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95" r:id="rId3"/>
    <p:sldId id="288" r:id="rId4"/>
    <p:sldId id="289" r:id="rId5"/>
    <p:sldId id="290" r:id="rId6"/>
    <p:sldId id="291" r:id="rId7"/>
    <p:sldId id="264" r:id="rId8"/>
    <p:sldId id="292" r:id="rId9"/>
    <p:sldId id="296" r:id="rId10"/>
    <p:sldId id="263" r:id="rId11"/>
    <p:sldId id="393" r:id="rId12"/>
    <p:sldId id="266" r:id="rId13"/>
    <p:sldId id="392" r:id="rId14"/>
    <p:sldId id="268" r:id="rId15"/>
    <p:sldId id="389" r:id="rId16"/>
    <p:sldId id="270" r:id="rId17"/>
    <p:sldId id="271" r:id="rId18"/>
    <p:sldId id="272" r:id="rId19"/>
    <p:sldId id="390" r:id="rId20"/>
    <p:sldId id="274" r:id="rId21"/>
    <p:sldId id="275" r:id="rId22"/>
    <p:sldId id="276" r:id="rId23"/>
    <p:sldId id="391" r:id="rId24"/>
    <p:sldId id="278" r:id="rId25"/>
    <p:sldId id="279" r:id="rId26"/>
    <p:sldId id="280" r:id="rId27"/>
    <p:sldId id="281" r:id="rId28"/>
    <p:sldId id="282" r:id="rId29"/>
    <p:sldId id="293" r:id="rId30"/>
    <p:sldId id="284" r:id="rId31"/>
    <p:sldId id="294" r:id="rId32"/>
    <p:sldId id="388" r:id="rId33"/>
    <p:sldId id="295" r:id="rId34"/>
    <p:sldId id="3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orient="horz" pos="2256" userDrawn="1">
          <p15:clr>
            <a:srgbClr val="A4A3A4"/>
          </p15:clr>
        </p15:guide>
        <p15:guide id="3" pos="5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C52D1-E23F-E04F-90BD-3634250FCA73}" v="2" dt="2024-06-25T20:33:45.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8"/>
    <p:restoredTop sz="94680"/>
  </p:normalViewPr>
  <p:slideViewPr>
    <p:cSldViewPr snapToGrid="0">
      <p:cViewPr varScale="1">
        <p:scale>
          <a:sx n="166" d="100"/>
          <a:sy n="166" d="100"/>
        </p:scale>
        <p:origin x="464" y="184"/>
      </p:cViewPr>
      <p:guideLst>
        <p:guide orient="horz" pos="888"/>
        <p:guide orient="horz" pos="2256"/>
        <p:guide pos="5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s, Ian" userId="04d680b7-e1fc-4eaf-aa5f-27802d2c3904" providerId="ADAL" clId="{582C52D1-E23F-E04F-90BD-3634250FCA73}"/>
    <pc:docChg chg="custSel addSld modSld">
      <pc:chgData name="Andrews, Ian" userId="04d680b7-e1fc-4eaf-aa5f-27802d2c3904" providerId="ADAL" clId="{582C52D1-E23F-E04F-90BD-3634250FCA73}" dt="2024-06-25T20:33:45.009" v="140" actId="20577"/>
      <pc:docMkLst>
        <pc:docMk/>
      </pc:docMkLst>
      <pc:sldChg chg="modSp">
        <pc:chgData name="Andrews, Ian" userId="04d680b7-e1fc-4eaf-aa5f-27802d2c3904" providerId="ADAL" clId="{582C52D1-E23F-E04F-90BD-3634250FCA73}" dt="2024-06-25T20:33:45.009" v="140" actId="20577"/>
        <pc:sldMkLst>
          <pc:docMk/>
          <pc:sldMk cId="3186595425" sldId="295"/>
        </pc:sldMkLst>
        <pc:spChg chg="mod">
          <ac:chgData name="Andrews, Ian" userId="04d680b7-e1fc-4eaf-aa5f-27802d2c3904" providerId="ADAL" clId="{582C52D1-E23F-E04F-90BD-3634250FCA73}" dt="2024-06-25T20:33:45.009" v="140" actId="20577"/>
          <ac:spMkLst>
            <pc:docMk/>
            <pc:sldMk cId="3186595425" sldId="295"/>
            <ac:spMk id="3" creationId="{7EB324D3-D2E5-621E-1A73-7A7F8D200EA9}"/>
          </ac:spMkLst>
        </pc:spChg>
      </pc:sldChg>
      <pc:sldChg chg="addSp delSp modSp new mod">
        <pc:chgData name="Andrews, Ian" userId="04d680b7-e1fc-4eaf-aa5f-27802d2c3904" providerId="ADAL" clId="{582C52D1-E23F-E04F-90BD-3634250FCA73}" dt="2024-06-25T20:05:16.023" v="139"/>
        <pc:sldMkLst>
          <pc:docMk/>
          <pc:sldMk cId="2186954603" sldId="395"/>
        </pc:sldMkLst>
        <pc:spChg chg="mod">
          <ac:chgData name="Andrews, Ian" userId="04d680b7-e1fc-4eaf-aa5f-27802d2c3904" providerId="ADAL" clId="{582C52D1-E23F-E04F-90BD-3634250FCA73}" dt="2024-06-25T20:04:36.709" v="18" actId="122"/>
          <ac:spMkLst>
            <pc:docMk/>
            <pc:sldMk cId="2186954603" sldId="395"/>
            <ac:spMk id="2" creationId="{DCBDAF1B-E99A-0F83-B628-8B4FA454F4BC}"/>
          </ac:spMkLst>
        </pc:spChg>
        <pc:spChg chg="mod">
          <ac:chgData name="Andrews, Ian" userId="04d680b7-e1fc-4eaf-aa5f-27802d2c3904" providerId="ADAL" clId="{582C52D1-E23F-E04F-90BD-3634250FCA73}" dt="2024-06-25T20:05:08.808" v="136" actId="27636"/>
          <ac:spMkLst>
            <pc:docMk/>
            <pc:sldMk cId="2186954603" sldId="395"/>
            <ac:spMk id="3" creationId="{9D4A5FB0-E911-4CC5-5090-8401ECDFB8D9}"/>
          </ac:spMkLst>
        </pc:spChg>
        <pc:spChg chg="add del mod">
          <ac:chgData name="Andrews, Ian" userId="04d680b7-e1fc-4eaf-aa5f-27802d2c3904" providerId="ADAL" clId="{582C52D1-E23F-E04F-90BD-3634250FCA73}" dt="2024-06-25T20:05:16.023" v="139"/>
          <ac:spMkLst>
            <pc:docMk/>
            <pc:sldMk cId="2186954603" sldId="395"/>
            <ac:spMk id="4" creationId="{E775B1B2-6A68-9A76-18EC-A030061CB7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FB9BB-ECBB-3D47-ACFB-EA11D45CD449}" type="datetimeFigureOut">
              <a:rPr lang="en-US" smtClean="0"/>
              <a:t>6/25/24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507CC-B05B-3B4A-B1A2-EF8C6B16098C}" type="slidenum">
              <a:rPr lang="en-US" smtClean="0"/>
              <a:t>‹#›</a:t>
            </a:fld>
            <a:endParaRPr lang="en-US"/>
          </a:p>
        </p:txBody>
      </p:sp>
    </p:spTree>
    <p:extLst>
      <p:ext uri="{BB962C8B-B14F-4D97-AF65-F5344CB8AC3E}">
        <p14:creationId xmlns:p14="http://schemas.microsoft.com/office/powerpoint/2010/main" val="165539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the program: What it means/ doesn’t mean, and how you can bargain or take action that limits your rights.</a:t>
            </a:r>
          </a:p>
        </p:txBody>
      </p:sp>
      <p:sp>
        <p:nvSpPr>
          <p:cNvPr id="4" name="Slide Number Placeholder 3"/>
          <p:cNvSpPr>
            <a:spLocks noGrp="1"/>
          </p:cNvSpPr>
          <p:nvPr>
            <p:ph type="sldNum" sz="quarter" idx="5"/>
          </p:nvPr>
        </p:nvSpPr>
        <p:spPr/>
        <p:txBody>
          <a:bodyPr/>
          <a:lstStyle/>
          <a:p>
            <a:fld id="{784507CC-B05B-3B4A-B1A2-EF8C6B16098C}" type="slidenum">
              <a:rPr lang="en-US" smtClean="0"/>
              <a:t>7</a:t>
            </a:fld>
            <a:endParaRPr lang="en-US"/>
          </a:p>
        </p:txBody>
      </p:sp>
    </p:spTree>
    <p:extLst>
      <p:ext uri="{BB962C8B-B14F-4D97-AF65-F5344CB8AC3E}">
        <p14:creationId xmlns:p14="http://schemas.microsoft.com/office/powerpoint/2010/main" val="88507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2595-1ADF-799E-F0F4-8DB8FC7C5CC1}"/>
              </a:ext>
            </a:extLst>
          </p:cNvPr>
          <p:cNvSpPr>
            <a:spLocks noGrp="1"/>
          </p:cNvSpPr>
          <p:nvPr>
            <p:ph type="ctrTitle"/>
          </p:nvPr>
        </p:nvSpPr>
        <p:spPr>
          <a:xfrm>
            <a:off x="3048000" y="1394212"/>
            <a:ext cx="91440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65BA25-E4E1-9D11-4B24-F3F2B7077DA9}"/>
              </a:ext>
            </a:extLst>
          </p:cNvPr>
          <p:cNvSpPr>
            <a:spLocks noGrp="1"/>
          </p:cNvSpPr>
          <p:nvPr>
            <p:ph type="subTitle" idx="1"/>
          </p:nvPr>
        </p:nvSpPr>
        <p:spPr>
          <a:xfrm>
            <a:off x="3048000" y="3873887"/>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7627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861BC-FAFB-9237-096F-6DDCA6927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428FC03-5A42-3D90-C134-44CFDE91D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9F738-636F-7B71-3148-A86AF33614B6}"/>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687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ECF1-44A6-11DD-DBFE-B4F37C7BD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9D02A1-FEF4-6036-1B22-A9A19BA98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335208-88CD-B6F0-7C90-D2946D489D7F}"/>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5637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Blue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73A7-549E-E442-A285-3DA1B4A98EB7}"/>
              </a:ext>
            </a:extLst>
          </p:cNvPr>
          <p:cNvSpPr>
            <a:spLocks noGrp="1"/>
          </p:cNvSpPr>
          <p:nvPr>
            <p:ph type="title"/>
          </p:nvPr>
        </p:nvSpPr>
        <p:spPr>
          <a:xfrm>
            <a:off x="786214" y="365125"/>
            <a:ext cx="1056758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971D0CA-7F7B-174A-AA82-6B1D5E81A880}"/>
              </a:ext>
            </a:extLst>
          </p:cNvPr>
          <p:cNvSpPr>
            <a:spLocks noGrp="1"/>
          </p:cNvSpPr>
          <p:nvPr>
            <p:ph idx="1"/>
          </p:nvPr>
        </p:nvSpPr>
        <p:spPr>
          <a:xfrm>
            <a:off x="786214" y="1825625"/>
            <a:ext cx="1056758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1">
            <a:extLst>
              <a:ext uri="{FF2B5EF4-FFF2-40B4-BE49-F238E27FC236}">
                <a16:creationId xmlns:a16="http://schemas.microsoft.com/office/drawing/2014/main" id="{D5DD2105-4DDA-844D-9913-A0AE957E1655}"/>
              </a:ext>
            </a:extLst>
          </p:cNvPr>
          <p:cNvSpPr>
            <a:spLocks noGrp="1"/>
          </p:cNvSpPr>
          <p:nvPr>
            <p:ph type="body" sz="quarter" idx="10" hasCustomPrompt="1"/>
          </p:nvPr>
        </p:nvSpPr>
        <p:spPr>
          <a:xfrm>
            <a:off x="158872" y="6424815"/>
            <a:ext cx="6364448" cy="433185"/>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ADD DEPARTMENT NAME OR TITLE</a:t>
            </a:r>
          </a:p>
        </p:txBody>
      </p:sp>
    </p:spTree>
    <p:extLst>
      <p:ext uri="{BB962C8B-B14F-4D97-AF65-F5344CB8AC3E}">
        <p14:creationId xmlns:p14="http://schemas.microsoft.com/office/powerpoint/2010/main" val="69937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2595-1ADF-799E-F0F4-8DB8FC7C5CC1}"/>
              </a:ext>
            </a:extLst>
          </p:cNvPr>
          <p:cNvSpPr>
            <a:spLocks noGrp="1"/>
          </p:cNvSpPr>
          <p:nvPr>
            <p:ph type="ctrTitle"/>
          </p:nvPr>
        </p:nvSpPr>
        <p:spPr>
          <a:xfrm>
            <a:off x="2899717" y="1394212"/>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65BA25-E4E1-9D11-4B24-F3F2B7077DA9}"/>
              </a:ext>
            </a:extLst>
          </p:cNvPr>
          <p:cNvSpPr>
            <a:spLocks noGrp="1"/>
          </p:cNvSpPr>
          <p:nvPr>
            <p:ph type="subTitle" idx="1"/>
          </p:nvPr>
        </p:nvSpPr>
        <p:spPr>
          <a:xfrm>
            <a:off x="2899717" y="3873887"/>
            <a:ext cx="9144000" cy="1655762"/>
          </a:xfrm>
        </p:spPr>
        <p:txBody>
          <a:bodyPr/>
          <a:lstStyle>
            <a:lvl1pPr marL="0" indent="0" algn="ctr">
              <a:buNone/>
              <a:defRPr sz="240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1517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2595-1ADF-799E-F0F4-8DB8FC7C5CC1}"/>
              </a:ext>
            </a:extLst>
          </p:cNvPr>
          <p:cNvSpPr>
            <a:spLocks noGrp="1"/>
          </p:cNvSpPr>
          <p:nvPr>
            <p:ph type="ctrTitle"/>
          </p:nvPr>
        </p:nvSpPr>
        <p:spPr>
          <a:xfrm>
            <a:off x="4114799" y="1394212"/>
            <a:ext cx="7928917" cy="2387600"/>
          </a:xfrm>
        </p:spPr>
        <p:txBody>
          <a:bodyPr anchor="b"/>
          <a:lstStyle>
            <a:lvl1pPr algn="ctr">
              <a:defRPr sz="6000">
                <a:solidFill>
                  <a:schemeClr val="bg2">
                    <a:lumMod val="9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65BA25-E4E1-9D11-4B24-F3F2B7077DA9}"/>
              </a:ext>
            </a:extLst>
          </p:cNvPr>
          <p:cNvSpPr>
            <a:spLocks noGrp="1"/>
          </p:cNvSpPr>
          <p:nvPr>
            <p:ph type="subTitle" idx="1"/>
          </p:nvPr>
        </p:nvSpPr>
        <p:spPr>
          <a:xfrm>
            <a:off x="4114799" y="3873887"/>
            <a:ext cx="7928917"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9810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10CB-4D7C-69C0-4B7F-A9A6F6631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0EA76-B498-9170-BD8E-A9E40F6AD9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D7A08-944A-8B89-E950-E25CA0939553}"/>
              </a:ext>
            </a:extLst>
          </p:cNvPr>
          <p:cNvSpPr>
            <a:spLocks noGrp="1"/>
          </p:cNvSpPr>
          <p:nvPr>
            <p:ph type="dt" sz="half" idx="10"/>
          </p:nvPr>
        </p:nvSpPr>
        <p:spPr>
          <a:xfrm>
            <a:off x="838200" y="6356350"/>
            <a:ext cx="2743200" cy="365125"/>
          </a:xfrm>
          <a:prstGeom prst="rect">
            <a:avLst/>
          </a:prstGeom>
        </p:spPr>
        <p:txBody>
          <a:bodyPr/>
          <a:lstStyle/>
          <a:p>
            <a:fld id="{9F71BB6A-9A15-BC42-A009-53AAD4081388}" type="datetimeFigureOut">
              <a:rPr lang="en-US" smtClean="0"/>
              <a:t>6/25/24</a:t>
            </a:fld>
            <a:endParaRPr lang="en-US"/>
          </a:p>
        </p:txBody>
      </p:sp>
      <p:sp>
        <p:nvSpPr>
          <p:cNvPr id="5" name="Footer Placeholder 4">
            <a:extLst>
              <a:ext uri="{FF2B5EF4-FFF2-40B4-BE49-F238E27FC236}">
                <a16:creationId xmlns:a16="http://schemas.microsoft.com/office/drawing/2014/main" id="{B10EC332-DB7C-7091-25CE-D0D61F03B9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4DAFF-4BB0-44B1-CF12-DC3468ECB69C}"/>
              </a:ext>
            </a:extLst>
          </p:cNvPr>
          <p:cNvSpPr>
            <a:spLocks noGrp="1"/>
          </p:cNvSpPr>
          <p:nvPr>
            <p:ph type="sldNum" sz="quarter" idx="12"/>
          </p:nvPr>
        </p:nvSpPr>
        <p:spPr>
          <a:xfrm>
            <a:off x="8610600" y="6356350"/>
            <a:ext cx="2743200" cy="365125"/>
          </a:xfrm>
          <a:prstGeom prst="rect">
            <a:avLst/>
          </a:prstGeom>
        </p:spPr>
        <p:txBody>
          <a:bodyPr/>
          <a:lstStyle/>
          <a:p>
            <a:fld id="{17C8FEA1-6CEB-8C4A-B1AE-DDF6859385CE}" type="slidenum">
              <a:rPr lang="en-US" smtClean="0"/>
              <a:t>‹#›</a:t>
            </a:fld>
            <a:endParaRPr lang="en-US"/>
          </a:p>
        </p:txBody>
      </p:sp>
    </p:spTree>
    <p:extLst>
      <p:ext uri="{BB962C8B-B14F-4D97-AF65-F5344CB8AC3E}">
        <p14:creationId xmlns:p14="http://schemas.microsoft.com/office/powerpoint/2010/main" val="19830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6CFF-FBB8-E510-0C7D-63045512EA7D}"/>
              </a:ext>
            </a:extLst>
          </p:cNvPr>
          <p:cNvSpPr>
            <a:spLocks noGrp="1"/>
          </p:cNvSpPr>
          <p:nvPr>
            <p:ph type="title"/>
          </p:nvPr>
        </p:nvSpPr>
        <p:spPr>
          <a:xfrm>
            <a:off x="4782064" y="1139723"/>
            <a:ext cx="6565385"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238347-E428-73D3-C133-822F0D608054}"/>
              </a:ext>
            </a:extLst>
          </p:cNvPr>
          <p:cNvSpPr>
            <a:spLocks noGrp="1"/>
          </p:cNvSpPr>
          <p:nvPr>
            <p:ph type="body" idx="1"/>
          </p:nvPr>
        </p:nvSpPr>
        <p:spPr>
          <a:xfrm>
            <a:off x="4782064" y="4019448"/>
            <a:ext cx="6565385" cy="1500187"/>
          </a:xfrm>
        </p:spPr>
        <p:txBody>
          <a:bodyPr/>
          <a:lstStyle>
            <a:lvl1pPr marL="0" indent="0">
              <a:buNone/>
              <a:defRPr sz="2400">
                <a:solidFill>
                  <a:schemeClr val="bg2">
                    <a:lumMod val="9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24635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5B57-0884-1CDE-13DA-5213E2C58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FB953-C827-573D-9C96-DD968DCEC9A5}"/>
              </a:ext>
            </a:extLst>
          </p:cNvPr>
          <p:cNvSpPr>
            <a:spLocks noGrp="1"/>
          </p:cNvSpPr>
          <p:nvPr>
            <p:ph sz="half" idx="1"/>
          </p:nvPr>
        </p:nvSpPr>
        <p:spPr>
          <a:xfrm>
            <a:off x="838200" y="1825625"/>
            <a:ext cx="5181600" cy="410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696E-36F0-A956-6DDF-961001199A62}"/>
              </a:ext>
            </a:extLst>
          </p:cNvPr>
          <p:cNvSpPr>
            <a:spLocks noGrp="1"/>
          </p:cNvSpPr>
          <p:nvPr>
            <p:ph sz="half" idx="2"/>
          </p:nvPr>
        </p:nvSpPr>
        <p:spPr>
          <a:xfrm>
            <a:off x="6172200" y="1825625"/>
            <a:ext cx="5181600" cy="410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26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42E2-646E-0510-89E4-68C9D9DA3E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42AB7-CE6A-2E73-D7DD-6F8EB102EBCB}"/>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4602C-9478-9E67-412B-DD2351464D90}"/>
              </a:ext>
            </a:extLst>
          </p:cNvPr>
          <p:cNvSpPr>
            <a:spLocks noGrp="1"/>
          </p:cNvSpPr>
          <p:nvPr>
            <p:ph sz="half" idx="2"/>
          </p:nvPr>
        </p:nvSpPr>
        <p:spPr>
          <a:xfrm>
            <a:off x="839788" y="2505075"/>
            <a:ext cx="5157787" cy="344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A48C5E-B366-54DC-2711-FE4FC7E7A2EF}"/>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043D84-1C0D-ACAE-28A2-936D3C954125}"/>
              </a:ext>
            </a:extLst>
          </p:cNvPr>
          <p:cNvSpPr>
            <a:spLocks noGrp="1"/>
          </p:cNvSpPr>
          <p:nvPr>
            <p:ph sz="quarter" idx="4"/>
          </p:nvPr>
        </p:nvSpPr>
        <p:spPr>
          <a:xfrm>
            <a:off x="6172200" y="2505075"/>
            <a:ext cx="5183188" cy="344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5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2443-21B9-9ADC-ED2D-6D938DECE9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89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05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5D464-9095-CCF6-F02C-ED91396E2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1BAA12-0CBF-39D5-AC79-A028E7AE9A5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56567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62" r:id="rId12"/>
  </p:sldLayoutIdLst>
  <p:txStyles>
    <p:titleStyle>
      <a:lvl1pPr algn="l" defTabSz="914400" rtl="0" eaLnBrk="1" latinLnBrk="0" hangingPunct="1">
        <a:lnSpc>
          <a:spcPct val="90000"/>
        </a:lnSpc>
        <a:spcBef>
          <a:spcPct val="0"/>
        </a:spcBef>
        <a:buNone/>
        <a:defRPr sz="440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ted.Uppole@necanet.org" TargetMode="External"/><Relationship Id="rId2" Type="http://schemas.openxmlformats.org/officeDocument/2006/relationships/hyperlink" Target="mailto:david.woodard@necanet.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32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1875-6549-C295-F7D0-55BBA9682763}"/>
              </a:ext>
            </a:extLst>
          </p:cNvPr>
          <p:cNvSpPr txBox="1">
            <a:spLocks/>
          </p:cNvSpPr>
          <p:nvPr/>
        </p:nvSpPr>
        <p:spPr>
          <a:xfrm>
            <a:off x="960329" y="296745"/>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Right to Reject</a:t>
            </a:r>
          </a:p>
        </p:txBody>
      </p:sp>
      <p:sp>
        <p:nvSpPr>
          <p:cNvPr id="3" name="TextBox 2">
            <a:extLst>
              <a:ext uri="{FF2B5EF4-FFF2-40B4-BE49-F238E27FC236}">
                <a16:creationId xmlns:a16="http://schemas.microsoft.com/office/drawing/2014/main" id="{FF59243D-8314-CA62-D4E5-AD5031956A56}"/>
              </a:ext>
            </a:extLst>
          </p:cNvPr>
          <p:cNvSpPr txBox="1"/>
          <p:nvPr/>
        </p:nvSpPr>
        <p:spPr>
          <a:xfrm>
            <a:off x="876300" y="1179785"/>
            <a:ext cx="10748901" cy="1200329"/>
          </a:xfrm>
          <a:prstGeom prst="rect">
            <a:avLst/>
          </a:prstGeom>
          <a:noFill/>
        </p:spPr>
        <p:txBody>
          <a:bodyPr wrap="square" rtlCol="0">
            <a:spAutoFit/>
          </a:bodyPr>
          <a:lstStyle/>
          <a:p>
            <a:pPr algn="just"/>
            <a:r>
              <a:rPr lang="en-US" sz="2400" b="1" dirty="0">
                <a:solidFill>
                  <a:srgbClr val="FF0000"/>
                </a:solidFill>
              </a:rPr>
              <a:t>Referral Procedure</a:t>
            </a:r>
          </a:p>
          <a:p>
            <a:r>
              <a:rPr lang="en-US" sz="2400" u="sng" dirty="0">
                <a:solidFill>
                  <a:srgbClr val="FF0000"/>
                </a:solidFill>
              </a:rPr>
              <a:t>Section 4.03 </a:t>
            </a:r>
            <a:r>
              <a:rPr lang="en-US" sz="2400" dirty="0">
                <a:solidFill>
                  <a:srgbClr val="FF0000"/>
                </a:solidFill>
              </a:rPr>
              <a:t>– The Employer shall have the right to reject any applicant for employment.</a:t>
            </a:r>
            <a:endParaRPr lang="en-US" sz="2400" b="1" dirty="0">
              <a:solidFill>
                <a:srgbClr val="FF0000"/>
              </a:solidFill>
            </a:endParaRPr>
          </a:p>
        </p:txBody>
      </p:sp>
      <p:sp>
        <p:nvSpPr>
          <p:cNvPr id="4" name="TextBox 3">
            <a:extLst>
              <a:ext uri="{FF2B5EF4-FFF2-40B4-BE49-F238E27FC236}">
                <a16:creationId xmlns:a16="http://schemas.microsoft.com/office/drawing/2014/main" id="{03DF2670-2318-9692-D081-C27A51A03B01}"/>
              </a:ext>
            </a:extLst>
          </p:cNvPr>
          <p:cNvSpPr txBox="1"/>
          <p:nvPr/>
        </p:nvSpPr>
        <p:spPr>
          <a:xfrm>
            <a:off x="876299" y="2522885"/>
            <a:ext cx="10748901" cy="3416320"/>
          </a:xfrm>
          <a:prstGeom prst="rect">
            <a:avLst/>
          </a:prstGeom>
          <a:noFill/>
        </p:spPr>
        <p:txBody>
          <a:bodyPr wrap="square" rtlCol="0">
            <a:spAutoFit/>
          </a:bodyPr>
          <a:lstStyle/>
          <a:p>
            <a:pPr algn="just"/>
            <a:r>
              <a:rPr lang="en-US" sz="2400" dirty="0"/>
              <a:t>…</a:t>
            </a:r>
            <a:r>
              <a:rPr lang="en-US" sz="2400" i="1" dirty="0"/>
              <a:t>provided just cause is show.</a:t>
            </a:r>
          </a:p>
          <a:p>
            <a:pPr algn="just"/>
            <a:endParaRPr lang="en-US" sz="2400" i="1" dirty="0"/>
          </a:p>
          <a:p>
            <a:pPr algn="just"/>
            <a:r>
              <a:rPr lang="en-US" sz="2400" i="1" dirty="0"/>
              <a:t>…Any applicant who is rejected by the Employer shall receive $XX.XX compensation. A written cause shall be supplied if requested.</a:t>
            </a:r>
          </a:p>
          <a:p>
            <a:pPr algn="just"/>
            <a:endParaRPr lang="en-US" sz="2400" i="1" dirty="0"/>
          </a:p>
          <a:p>
            <a:pPr algn="just"/>
            <a:r>
              <a:rPr lang="en-US" sz="2400" i="1" dirty="0"/>
              <a:t>…Job applicants referred to an employer under the provisions of the referral procedure shall be paid no less than two hours pay at their prevailing rate of pay by the employer to compensate them for the necessary time spent at the referral location.</a:t>
            </a:r>
            <a:endParaRPr lang="en-US" sz="2400" dirty="0"/>
          </a:p>
        </p:txBody>
      </p:sp>
    </p:spTree>
    <p:extLst>
      <p:ext uri="{BB962C8B-B14F-4D97-AF65-F5344CB8AC3E}">
        <p14:creationId xmlns:p14="http://schemas.microsoft.com/office/powerpoint/2010/main" val="158855754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A480-E7F5-8CAA-20BA-2373C9CE5B07}"/>
              </a:ext>
            </a:extLst>
          </p:cNvPr>
          <p:cNvSpPr txBox="1">
            <a:spLocks/>
          </p:cNvSpPr>
          <p:nvPr/>
        </p:nvSpPr>
        <p:spPr>
          <a:xfrm>
            <a:off x="960333" y="990311"/>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Favored Nations</a:t>
            </a:r>
          </a:p>
        </p:txBody>
      </p:sp>
      <p:sp>
        <p:nvSpPr>
          <p:cNvPr id="3" name="TextBox 2">
            <a:extLst>
              <a:ext uri="{FF2B5EF4-FFF2-40B4-BE49-F238E27FC236}">
                <a16:creationId xmlns:a16="http://schemas.microsoft.com/office/drawing/2014/main" id="{C3F321FF-BF92-4E55-2519-9AB0C44A1CDB}"/>
              </a:ext>
            </a:extLst>
          </p:cNvPr>
          <p:cNvSpPr txBox="1"/>
          <p:nvPr/>
        </p:nvSpPr>
        <p:spPr>
          <a:xfrm>
            <a:off x="721550" y="1828652"/>
            <a:ext cx="10748901" cy="2431435"/>
          </a:xfrm>
          <a:prstGeom prst="rect">
            <a:avLst/>
          </a:prstGeom>
          <a:noFill/>
        </p:spPr>
        <p:txBody>
          <a:bodyPr wrap="square" rtlCol="0">
            <a:spAutoFit/>
          </a:bodyPr>
          <a:lstStyle/>
          <a:p>
            <a:r>
              <a:rPr lang="en-US" sz="2400" u="sng" dirty="0">
                <a:solidFill>
                  <a:srgbClr val="FF0000"/>
                </a:solidFill>
              </a:rPr>
              <a:t>Section 2.10 </a:t>
            </a:r>
            <a:r>
              <a:rPr lang="en-US" sz="2400" dirty="0">
                <a:solidFill>
                  <a:srgbClr val="FF0000"/>
                </a:solidFill>
              </a:rPr>
              <a:t>– The Union agrees that if, during the life of this Agreement, it grants to any other Employer in the Electrical Contracting Industry on work covered by this Agreement, any </a:t>
            </a:r>
            <a:r>
              <a:rPr lang="en-US" sz="2800" b="1" dirty="0">
                <a:solidFill>
                  <a:srgbClr val="FF0000"/>
                </a:solidFill>
              </a:rPr>
              <a:t>better</a:t>
            </a:r>
            <a:r>
              <a:rPr lang="en-US" sz="2400" dirty="0">
                <a:solidFill>
                  <a:srgbClr val="FF0000"/>
                </a:solidFill>
              </a:rPr>
              <a:t> terms or conditions than those set forth in this Agreement, such </a:t>
            </a:r>
            <a:r>
              <a:rPr lang="en-US" sz="2800" b="1" dirty="0">
                <a:solidFill>
                  <a:srgbClr val="FF0000"/>
                </a:solidFill>
              </a:rPr>
              <a:t>better</a:t>
            </a:r>
            <a:r>
              <a:rPr lang="en-US" sz="2400" dirty="0">
                <a:solidFill>
                  <a:srgbClr val="FF0000"/>
                </a:solidFill>
              </a:rPr>
              <a:t> terms or conditions shall be made available to the Employer under this Agreement and the Union shall immediately notify the Employer of any such concession.</a:t>
            </a:r>
            <a:endParaRPr lang="en-US" sz="2400" b="1" dirty="0">
              <a:solidFill>
                <a:srgbClr val="FF0000"/>
              </a:solidFill>
            </a:endParaRPr>
          </a:p>
        </p:txBody>
      </p:sp>
      <p:sp>
        <p:nvSpPr>
          <p:cNvPr id="4" name="Title 1">
            <a:extLst>
              <a:ext uri="{FF2B5EF4-FFF2-40B4-BE49-F238E27FC236}">
                <a16:creationId xmlns:a16="http://schemas.microsoft.com/office/drawing/2014/main" id="{CC95D112-17AD-1CE4-BAAA-51F95BE97E83}"/>
              </a:ext>
            </a:extLst>
          </p:cNvPr>
          <p:cNvSpPr txBox="1">
            <a:spLocks/>
          </p:cNvSpPr>
          <p:nvPr/>
        </p:nvSpPr>
        <p:spPr>
          <a:xfrm>
            <a:off x="960329" y="4554835"/>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endParaRPr lang="en-US" sz="4000" dirty="0">
              <a:solidFill>
                <a:schemeClr val="accent1"/>
              </a:solidFill>
            </a:endParaRPr>
          </a:p>
        </p:txBody>
      </p:sp>
    </p:spTree>
    <p:extLst>
      <p:ext uri="{BB962C8B-B14F-4D97-AF65-F5344CB8AC3E}">
        <p14:creationId xmlns:p14="http://schemas.microsoft.com/office/powerpoint/2010/main" val="122228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A480-E7F5-8CAA-20BA-2373C9CE5B07}"/>
              </a:ext>
            </a:extLst>
          </p:cNvPr>
          <p:cNvSpPr txBox="1">
            <a:spLocks/>
          </p:cNvSpPr>
          <p:nvPr/>
        </p:nvSpPr>
        <p:spPr>
          <a:xfrm>
            <a:off x="960333" y="990311"/>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Favored Nations</a:t>
            </a:r>
          </a:p>
        </p:txBody>
      </p:sp>
      <p:sp>
        <p:nvSpPr>
          <p:cNvPr id="3" name="TextBox 2">
            <a:extLst>
              <a:ext uri="{FF2B5EF4-FFF2-40B4-BE49-F238E27FC236}">
                <a16:creationId xmlns:a16="http://schemas.microsoft.com/office/drawing/2014/main" id="{C3F321FF-BF92-4E55-2519-9AB0C44A1CDB}"/>
              </a:ext>
            </a:extLst>
          </p:cNvPr>
          <p:cNvSpPr txBox="1"/>
          <p:nvPr/>
        </p:nvSpPr>
        <p:spPr>
          <a:xfrm>
            <a:off x="721550" y="1828652"/>
            <a:ext cx="10748901" cy="2431435"/>
          </a:xfrm>
          <a:prstGeom prst="rect">
            <a:avLst/>
          </a:prstGeom>
          <a:noFill/>
        </p:spPr>
        <p:txBody>
          <a:bodyPr wrap="square" rtlCol="0">
            <a:spAutoFit/>
          </a:bodyPr>
          <a:lstStyle/>
          <a:p>
            <a:r>
              <a:rPr lang="en-US" sz="2400" u="sng" dirty="0">
                <a:solidFill>
                  <a:srgbClr val="FF0000"/>
                </a:solidFill>
              </a:rPr>
              <a:t>Section 2.10 </a:t>
            </a:r>
            <a:r>
              <a:rPr lang="en-US" sz="2400" dirty="0">
                <a:solidFill>
                  <a:srgbClr val="FF0000"/>
                </a:solidFill>
              </a:rPr>
              <a:t>– The Union agrees that if, during the life of this Agreement, it grants to any other Employer in the Electrical Contracting Industry on work covered by this Agreement, any </a:t>
            </a:r>
            <a:r>
              <a:rPr lang="en-US" sz="2800" b="1" dirty="0">
                <a:solidFill>
                  <a:srgbClr val="FF0000"/>
                </a:solidFill>
              </a:rPr>
              <a:t>better</a:t>
            </a:r>
            <a:r>
              <a:rPr lang="en-US" sz="2400" dirty="0">
                <a:solidFill>
                  <a:srgbClr val="FF0000"/>
                </a:solidFill>
              </a:rPr>
              <a:t> terms or conditions than those set forth in this Agreement, such </a:t>
            </a:r>
            <a:r>
              <a:rPr lang="en-US" sz="2800" b="1" dirty="0">
                <a:solidFill>
                  <a:srgbClr val="FF0000"/>
                </a:solidFill>
              </a:rPr>
              <a:t>better</a:t>
            </a:r>
            <a:r>
              <a:rPr lang="en-US" sz="2400" dirty="0">
                <a:solidFill>
                  <a:srgbClr val="FF0000"/>
                </a:solidFill>
              </a:rPr>
              <a:t> terms or conditions shall be made available to the Employer under this Agreement and the Union shall immediately notify the Employer of any such concession.</a:t>
            </a:r>
            <a:endParaRPr lang="en-US" sz="2400" b="1" dirty="0">
              <a:solidFill>
                <a:srgbClr val="FF0000"/>
              </a:solidFill>
            </a:endParaRPr>
          </a:p>
        </p:txBody>
      </p:sp>
      <p:sp>
        <p:nvSpPr>
          <p:cNvPr id="4" name="Title 1">
            <a:extLst>
              <a:ext uri="{FF2B5EF4-FFF2-40B4-BE49-F238E27FC236}">
                <a16:creationId xmlns:a16="http://schemas.microsoft.com/office/drawing/2014/main" id="{CC95D112-17AD-1CE4-BAAA-51F95BE97E83}"/>
              </a:ext>
            </a:extLst>
          </p:cNvPr>
          <p:cNvSpPr txBox="1">
            <a:spLocks/>
          </p:cNvSpPr>
          <p:nvPr/>
        </p:nvSpPr>
        <p:spPr>
          <a:xfrm>
            <a:off x="960329" y="4554835"/>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Different ≠ Better</a:t>
            </a:r>
          </a:p>
        </p:txBody>
      </p:sp>
    </p:spTree>
    <p:extLst>
      <p:ext uri="{BB962C8B-B14F-4D97-AF65-F5344CB8AC3E}">
        <p14:creationId xmlns:p14="http://schemas.microsoft.com/office/powerpoint/2010/main" val="13286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A480-E7F5-8CAA-20BA-2373C9CE5B07}"/>
              </a:ext>
            </a:extLst>
          </p:cNvPr>
          <p:cNvSpPr txBox="1">
            <a:spLocks/>
          </p:cNvSpPr>
          <p:nvPr/>
        </p:nvSpPr>
        <p:spPr>
          <a:xfrm>
            <a:off x="960333" y="990311"/>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Favored Nations</a:t>
            </a:r>
          </a:p>
        </p:txBody>
      </p:sp>
      <p:sp>
        <p:nvSpPr>
          <p:cNvPr id="3" name="TextBox 2">
            <a:extLst>
              <a:ext uri="{FF2B5EF4-FFF2-40B4-BE49-F238E27FC236}">
                <a16:creationId xmlns:a16="http://schemas.microsoft.com/office/drawing/2014/main" id="{C3F321FF-BF92-4E55-2519-9AB0C44A1CDB}"/>
              </a:ext>
            </a:extLst>
          </p:cNvPr>
          <p:cNvSpPr txBox="1"/>
          <p:nvPr/>
        </p:nvSpPr>
        <p:spPr>
          <a:xfrm>
            <a:off x="721550" y="1828652"/>
            <a:ext cx="10748901" cy="2431435"/>
          </a:xfrm>
          <a:prstGeom prst="rect">
            <a:avLst/>
          </a:prstGeom>
          <a:noFill/>
        </p:spPr>
        <p:txBody>
          <a:bodyPr wrap="square" rtlCol="0">
            <a:spAutoFit/>
          </a:bodyPr>
          <a:lstStyle/>
          <a:p>
            <a:r>
              <a:rPr lang="en-US" sz="2400" u="sng" dirty="0">
                <a:solidFill>
                  <a:srgbClr val="FF0000"/>
                </a:solidFill>
              </a:rPr>
              <a:t>Section 2.10 </a:t>
            </a:r>
            <a:r>
              <a:rPr lang="en-US" sz="2400" dirty="0">
                <a:solidFill>
                  <a:srgbClr val="FF0000"/>
                </a:solidFill>
              </a:rPr>
              <a:t>– The Union agrees that if, during the life of this Agreement, it grants to any other Employer in the Electrical Contracting Industry on work covered by this Agreement, any </a:t>
            </a:r>
            <a:r>
              <a:rPr lang="en-US" sz="2800" b="1" dirty="0">
                <a:solidFill>
                  <a:srgbClr val="FF0000"/>
                </a:solidFill>
              </a:rPr>
              <a:t>better</a:t>
            </a:r>
            <a:r>
              <a:rPr lang="en-US" sz="2400" dirty="0">
                <a:solidFill>
                  <a:srgbClr val="FF0000"/>
                </a:solidFill>
              </a:rPr>
              <a:t> terms or conditions than those set forth in this Agreement, such </a:t>
            </a:r>
            <a:r>
              <a:rPr lang="en-US" sz="2800" b="1" dirty="0">
                <a:solidFill>
                  <a:srgbClr val="FF0000"/>
                </a:solidFill>
              </a:rPr>
              <a:t>better</a:t>
            </a:r>
            <a:r>
              <a:rPr lang="en-US" sz="2400" dirty="0">
                <a:solidFill>
                  <a:srgbClr val="FF0000"/>
                </a:solidFill>
              </a:rPr>
              <a:t> terms or conditions shall be made available to the Employer under this Agreement and the Union shall immediately notify the Employer of any such concession.</a:t>
            </a:r>
            <a:endParaRPr lang="en-US" sz="2400" b="1" dirty="0">
              <a:solidFill>
                <a:srgbClr val="FF0000"/>
              </a:solidFill>
            </a:endParaRPr>
          </a:p>
        </p:txBody>
      </p:sp>
      <p:sp>
        <p:nvSpPr>
          <p:cNvPr id="4" name="Title 1">
            <a:extLst>
              <a:ext uri="{FF2B5EF4-FFF2-40B4-BE49-F238E27FC236}">
                <a16:creationId xmlns:a16="http://schemas.microsoft.com/office/drawing/2014/main" id="{CC95D112-17AD-1CE4-BAAA-51F95BE97E83}"/>
              </a:ext>
            </a:extLst>
          </p:cNvPr>
          <p:cNvSpPr txBox="1">
            <a:spLocks/>
          </p:cNvSpPr>
          <p:nvPr/>
        </p:nvSpPr>
        <p:spPr>
          <a:xfrm>
            <a:off x="960329" y="4554835"/>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just"/>
            <a:r>
              <a:rPr lang="en-US" sz="2000" dirty="0"/>
              <a:t>…</a:t>
            </a:r>
            <a:r>
              <a:rPr lang="en-US" sz="2000" i="1" dirty="0"/>
              <a:t>For the purpose of organizing, the Business Manager shall, at his discretion, offer better terms and conditions on a limited basis when necessary.</a:t>
            </a:r>
          </a:p>
        </p:txBody>
      </p:sp>
    </p:spTree>
    <p:extLst>
      <p:ext uri="{BB962C8B-B14F-4D97-AF65-F5344CB8AC3E}">
        <p14:creationId xmlns:p14="http://schemas.microsoft.com/office/powerpoint/2010/main" val="2772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9" y="740931"/>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8" y="1363427"/>
            <a:ext cx="10748901" cy="3785652"/>
          </a:xfrm>
          <a:prstGeom prst="rect">
            <a:avLst/>
          </a:prstGeom>
          <a:noFill/>
        </p:spPr>
        <p:txBody>
          <a:bodyPr wrap="square" rtlCol="0">
            <a:spAutoFit/>
          </a:bodyPr>
          <a:lstStyle/>
          <a:p>
            <a:pPr algn="just"/>
            <a:r>
              <a:rPr lang="en-US" sz="2400" dirty="0"/>
              <a:t>The Union understands the Employer is responsible to perform the work required by the owner. The Employer shall, therefore, have no restrictions except those specifically provided for in the collective bargaining agreement, in planning, directing and controlling the operation of all his work, in deciding the number and kind of employees to properly perform the work, in hiring and laying off employees, in transferring employees from job to job within the Local Union’s geographical jurisdiction, in determining the need and number as well as the person who will act as Foreman, in requiring all employees to observe the Employer’s and/or owner’s rules and regulations not inconsistent with this Agreement, in requiring all employees to observe all safety regulations, and in discharging employees for proper cause.</a:t>
            </a:r>
          </a:p>
        </p:txBody>
      </p:sp>
    </p:spTree>
    <p:extLst>
      <p:ext uri="{BB962C8B-B14F-4D97-AF65-F5344CB8AC3E}">
        <p14:creationId xmlns:p14="http://schemas.microsoft.com/office/powerpoint/2010/main" val="51588346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9" y="740931"/>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8" y="1363427"/>
            <a:ext cx="10748901" cy="4154984"/>
          </a:xfrm>
          <a:prstGeom prst="rect">
            <a:avLst/>
          </a:prstGeom>
          <a:noFill/>
        </p:spPr>
        <p:txBody>
          <a:bodyPr wrap="square" rtlCol="0">
            <a:spAutoFit/>
          </a:bodyPr>
          <a:lstStyle/>
          <a:p>
            <a:pPr algn="just"/>
            <a:r>
              <a:rPr lang="en-US" sz="2400" dirty="0"/>
              <a:t>The Union understands the Employer is responsible to perform the work required by the owner. The Employer shall, therefore, have no restrictions except those specifically provided for in the collective bargaining agreement, in planning, directing and controlling the operation of all his work, </a:t>
            </a:r>
            <a:r>
              <a:rPr lang="en-US" sz="2400" b="1" dirty="0">
                <a:highlight>
                  <a:srgbClr val="FFFF00"/>
                </a:highlight>
              </a:rPr>
              <a:t>in deciding the number and kind of employees to properly perform the work,</a:t>
            </a:r>
            <a:r>
              <a:rPr lang="en-US" sz="2400" dirty="0"/>
              <a:t> in hiring and laying off employees, in transferring employees from job to job within the Local Union’s geographical jurisdiction, in determining the need and number as well as the person who will act as Foreman, in requiring all employees to observe the Employer’s and/or owner’s rules and regulations not inconsistent with this Agreement, in requiring all employees to observe all safety regulations, and in discharging employees for proper cause.</a:t>
            </a:r>
          </a:p>
        </p:txBody>
      </p:sp>
    </p:spTree>
    <p:extLst>
      <p:ext uri="{BB962C8B-B14F-4D97-AF65-F5344CB8AC3E}">
        <p14:creationId xmlns:p14="http://schemas.microsoft.com/office/powerpoint/2010/main" val="200937247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9" y="1120940"/>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8" y="3964862"/>
            <a:ext cx="10748901" cy="461665"/>
          </a:xfrm>
          <a:prstGeom prst="rect">
            <a:avLst/>
          </a:prstGeom>
          <a:noFill/>
        </p:spPr>
        <p:txBody>
          <a:bodyPr wrap="square" rtlCol="0">
            <a:spAutoFit/>
          </a:bodyPr>
          <a:lstStyle/>
          <a:p>
            <a:pPr algn="just"/>
            <a:r>
              <a:rPr lang="en-US" sz="2400" dirty="0"/>
              <a:t>…in deciding the number and kind of employees to properly perform the work… </a:t>
            </a:r>
          </a:p>
        </p:txBody>
      </p:sp>
    </p:spTree>
    <p:extLst>
      <p:ext uri="{BB962C8B-B14F-4D97-AF65-F5344CB8AC3E}">
        <p14:creationId xmlns:p14="http://schemas.microsoft.com/office/powerpoint/2010/main" val="4084550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1355" y="574675"/>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2574" y="1552975"/>
            <a:ext cx="10748901" cy="461665"/>
          </a:xfrm>
          <a:prstGeom prst="rect">
            <a:avLst/>
          </a:prstGeom>
          <a:noFill/>
        </p:spPr>
        <p:txBody>
          <a:bodyPr wrap="square" rtlCol="0">
            <a:spAutoFit/>
          </a:bodyPr>
          <a:lstStyle/>
          <a:p>
            <a:pPr algn="just"/>
            <a:r>
              <a:rPr lang="en-US" sz="2400" dirty="0"/>
              <a:t>…in deciding the number and kind of employees to properly perform the work… </a:t>
            </a:r>
          </a:p>
        </p:txBody>
      </p:sp>
      <p:sp>
        <p:nvSpPr>
          <p:cNvPr id="4" name="Title 1">
            <a:extLst>
              <a:ext uri="{FF2B5EF4-FFF2-40B4-BE49-F238E27FC236}">
                <a16:creationId xmlns:a16="http://schemas.microsoft.com/office/drawing/2014/main" id="{EFA5756E-C267-68C4-F257-2B28A40C8971}"/>
              </a:ext>
            </a:extLst>
          </p:cNvPr>
          <p:cNvSpPr txBox="1">
            <a:spLocks/>
          </p:cNvSpPr>
          <p:nvPr/>
        </p:nvSpPr>
        <p:spPr>
          <a:xfrm>
            <a:off x="960330" y="2893404"/>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Age Ratio</a:t>
            </a:r>
          </a:p>
        </p:txBody>
      </p:sp>
      <p:sp>
        <p:nvSpPr>
          <p:cNvPr id="5" name="TextBox 4">
            <a:extLst>
              <a:ext uri="{FF2B5EF4-FFF2-40B4-BE49-F238E27FC236}">
                <a16:creationId xmlns:a16="http://schemas.microsoft.com/office/drawing/2014/main" id="{416ACEF3-74D7-4EB6-E6AD-C7F1BD573695}"/>
              </a:ext>
            </a:extLst>
          </p:cNvPr>
          <p:cNvSpPr txBox="1"/>
          <p:nvPr/>
        </p:nvSpPr>
        <p:spPr>
          <a:xfrm>
            <a:off x="721549" y="4098770"/>
            <a:ext cx="10748901" cy="830997"/>
          </a:xfrm>
          <a:prstGeom prst="rect">
            <a:avLst/>
          </a:prstGeom>
          <a:noFill/>
        </p:spPr>
        <p:txBody>
          <a:bodyPr wrap="square" rtlCol="0">
            <a:spAutoFit/>
          </a:bodyPr>
          <a:lstStyle/>
          <a:p>
            <a:pPr algn="just"/>
            <a:r>
              <a:rPr lang="en-US" sz="2400" dirty="0">
                <a:solidFill>
                  <a:srgbClr val="0070C0"/>
                </a:solidFill>
              </a:rPr>
              <a:t>On all jobs requiring five or more Journeyman, at least every fifth Journeyman, if available, shall be 50 years of age or older.</a:t>
            </a:r>
          </a:p>
        </p:txBody>
      </p:sp>
    </p:spTree>
    <p:extLst>
      <p:ext uri="{BB962C8B-B14F-4D97-AF65-F5344CB8AC3E}">
        <p14:creationId xmlns:p14="http://schemas.microsoft.com/office/powerpoint/2010/main" val="1933023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9" y="598426"/>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8" y="1220922"/>
            <a:ext cx="10748901" cy="3785652"/>
          </a:xfrm>
          <a:prstGeom prst="rect">
            <a:avLst/>
          </a:prstGeom>
          <a:noFill/>
        </p:spPr>
        <p:txBody>
          <a:bodyPr wrap="square" rtlCol="0">
            <a:spAutoFit/>
          </a:bodyPr>
          <a:lstStyle/>
          <a:p>
            <a:pPr algn="just"/>
            <a:r>
              <a:rPr lang="en-US" sz="2400" dirty="0"/>
              <a:t>The Union understands the Employer is responsible to perform the work required by the owner. The Employer shall, therefore, have no restrictions except those specifically provided for in the collective bargaining agreement, in planning, directing and controlling the operation of all his work, in deciding the number and kind of employees to properly perform the work, in hiring and laying off employees, in transferring employees from job to job within the Local Union’s geographical jurisdiction, in determining the need and number as well as the person who will act as Foreman, in requiring all employees to observe the Employer’s and/or owner’s rules and regulations not inconsistent with this Agreement, in requiring all employees to observe all safety regulations, and in discharging employees for proper cause.</a:t>
            </a:r>
          </a:p>
        </p:txBody>
      </p:sp>
    </p:spTree>
    <p:extLst>
      <p:ext uri="{BB962C8B-B14F-4D97-AF65-F5344CB8AC3E}">
        <p14:creationId xmlns:p14="http://schemas.microsoft.com/office/powerpoint/2010/main" val="239970198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9" y="598426"/>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8" y="1220922"/>
            <a:ext cx="10748901" cy="4154984"/>
          </a:xfrm>
          <a:prstGeom prst="rect">
            <a:avLst/>
          </a:prstGeom>
          <a:noFill/>
        </p:spPr>
        <p:txBody>
          <a:bodyPr wrap="square" rtlCol="0">
            <a:spAutoFit/>
          </a:bodyPr>
          <a:lstStyle/>
          <a:p>
            <a:pPr algn="just"/>
            <a:r>
              <a:rPr lang="en-US" sz="2400" dirty="0"/>
              <a:t>The Union understands the Employer is responsible to perform the work required by the owner. The Employer shall, therefore, have no restrictions except those specifically provided for in the collective bargaining agreement, in planning, directing and controlling the operation of all his work, in deciding the number and kind of employees to properly perform the work</a:t>
            </a:r>
            <a:r>
              <a:rPr lang="en-US" sz="2400" b="1" dirty="0">
                <a:highlight>
                  <a:srgbClr val="FFFF00"/>
                </a:highlight>
              </a:rPr>
              <a:t>, in hiring and laying off employees, </a:t>
            </a:r>
            <a:r>
              <a:rPr lang="en-US" sz="2400" dirty="0"/>
              <a:t>in transferring employees from job to job within the Local Union’s geographical jurisdiction, in determining the need and number as well as the person who will act as Foreman, in requiring all employees to observe the Employer’s and/or owner’s rules and regulations not inconsistent with this Agreement, in requiring all employees to observe all safety regulations, and in discharging employees for proper cause.</a:t>
            </a:r>
          </a:p>
        </p:txBody>
      </p:sp>
    </p:spTree>
    <p:extLst>
      <p:ext uri="{BB962C8B-B14F-4D97-AF65-F5344CB8AC3E}">
        <p14:creationId xmlns:p14="http://schemas.microsoft.com/office/powerpoint/2010/main" val="39797012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AF1B-E99A-0F83-B628-8B4FA454F4BC}"/>
              </a:ext>
            </a:extLst>
          </p:cNvPr>
          <p:cNvSpPr>
            <a:spLocks noGrp="1"/>
          </p:cNvSpPr>
          <p:nvPr>
            <p:ph type="title"/>
          </p:nvPr>
        </p:nvSpPr>
        <p:spPr/>
        <p:txBody>
          <a:bodyPr/>
          <a:lstStyle/>
          <a:p>
            <a:pPr algn="ctr"/>
            <a:r>
              <a:rPr lang="en-US" dirty="0"/>
              <a:t>Management Rights</a:t>
            </a:r>
          </a:p>
        </p:txBody>
      </p:sp>
      <p:sp>
        <p:nvSpPr>
          <p:cNvPr id="3" name="Text Placeholder 2">
            <a:extLst>
              <a:ext uri="{FF2B5EF4-FFF2-40B4-BE49-F238E27FC236}">
                <a16:creationId xmlns:a16="http://schemas.microsoft.com/office/drawing/2014/main" id="{9D4A5FB0-E911-4CC5-5090-8401ECDFB8D9}"/>
              </a:ext>
            </a:extLst>
          </p:cNvPr>
          <p:cNvSpPr>
            <a:spLocks noGrp="1"/>
          </p:cNvSpPr>
          <p:nvPr>
            <p:ph type="body" idx="1"/>
          </p:nvPr>
        </p:nvSpPr>
        <p:spPr/>
        <p:txBody>
          <a:bodyPr>
            <a:normAutofit lnSpcReduction="10000"/>
          </a:bodyPr>
          <a:lstStyle/>
          <a:p>
            <a:pPr algn="ctr"/>
            <a:r>
              <a:rPr lang="en-US" dirty="0"/>
              <a:t>2024 Labor Relations Conference</a:t>
            </a:r>
            <a:br>
              <a:rPr lang="en-US" dirty="0"/>
            </a:br>
            <a:br>
              <a:rPr lang="en-US" dirty="0"/>
            </a:br>
            <a:r>
              <a:rPr lang="en-US" dirty="0"/>
              <a:t>Ted Uppole | Western Region NECA</a:t>
            </a:r>
          </a:p>
          <a:p>
            <a:pPr algn="ctr"/>
            <a:r>
              <a:rPr lang="en-US" dirty="0"/>
              <a:t>David Woodard | Midwestern Region NECA</a:t>
            </a:r>
          </a:p>
        </p:txBody>
      </p:sp>
    </p:spTree>
    <p:extLst>
      <p:ext uri="{BB962C8B-B14F-4D97-AF65-F5344CB8AC3E}">
        <p14:creationId xmlns:p14="http://schemas.microsoft.com/office/powerpoint/2010/main" val="218695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30" y="1334696"/>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9" y="4178618"/>
            <a:ext cx="10748901" cy="461665"/>
          </a:xfrm>
          <a:prstGeom prst="rect">
            <a:avLst/>
          </a:prstGeom>
          <a:noFill/>
        </p:spPr>
        <p:txBody>
          <a:bodyPr wrap="square" rtlCol="0">
            <a:spAutoFit/>
          </a:bodyPr>
          <a:lstStyle/>
          <a:p>
            <a:pPr algn="ctr"/>
            <a:r>
              <a:rPr lang="en-US" sz="2400" dirty="0"/>
              <a:t>…in hiring and laying off employees…</a:t>
            </a:r>
          </a:p>
        </p:txBody>
      </p:sp>
    </p:spTree>
    <p:extLst>
      <p:ext uri="{BB962C8B-B14F-4D97-AF65-F5344CB8AC3E}">
        <p14:creationId xmlns:p14="http://schemas.microsoft.com/office/powerpoint/2010/main" val="85727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1355" y="491548"/>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2574" y="1518946"/>
            <a:ext cx="10748901" cy="461665"/>
          </a:xfrm>
          <a:prstGeom prst="rect">
            <a:avLst/>
          </a:prstGeom>
          <a:noFill/>
        </p:spPr>
        <p:txBody>
          <a:bodyPr wrap="square" rtlCol="0">
            <a:spAutoFit/>
          </a:bodyPr>
          <a:lstStyle/>
          <a:p>
            <a:pPr algn="ctr"/>
            <a:r>
              <a:rPr lang="en-US" sz="2400" dirty="0"/>
              <a:t>…in hiring and laying off employees…</a:t>
            </a:r>
          </a:p>
        </p:txBody>
      </p:sp>
      <p:sp>
        <p:nvSpPr>
          <p:cNvPr id="4" name="Title 1">
            <a:extLst>
              <a:ext uri="{FF2B5EF4-FFF2-40B4-BE49-F238E27FC236}">
                <a16:creationId xmlns:a16="http://schemas.microsoft.com/office/drawing/2014/main" id="{817DAC4C-A766-95FA-5D0C-3149EA0DBF29}"/>
              </a:ext>
            </a:extLst>
          </p:cNvPr>
          <p:cNvSpPr txBox="1">
            <a:spLocks/>
          </p:cNvSpPr>
          <p:nvPr/>
        </p:nvSpPr>
        <p:spPr>
          <a:xfrm>
            <a:off x="960330" y="2116809"/>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Reverse Layoff</a:t>
            </a:r>
          </a:p>
        </p:txBody>
      </p:sp>
      <p:sp>
        <p:nvSpPr>
          <p:cNvPr id="5" name="TextBox 4">
            <a:extLst>
              <a:ext uri="{FF2B5EF4-FFF2-40B4-BE49-F238E27FC236}">
                <a16:creationId xmlns:a16="http://schemas.microsoft.com/office/drawing/2014/main" id="{C496B093-A8A3-D19D-2346-56B0E7E9C6BA}"/>
              </a:ext>
            </a:extLst>
          </p:cNvPr>
          <p:cNvSpPr txBox="1"/>
          <p:nvPr/>
        </p:nvSpPr>
        <p:spPr>
          <a:xfrm>
            <a:off x="721549" y="2898725"/>
            <a:ext cx="10748901" cy="2308324"/>
          </a:xfrm>
          <a:prstGeom prst="rect">
            <a:avLst/>
          </a:prstGeom>
          <a:noFill/>
        </p:spPr>
        <p:txBody>
          <a:bodyPr wrap="square" rtlCol="0">
            <a:spAutoFit/>
          </a:bodyPr>
          <a:lstStyle/>
          <a:p>
            <a:pPr algn="just"/>
            <a:r>
              <a:rPr lang="en-US" sz="2400" dirty="0">
                <a:solidFill>
                  <a:srgbClr val="0070C0"/>
                </a:solidFill>
              </a:rPr>
              <a:t>When making reductions in the number of employees due to lack of work, Employers shall use the following procedure:</a:t>
            </a:r>
          </a:p>
          <a:p>
            <a:pPr marL="457200" indent="-457200" algn="just">
              <a:buFont typeface="+mj-lt"/>
              <a:buAutoNum type="alphaLcParenR"/>
            </a:pPr>
            <a:r>
              <a:rPr lang="en-US" sz="2400" dirty="0">
                <a:solidFill>
                  <a:srgbClr val="0070C0"/>
                </a:solidFill>
              </a:rPr>
              <a:t>Temporary employees, if any are employed, shall be laid off first. Then employees in Group IV shall be laid off next, if any are employed in this Group. Next to be laid off are employees in Group III, if any are employed in this Group, then those in Group II, and then those in Group I…</a:t>
            </a:r>
          </a:p>
        </p:txBody>
      </p:sp>
    </p:spTree>
    <p:extLst>
      <p:ext uri="{BB962C8B-B14F-4D97-AF65-F5344CB8AC3E}">
        <p14:creationId xmlns:p14="http://schemas.microsoft.com/office/powerpoint/2010/main" val="1148188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9" y="374497"/>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876300" y="1257537"/>
            <a:ext cx="10748901" cy="3785652"/>
          </a:xfrm>
          <a:prstGeom prst="rect">
            <a:avLst/>
          </a:prstGeom>
          <a:noFill/>
        </p:spPr>
        <p:txBody>
          <a:bodyPr wrap="square" rtlCol="0">
            <a:spAutoFit/>
          </a:bodyPr>
          <a:lstStyle/>
          <a:p>
            <a:pPr algn="just"/>
            <a:r>
              <a:rPr lang="en-US" sz="2400" dirty="0"/>
              <a:t>The Union understands the Employer is responsible to perform the work required by the owner. The Employer shall, therefore, have no restrictions except those specifically provided for in the collective bargaining agreement, in planning, directing and controlling the operation of all his work, in deciding the number and kind of employees to properly perform the work, in hiring and laying off employees, in transferring employees from job to job within the Local Union’s geographical jurisdiction, in determining the need and number as well as the person who will act as Foreman, in requiring all employees to observe the Employer’s and/or owner’s rules and regulations not inconsistent with this Agreement, in requiring all employees to observe all safety regulations, and in discharging employees for proper cause.</a:t>
            </a:r>
          </a:p>
        </p:txBody>
      </p:sp>
    </p:spTree>
    <p:extLst>
      <p:ext uri="{BB962C8B-B14F-4D97-AF65-F5344CB8AC3E}">
        <p14:creationId xmlns:p14="http://schemas.microsoft.com/office/powerpoint/2010/main" val="366237970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9" y="374497"/>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876300" y="1257537"/>
            <a:ext cx="10748901" cy="4154984"/>
          </a:xfrm>
          <a:prstGeom prst="rect">
            <a:avLst/>
          </a:prstGeom>
          <a:noFill/>
        </p:spPr>
        <p:txBody>
          <a:bodyPr wrap="square" rtlCol="0">
            <a:spAutoFit/>
          </a:bodyPr>
          <a:lstStyle/>
          <a:p>
            <a:pPr algn="just"/>
            <a:r>
              <a:rPr lang="en-US" sz="2400" dirty="0"/>
              <a:t>The Union understands the Employer is responsible to perform the work required by the owner. The Employer shall, therefore, have no restrictions except those specifically provided for in the collective bargaining agreement, in planning, directing and controlling the operation of all his work, in deciding the number and kind of employees to properly perform the work, in hiring and laying off employees, in transferring employees from job to job within the Local Union’s geographical jurisdiction, </a:t>
            </a:r>
            <a:r>
              <a:rPr lang="en-US" sz="2400" b="1" dirty="0">
                <a:highlight>
                  <a:srgbClr val="FFFF00"/>
                </a:highlight>
              </a:rPr>
              <a:t>in determining the need and number as well as the person who will act as Foreman</a:t>
            </a:r>
            <a:r>
              <a:rPr lang="en-US" sz="2400" dirty="0"/>
              <a:t>, in requiring all employees to observe the Employer’s and/or owner’s rules and regulations not inconsistent with this Agreement, in requiring all employees to observe all safety regulations, and in discharging employees for proper cause.</a:t>
            </a:r>
          </a:p>
        </p:txBody>
      </p:sp>
    </p:spTree>
    <p:extLst>
      <p:ext uri="{BB962C8B-B14F-4D97-AF65-F5344CB8AC3E}">
        <p14:creationId xmlns:p14="http://schemas.microsoft.com/office/powerpoint/2010/main" val="16706742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5" y="840303"/>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6" y="3013501"/>
            <a:ext cx="10748901" cy="830997"/>
          </a:xfrm>
          <a:prstGeom prst="rect">
            <a:avLst/>
          </a:prstGeom>
          <a:noFill/>
        </p:spPr>
        <p:txBody>
          <a:bodyPr wrap="square" rtlCol="0">
            <a:spAutoFit/>
          </a:bodyPr>
          <a:lstStyle/>
          <a:p>
            <a:pPr algn="just"/>
            <a:r>
              <a:rPr lang="en-US" sz="2400" dirty="0"/>
              <a:t>…in determining the need and number as well as the person who will act as Foreman…</a:t>
            </a:r>
          </a:p>
        </p:txBody>
      </p:sp>
    </p:spTree>
    <p:extLst>
      <p:ext uri="{BB962C8B-B14F-4D97-AF65-F5344CB8AC3E}">
        <p14:creationId xmlns:p14="http://schemas.microsoft.com/office/powerpoint/2010/main" val="3356232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31" y="669678"/>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50" y="1528446"/>
            <a:ext cx="10748901" cy="830997"/>
          </a:xfrm>
          <a:prstGeom prst="rect">
            <a:avLst/>
          </a:prstGeom>
          <a:noFill/>
        </p:spPr>
        <p:txBody>
          <a:bodyPr wrap="square" rtlCol="0">
            <a:spAutoFit/>
          </a:bodyPr>
          <a:lstStyle/>
          <a:p>
            <a:pPr algn="just"/>
            <a:r>
              <a:rPr lang="en-US" sz="2400" dirty="0"/>
              <a:t>…in determining the need and number as well as the person who will act as Foreman…</a:t>
            </a:r>
          </a:p>
        </p:txBody>
      </p:sp>
      <p:sp>
        <p:nvSpPr>
          <p:cNvPr id="4" name="TextBox 3">
            <a:extLst>
              <a:ext uri="{FF2B5EF4-FFF2-40B4-BE49-F238E27FC236}">
                <a16:creationId xmlns:a16="http://schemas.microsoft.com/office/drawing/2014/main" id="{C6B90383-09A4-66E7-59CF-3A872587D111}"/>
              </a:ext>
            </a:extLst>
          </p:cNvPr>
          <p:cNvSpPr txBox="1"/>
          <p:nvPr/>
        </p:nvSpPr>
        <p:spPr>
          <a:xfrm>
            <a:off x="721549" y="3144268"/>
            <a:ext cx="10748901" cy="1938992"/>
          </a:xfrm>
          <a:prstGeom prst="rect">
            <a:avLst/>
          </a:prstGeom>
          <a:noFill/>
        </p:spPr>
        <p:txBody>
          <a:bodyPr wrap="square" rtlCol="0">
            <a:spAutoFit/>
          </a:bodyPr>
          <a:lstStyle/>
          <a:p>
            <a:pPr algn="just"/>
            <a:r>
              <a:rPr lang="en-US" sz="2400" b="1" dirty="0"/>
              <a:t>Foreman and Supervision Language</a:t>
            </a:r>
          </a:p>
          <a:p>
            <a:pPr algn="just"/>
            <a:endParaRPr lang="en-US" sz="2400" dirty="0"/>
          </a:p>
          <a:p>
            <a:pPr marL="342900" indent="-342900" algn="just">
              <a:buFont typeface="Arial" panose="020B0604020202020204" pitchFamily="34" charset="0"/>
              <a:buChar char="•"/>
            </a:pPr>
            <a:r>
              <a:rPr lang="en-US" sz="2400" dirty="0"/>
              <a:t>To have these individuals covered by the CBA, it must be stated.</a:t>
            </a:r>
          </a:p>
          <a:p>
            <a:pPr marL="342900" indent="-342900" algn="just">
              <a:buFont typeface="Arial" panose="020B0604020202020204" pitchFamily="34" charset="0"/>
              <a:buChar char="•"/>
            </a:pPr>
            <a:r>
              <a:rPr lang="en-US" sz="2400" dirty="0"/>
              <a:t>Anything beyond this can be seen as a restriction on the ability to use them.</a:t>
            </a:r>
          </a:p>
          <a:p>
            <a:pPr marL="342900" indent="-342900" algn="just">
              <a:buFont typeface="Arial" panose="020B0604020202020204" pitchFamily="34" charset="0"/>
              <a:buChar char="•"/>
            </a:pPr>
            <a:r>
              <a:rPr lang="en-US" sz="2400" dirty="0"/>
              <a:t>Steward language can also be a form of restriction on this language.</a:t>
            </a:r>
          </a:p>
        </p:txBody>
      </p:sp>
    </p:spTree>
    <p:extLst>
      <p:ext uri="{BB962C8B-B14F-4D97-AF65-F5344CB8AC3E}">
        <p14:creationId xmlns:p14="http://schemas.microsoft.com/office/powerpoint/2010/main" val="350338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7" y="123413"/>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6" y="982181"/>
            <a:ext cx="10748901" cy="830997"/>
          </a:xfrm>
          <a:prstGeom prst="rect">
            <a:avLst/>
          </a:prstGeom>
          <a:noFill/>
        </p:spPr>
        <p:txBody>
          <a:bodyPr wrap="square" rtlCol="0">
            <a:spAutoFit/>
          </a:bodyPr>
          <a:lstStyle/>
          <a:p>
            <a:pPr algn="just"/>
            <a:r>
              <a:rPr lang="en-US" sz="2400" dirty="0"/>
              <a:t>…in determining the need and number as well as the person who will act as Foreman…</a:t>
            </a:r>
          </a:p>
        </p:txBody>
      </p:sp>
      <p:sp>
        <p:nvSpPr>
          <p:cNvPr id="4" name="TextBox 3">
            <a:extLst>
              <a:ext uri="{FF2B5EF4-FFF2-40B4-BE49-F238E27FC236}">
                <a16:creationId xmlns:a16="http://schemas.microsoft.com/office/drawing/2014/main" id="{C6B90383-09A4-66E7-59CF-3A872587D111}"/>
              </a:ext>
            </a:extLst>
          </p:cNvPr>
          <p:cNvSpPr txBox="1"/>
          <p:nvPr/>
        </p:nvSpPr>
        <p:spPr>
          <a:xfrm>
            <a:off x="721545" y="1837025"/>
            <a:ext cx="10748901" cy="3693319"/>
          </a:xfrm>
          <a:prstGeom prst="rect">
            <a:avLst/>
          </a:prstGeom>
          <a:noFill/>
        </p:spPr>
        <p:txBody>
          <a:bodyPr wrap="square" rtlCol="0">
            <a:spAutoFit/>
          </a:bodyPr>
          <a:lstStyle/>
          <a:p>
            <a:pPr algn="just"/>
            <a:r>
              <a:rPr lang="en-US" sz="2400" b="1" dirty="0"/>
              <a:t>Examples of Foreman Language</a:t>
            </a:r>
            <a:endParaRPr lang="en-US" sz="2400" dirty="0"/>
          </a:p>
          <a:p>
            <a:pPr algn="just"/>
            <a:endParaRPr lang="en-US" sz="1000" dirty="0"/>
          </a:p>
          <a:p>
            <a:pPr algn="just"/>
            <a:r>
              <a:rPr lang="en-US" sz="2000" i="1" dirty="0"/>
              <a:t>There must be a Foreman on every job and on each shift on a job.</a:t>
            </a:r>
          </a:p>
          <a:p>
            <a:pPr algn="just"/>
            <a:endParaRPr lang="en-US" sz="1000" i="1" dirty="0"/>
          </a:p>
          <a:p>
            <a:pPr algn="just"/>
            <a:r>
              <a:rPr lang="en-US" sz="2000" i="1" dirty="0"/>
              <a:t>A Foreman shall not work with the tools after being responsible for seven journeymen.</a:t>
            </a:r>
          </a:p>
          <a:p>
            <a:pPr algn="just"/>
            <a:endParaRPr lang="en-US" sz="1000" i="1" dirty="0"/>
          </a:p>
          <a:p>
            <a:pPr algn="just"/>
            <a:r>
              <a:rPr lang="en-US" sz="2000" i="1" dirty="0"/>
              <a:t>Employers shall designate Journeymen as a sub foreman, Foreman, and General Foreman on all jobs in accordance with the following schedule.</a:t>
            </a:r>
          </a:p>
          <a:p>
            <a:pPr algn="just"/>
            <a:endParaRPr lang="en-US" sz="1000" i="1" dirty="0"/>
          </a:p>
          <a:p>
            <a:pPr algn="just"/>
            <a:r>
              <a:rPr lang="en-US" sz="2000" i="1" dirty="0"/>
              <a:t>On any job requiring more than two crews, the GF shall supervise Foremen only and shall not at any time supervise a crew.</a:t>
            </a:r>
          </a:p>
          <a:p>
            <a:pPr algn="just"/>
            <a:endParaRPr lang="en-US" sz="1000" i="1" dirty="0"/>
          </a:p>
          <a:p>
            <a:pPr algn="just"/>
            <a:r>
              <a:rPr lang="en-US" sz="2000" i="1" dirty="0"/>
              <a:t>Each crew shall consist of two Journeymen. One of these Journeymen shall be designated as a Foreman at the discretion of the Employer.</a:t>
            </a:r>
          </a:p>
        </p:txBody>
      </p:sp>
    </p:spTree>
    <p:extLst>
      <p:ext uri="{BB962C8B-B14F-4D97-AF65-F5344CB8AC3E}">
        <p14:creationId xmlns:p14="http://schemas.microsoft.com/office/powerpoint/2010/main" val="552249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down)">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7" y="123413"/>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Management Rights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6" y="982181"/>
            <a:ext cx="10748901" cy="830997"/>
          </a:xfrm>
          <a:prstGeom prst="rect">
            <a:avLst/>
          </a:prstGeom>
          <a:noFill/>
        </p:spPr>
        <p:txBody>
          <a:bodyPr wrap="square" rtlCol="0">
            <a:spAutoFit/>
          </a:bodyPr>
          <a:lstStyle/>
          <a:p>
            <a:pPr algn="just"/>
            <a:r>
              <a:rPr lang="en-US" sz="2400" dirty="0"/>
              <a:t>…in determining the need and number as well as the person who will act as Foreman…</a:t>
            </a:r>
          </a:p>
        </p:txBody>
      </p:sp>
      <p:sp>
        <p:nvSpPr>
          <p:cNvPr id="4" name="TextBox 3">
            <a:extLst>
              <a:ext uri="{FF2B5EF4-FFF2-40B4-BE49-F238E27FC236}">
                <a16:creationId xmlns:a16="http://schemas.microsoft.com/office/drawing/2014/main" id="{C6B90383-09A4-66E7-59CF-3A872587D111}"/>
              </a:ext>
            </a:extLst>
          </p:cNvPr>
          <p:cNvSpPr txBox="1"/>
          <p:nvPr/>
        </p:nvSpPr>
        <p:spPr>
          <a:xfrm>
            <a:off x="721545" y="1837025"/>
            <a:ext cx="10748901" cy="2923877"/>
          </a:xfrm>
          <a:prstGeom prst="rect">
            <a:avLst/>
          </a:prstGeom>
          <a:noFill/>
        </p:spPr>
        <p:txBody>
          <a:bodyPr wrap="square" rtlCol="0">
            <a:spAutoFit/>
          </a:bodyPr>
          <a:lstStyle/>
          <a:p>
            <a:pPr algn="just"/>
            <a:r>
              <a:rPr lang="en-US" sz="2400" b="1" dirty="0"/>
              <a:t>Examples of Steward Language</a:t>
            </a:r>
            <a:endParaRPr lang="en-US" sz="2400" dirty="0"/>
          </a:p>
          <a:p>
            <a:pPr algn="just"/>
            <a:endParaRPr lang="en-US" sz="1000" dirty="0"/>
          </a:p>
          <a:p>
            <a:pPr algn="just"/>
            <a:r>
              <a:rPr lang="en-US" sz="2000" i="1" dirty="0"/>
              <a:t>The Steward shall remain on the job until its completion unless sooner removed by the BM.</a:t>
            </a:r>
          </a:p>
          <a:p>
            <a:pPr algn="just"/>
            <a:endParaRPr lang="en-US" sz="1000" i="1" dirty="0"/>
          </a:p>
          <a:p>
            <a:pPr algn="just"/>
            <a:r>
              <a:rPr lang="en-US" sz="2000" i="1" dirty="0"/>
              <a:t>When Stewards have been appointed on a job, they can only be removed by mutual consent of IBEW LU and the Employer.</a:t>
            </a:r>
          </a:p>
          <a:p>
            <a:pPr algn="just"/>
            <a:endParaRPr lang="en-US" sz="1000" i="1" dirty="0"/>
          </a:p>
          <a:p>
            <a:pPr algn="just"/>
            <a:r>
              <a:rPr lang="en-US" sz="2000" i="1" dirty="0"/>
              <a:t>When the project requires 4 or more JWs, the Code of Excellence Steward shall receive a premium of 10% per hour.</a:t>
            </a:r>
          </a:p>
          <a:p>
            <a:pPr algn="just"/>
            <a:endParaRPr lang="en-US" sz="1000" i="1" dirty="0"/>
          </a:p>
          <a:p>
            <a:pPr algn="just"/>
            <a:r>
              <a:rPr lang="en-US" sz="2000" i="1" dirty="0"/>
              <a:t>The Steward shall be the last employee to be laid off, provided he is qualified to perform the work.</a:t>
            </a:r>
          </a:p>
        </p:txBody>
      </p:sp>
    </p:spTree>
    <p:extLst>
      <p:ext uri="{BB962C8B-B14F-4D97-AF65-F5344CB8AC3E}">
        <p14:creationId xmlns:p14="http://schemas.microsoft.com/office/powerpoint/2010/main" val="2766844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30" y="1049688"/>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Steward Language</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9" y="2710718"/>
            <a:ext cx="10748901" cy="1938992"/>
          </a:xfrm>
          <a:prstGeom prst="rect">
            <a:avLst/>
          </a:prstGeom>
          <a:noFill/>
        </p:spPr>
        <p:txBody>
          <a:bodyPr wrap="square" rtlCol="0">
            <a:spAutoFit/>
          </a:bodyPr>
          <a:lstStyle/>
          <a:p>
            <a:pPr algn="just"/>
            <a:r>
              <a:rPr lang="en-US" sz="2400" dirty="0"/>
              <a:t>Stewards can be extremely useful industry partners, when they are used correctly and as intended.</a:t>
            </a:r>
          </a:p>
          <a:p>
            <a:pPr algn="just"/>
            <a:endParaRPr lang="en-US" sz="2400" dirty="0"/>
          </a:p>
          <a:p>
            <a:pPr algn="just"/>
            <a:r>
              <a:rPr lang="en-US" sz="2400" dirty="0"/>
              <a:t>Steward is not a classification in the CBA an employer hires. Employers hire IBEW linemen, wiremen, and others CBA classifications.</a:t>
            </a:r>
          </a:p>
        </p:txBody>
      </p:sp>
    </p:spTree>
    <p:extLst>
      <p:ext uri="{BB962C8B-B14F-4D97-AF65-F5344CB8AC3E}">
        <p14:creationId xmlns:p14="http://schemas.microsoft.com/office/powerpoint/2010/main" val="34916982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7" y="123413"/>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Common Provisions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6" y="1127930"/>
            <a:ext cx="10748901" cy="4401205"/>
          </a:xfrm>
          <a:prstGeom prst="rect">
            <a:avLst/>
          </a:prstGeom>
          <a:noFill/>
        </p:spPr>
        <p:txBody>
          <a:bodyPr wrap="square" rtlCol="0">
            <a:spAutoFit/>
          </a:bodyPr>
          <a:lstStyle/>
          <a:p>
            <a:pPr algn="just"/>
            <a:r>
              <a:rPr lang="en-US" sz="2400" i="1" dirty="0"/>
              <a:t>No JW working under the terms of this agreement shall be subject to a physical examination as a qualification for employment.</a:t>
            </a:r>
          </a:p>
          <a:p>
            <a:pPr algn="just"/>
            <a:endParaRPr lang="en-US" sz="1000" i="1" dirty="0"/>
          </a:p>
          <a:p>
            <a:pPr algn="just"/>
            <a:r>
              <a:rPr lang="en-US" sz="2400" i="1" dirty="0"/>
              <a:t>A once weekly safety meeting shall be conducted at all job sites and shops at the normal starting time of the first workday of the normal workweek.</a:t>
            </a:r>
          </a:p>
          <a:p>
            <a:pPr algn="just"/>
            <a:endParaRPr lang="en-US" sz="1000" i="1" dirty="0"/>
          </a:p>
          <a:p>
            <a:pPr algn="just"/>
            <a:r>
              <a:rPr lang="en-US" sz="2400" i="1" dirty="0"/>
              <a:t>Any worker laid off shall remain on the jobsite for the entire 8-hour workday.</a:t>
            </a:r>
          </a:p>
          <a:p>
            <a:pPr algn="just"/>
            <a:endParaRPr lang="en-US" sz="1000" i="1" dirty="0"/>
          </a:p>
          <a:p>
            <a:pPr algn="just"/>
            <a:r>
              <a:rPr lang="en-US" sz="2400" i="1" dirty="0"/>
              <a:t>Employees shall not be subject to disciplinary action for drinking coffee during working hours.</a:t>
            </a:r>
          </a:p>
          <a:p>
            <a:pPr algn="just"/>
            <a:endParaRPr lang="en-US" sz="1000" i="1" dirty="0"/>
          </a:p>
          <a:p>
            <a:pPr algn="just"/>
            <a:r>
              <a:rPr lang="en-US" sz="2400" i="1" dirty="0"/>
              <a:t>Any proposed changes to the starting &amp; quitting times shall be submitted to the LMC and may be changed according to their decision.</a:t>
            </a:r>
          </a:p>
          <a:p>
            <a:pPr algn="just"/>
            <a:endParaRPr lang="en-US" sz="2400" i="1" dirty="0"/>
          </a:p>
        </p:txBody>
      </p:sp>
    </p:spTree>
    <p:extLst>
      <p:ext uri="{BB962C8B-B14F-4D97-AF65-F5344CB8AC3E}">
        <p14:creationId xmlns:p14="http://schemas.microsoft.com/office/powerpoint/2010/main" val="4190908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5139-3BF2-146E-B5CC-059647C7E3DC}"/>
              </a:ext>
            </a:extLst>
          </p:cNvPr>
          <p:cNvSpPr>
            <a:spLocks noGrp="1"/>
          </p:cNvSpPr>
          <p:nvPr>
            <p:ph type="title"/>
          </p:nvPr>
        </p:nvSpPr>
        <p:spPr/>
        <p:txBody>
          <a:bodyPr>
            <a:normAutofit/>
          </a:bodyPr>
          <a:lstStyle/>
          <a:p>
            <a:r>
              <a:rPr lang="en-US" sz="5400" dirty="0"/>
              <a:t>What a lot of people think it Management Rights is…</a:t>
            </a:r>
          </a:p>
        </p:txBody>
      </p:sp>
      <p:sp>
        <p:nvSpPr>
          <p:cNvPr id="3" name="Text Placeholder 2">
            <a:extLst>
              <a:ext uri="{FF2B5EF4-FFF2-40B4-BE49-F238E27FC236}">
                <a16:creationId xmlns:a16="http://schemas.microsoft.com/office/drawing/2014/main" id="{8B44D627-87D3-0DAC-D1D4-A5BA23EF8C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9480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27" y="123413"/>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Common Provisions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6" y="1226121"/>
            <a:ext cx="10748901" cy="3508653"/>
          </a:xfrm>
          <a:prstGeom prst="rect">
            <a:avLst/>
          </a:prstGeom>
          <a:noFill/>
        </p:spPr>
        <p:txBody>
          <a:bodyPr wrap="square" rtlCol="0">
            <a:spAutoFit/>
          </a:bodyPr>
          <a:lstStyle/>
          <a:p>
            <a:pPr algn="just"/>
            <a:r>
              <a:rPr lang="en-US" sz="2400" i="1" dirty="0"/>
              <a:t>In the event the workman’s clothing becomes damaged or ruined, it shall be replaced by the employer.</a:t>
            </a:r>
          </a:p>
          <a:p>
            <a:pPr algn="just"/>
            <a:endParaRPr lang="en-US" sz="1000" i="1" dirty="0"/>
          </a:p>
          <a:p>
            <a:pPr algn="just"/>
            <a:r>
              <a:rPr lang="en-US" sz="2400" i="1" dirty="0"/>
              <a:t>No work except in case of true emergency shall be performed outside of the regular working hours without prior notification to both parties to this Agreement.</a:t>
            </a:r>
          </a:p>
          <a:p>
            <a:pPr algn="just"/>
            <a:endParaRPr lang="en-US" sz="1000" i="1" dirty="0"/>
          </a:p>
          <a:p>
            <a:pPr algn="just"/>
            <a:r>
              <a:rPr lang="en-US" sz="2400" i="1" dirty="0"/>
              <a:t>The employer shall pay $XX per day worked to all employees traveling YY miles from the Local Union.</a:t>
            </a:r>
          </a:p>
          <a:p>
            <a:pPr algn="just"/>
            <a:endParaRPr lang="en-US" sz="1000" i="1" dirty="0"/>
          </a:p>
          <a:p>
            <a:pPr algn="just"/>
            <a:r>
              <a:rPr lang="en-US" sz="2400" i="1" dirty="0"/>
              <a:t>The employer shall pay all lodging, meals, and travel expenses to employees traveling outside of the jurisdiction of the Local Union.</a:t>
            </a:r>
          </a:p>
        </p:txBody>
      </p:sp>
    </p:spTree>
    <p:extLst>
      <p:ext uri="{BB962C8B-B14F-4D97-AF65-F5344CB8AC3E}">
        <p14:creationId xmlns:p14="http://schemas.microsoft.com/office/powerpoint/2010/main" val="805124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30" y="859683"/>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Company Policies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9" y="2109677"/>
            <a:ext cx="10748901" cy="2923877"/>
          </a:xfrm>
          <a:prstGeom prst="rect">
            <a:avLst/>
          </a:prstGeom>
          <a:noFill/>
        </p:spPr>
        <p:txBody>
          <a:bodyPr wrap="square" rtlCol="0">
            <a:spAutoFit/>
          </a:bodyPr>
          <a:lstStyle/>
          <a:p>
            <a:pPr algn="just"/>
            <a:r>
              <a:rPr lang="en-US" sz="2400" dirty="0"/>
              <a:t>Remember, if it is not addressed in the CBA, it reverts to being covered by Management Rights.</a:t>
            </a:r>
          </a:p>
          <a:p>
            <a:pPr algn="just"/>
            <a:endParaRPr lang="en-US" sz="2000" dirty="0"/>
          </a:p>
          <a:p>
            <a:pPr algn="just"/>
            <a:r>
              <a:rPr lang="en-US" sz="2400" dirty="0"/>
              <a:t>When crafting company policies, avoid imposing more restrictive terms than your agreement.</a:t>
            </a:r>
          </a:p>
          <a:p>
            <a:pPr algn="just"/>
            <a:endParaRPr lang="en-US" sz="2000" dirty="0"/>
          </a:p>
          <a:p>
            <a:pPr algn="just"/>
            <a:r>
              <a:rPr lang="en-US" sz="2400" dirty="0"/>
              <a:t>If something exists in your company policy, it MUST be followed for EVERY employee. Do not deviate.</a:t>
            </a:r>
          </a:p>
        </p:txBody>
      </p:sp>
    </p:spTree>
    <p:extLst>
      <p:ext uri="{BB962C8B-B14F-4D97-AF65-F5344CB8AC3E}">
        <p14:creationId xmlns:p14="http://schemas.microsoft.com/office/powerpoint/2010/main" val="2698565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C4E7-7CD4-559C-35A3-5F12FDB4B6D9}"/>
              </a:ext>
            </a:extLst>
          </p:cNvPr>
          <p:cNvSpPr txBox="1">
            <a:spLocks/>
          </p:cNvSpPr>
          <p:nvPr/>
        </p:nvSpPr>
        <p:spPr>
          <a:xfrm>
            <a:off x="960330" y="859683"/>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Company Policies</a:t>
            </a:r>
          </a:p>
        </p:txBody>
      </p:sp>
      <p:sp>
        <p:nvSpPr>
          <p:cNvPr id="3" name="TextBox 2">
            <a:extLst>
              <a:ext uri="{FF2B5EF4-FFF2-40B4-BE49-F238E27FC236}">
                <a16:creationId xmlns:a16="http://schemas.microsoft.com/office/drawing/2014/main" id="{3EEF1780-170E-0FA1-FADC-2E27AA7A105E}"/>
              </a:ext>
            </a:extLst>
          </p:cNvPr>
          <p:cNvSpPr txBox="1"/>
          <p:nvPr/>
        </p:nvSpPr>
        <p:spPr>
          <a:xfrm>
            <a:off x="721549" y="2109677"/>
            <a:ext cx="10748901" cy="2862322"/>
          </a:xfrm>
          <a:prstGeom prst="rect">
            <a:avLst/>
          </a:prstGeom>
          <a:noFill/>
        </p:spPr>
        <p:txBody>
          <a:bodyPr wrap="square" rtlCol="0">
            <a:spAutoFit/>
          </a:bodyPr>
          <a:lstStyle/>
          <a:p>
            <a:pPr algn="just"/>
            <a:r>
              <a:rPr lang="en-US" sz="2400" dirty="0"/>
              <a:t>Workdays or schedule</a:t>
            </a:r>
          </a:p>
          <a:p>
            <a:pPr algn="just"/>
            <a:endParaRPr lang="en-US" sz="2000" dirty="0"/>
          </a:p>
          <a:p>
            <a:pPr algn="just"/>
            <a:r>
              <a:rPr lang="en-US" sz="2400" dirty="0"/>
              <a:t>Hours of work</a:t>
            </a:r>
          </a:p>
          <a:p>
            <a:pPr algn="just"/>
            <a:endParaRPr lang="en-US" sz="2000" dirty="0"/>
          </a:p>
          <a:p>
            <a:pPr algn="just"/>
            <a:r>
              <a:rPr lang="en-US" sz="2400" dirty="0"/>
              <a:t>Progressive discipline, written warnings</a:t>
            </a:r>
          </a:p>
          <a:p>
            <a:pPr algn="just"/>
            <a:endParaRPr lang="en-US" sz="2000" dirty="0"/>
          </a:p>
          <a:p>
            <a:pPr algn="just"/>
            <a:r>
              <a:rPr lang="en-US" sz="2400" dirty="0"/>
              <a:t>Breaks</a:t>
            </a:r>
          </a:p>
          <a:p>
            <a:pPr algn="just"/>
            <a:endParaRPr lang="en-US" sz="2400" dirty="0"/>
          </a:p>
        </p:txBody>
      </p:sp>
    </p:spTree>
    <p:extLst>
      <p:ext uri="{BB962C8B-B14F-4D97-AF65-F5344CB8AC3E}">
        <p14:creationId xmlns:p14="http://schemas.microsoft.com/office/powerpoint/2010/main" val="2348133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6507-E985-34B3-54DF-FF64AB598B95}"/>
              </a:ext>
            </a:extLst>
          </p:cNvPr>
          <p:cNvSpPr txBox="1">
            <a:spLocks/>
          </p:cNvSpPr>
          <p:nvPr/>
        </p:nvSpPr>
        <p:spPr>
          <a:xfrm>
            <a:off x="960327" y="123413"/>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l"/>
            <a:r>
              <a:rPr lang="en-US" sz="4000" dirty="0">
                <a:solidFill>
                  <a:schemeClr val="accent1"/>
                </a:solidFill>
              </a:rPr>
              <a:t>Write this down…</a:t>
            </a:r>
          </a:p>
        </p:txBody>
      </p:sp>
      <p:sp>
        <p:nvSpPr>
          <p:cNvPr id="3" name="TextBox 2">
            <a:extLst>
              <a:ext uri="{FF2B5EF4-FFF2-40B4-BE49-F238E27FC236}">
                <a16:creationId xmlns:a16="http://schemas.microsoft.com/office/drawing/2014/main" id="{7EB324D3-D2E5-621E-1A73-7A7F8D200EA9}"/>
              </a:ext>
            </a:extLst>
          </p:cNvPr>
          <p:cNvSpPr txBox="1"/>
          <p:nvPr/>
        </p:nvSpPr>
        <p:spPr>
          <a:xfrm>
            <a:off x="721546" y="928815"/>
            <a:ext cx="10748901" cy="4893647"/>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Management Rights exists to give employers freedom to operate their business.</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The only limitations to it are what is outlined in the CBA.</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If the CBA does not contain language, it is covered by Management Rights…unless it is illegal.</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Understanding the provisions in a CBA and knowing what to look for will help avoid issues and disputes in the future.</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ALWAYS contact your Chapter Manager </a:t>
            </a:r>
            <a:r>
              <a:rPr lang="en-US" sz="2400" u="sng" dirty="0"/>
              <a:t>first</a:t>
            </a:r>
            <a:r>
              <a:rPr lang="en-US" sz="2400" dirty="0"/>
              <a:t> when attempting to understand provisions in </a:t>
            </a:r>
            <a:r>
              <a:rPr lang="en-US" sz="2400"/>
              <a:t>your CBA.</a:t>
            </a:r>
            <a:endParaRPr lang="en-US" sz="2400" dirty="0"/>
          </a:p>
        </p:txBody>
      </p:sp>
    </p:spTree>
    <p:extLst>
      <p:ext uri="{BB962C8B-B14F-4D97-AF65-F5344CB8AC3E}">
        <p14:creationId xmlns:p14="http://schemas.microsoft.com/office/powerpoint/2010/main" val="3186595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BA2E-3E78-B0CA-7F9B-61CC72492276}"/>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C0B7C14A-4E5B-6496-2050-88CC7984AC7F}"/>
              </a:ext>
            </a:extLst>
          </p:cNvPr>
          <p:cNvSpPr>
            <a:spLocks noGrp="1"/>
          </p:cNvSpPr>
          <p:nvPr>
            <p:ph type="subTitle" idx="1"/>
          </p:nvPr>
        </p:nvSpPr>
        <p:spPr/>
        <p:txBody>
          <a:bodyPr/>
          <a:lstStyle/>
          <a:p>
            <a:r>
              <a:rPr lang="en-US" dirty="0">
                <a:solidFill>
                  <a:schemeClr val="bg1"/>
                </a:solidFill>
              </a:rPr>
              <a:t>David Woodard | </a:t>
            </a:r>
            <a:r>
              <a:rPr lang="en-US" dirty="0">
                <a:solidFill>
                  <a:schemeClr val="bg1"/>
                </a:solidFill>
                <a:hlinkClick r:id="rId2">
                  <a:extLst>
                    <a:ext uri="{A12FA001-AC4F-418D-AE19-62706E023703}">
                      <ahyp:hlinkClr xmlns:ahyp="http://schemas.microsoft.com/office/drawing/2018/hyperlinkcolor" val="tx"/>
                    </a:ext>
                  </a:extLst>
                </a:hlinkClick>
              </a:rPr>
              <a:t>david.woodard@necanet.org</a:t>
            </a:r>
            <a:endParaRPr lang="en-US" dirty="0">
              <a:solidFill>
                <a:schemeClr val="bg1"/>
              </a:solidFill>
            </a:endParaRPr>
          </a:p>
          <a:p>
            <a:r>
              <a:rPr lang="en-US" dirty="0">
                <a:solidFill>
                  <a:schemeClr val="bg1"/>
                </a:solidFill>
              </a:rPr>
              <a:t>Ted Uppole | </a:t>
            </a:r>
            <a:r>
              <a:rPr lang="en-US" dirty="0">
                <a:solidFill>
                  <a:schemeClr val="bg1"/>
                </a:solidFill>
                <a:hlinkClick r:id="rId3">
                  <a:extLst>
                    <a:ext uri="{A12FA001-AC4F-418D-AE19-62706E023703}">
                      <ahyp:hlinkClr xmlns:ahyp="http://schemas.microsoft.com/office/drawing/2018/hyperlinkcolor" val="tx"/>
                    </a:ext>
                  </a:extLst>
                </a:hlinkClick>
              </a:rPr>
              <a:t>ted.Uppole@necanet.org</a:t>
            </a:r>
            <a:endParaRPr lang="en-US" dirty="0">
              <a:solidFill>
                <a:schemeClr val="bg1"/>
              </a:solidFill>
            </a:endParaRPr>
          </a:p>
          <a:p>
            <a:endParaRPr lang="en-US" dirty="0"/>
          </a:p>
        </p:txBody>
      </p:sp>
    </p:spTree>
    <p:extLst>
      <p:ext uri="{BB962C8B-B14F-4D97-AF65-F5344CB8AC3E}">
        <p14:creationId xmlns:p14="http://schemas.microsoft.com/office/powerpoint/2010/main" val="130537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n Swanson Parks and Recreation Permit I Can Do What I | Etsy | Parks and  rec quotes, Funny pictures, Funny quotes">
            <a:extLst>
              <a:ext uri="{FF2B5EF4-FFF2-40B4-BE49-F238E27FC236}">
                <a16:creationId xmlns:a16="http://schemas.microsoft.com/office/drawing/2014/main" id="{B819DF19-78CC-E12E-79D6-841926BBA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182" y="70182"/>
            <a:ext cx="6717635" cy="671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5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8E1630-16A6-1BE1-EBDD-FE9DFA5C4777}"/>
              </a:ext>
            </a:extLst>
          </p:cNvPr>
          <p:cNvSpPr txBox="1"/>
          <p:nvPr/>
        </p:nvSpPr>
        <p:spPr>
          <a:xfrm>
            <a:off x="876300" y="1409700"/>
            <a:ext cx="10748901" cy="3785652"/>
          </a:xfrm>
          <a:prstGeom prst="rect">
            <a:avLst/>
          </a:prstGeom>
          <a:noFill/>
        </p:spPr>
        <p:txBody>
          <a:bodyPr wrap="square" rtlCol="0">
            <a:spAutoFit/>
          </a:bodyPr>
          <a:lstStyle/>
          <a:p>
            <a:pPr algn="just"/>
            <a:r>
              <a:rPr lang="en-US" sz="2400" dirty="0"/>
              <a:t>The Union understands the Employer is responsible to perform the work required by the owner. The Employer shall, therefore, have no restrictions except those specifically provided for in the collective bargaining agreement, in planning, directing and controlling the operation of all his work, in deciding the number and kind of employees to properly perform the work, in hiring and laying off employees, in transferring employees from job to job within the Local Union’s geographical jurisdiction, in determining the need and number as well as the person who will act as Foreman, in requiring all employees to observe the Employer’s and/or owner’s rules and regulations not inconsistent with this Agreement, in requiring all employees to observe all safety regulations, and in discharging employees for proper cause.</a:t>
            </a:r>
          </a:p>
        </p:txBody>
      </p:sp>
      <p:sp>
        <p:nvSpPr>
          <p:cNvPr id="7" name="Title 1">
            <a:extLst>
              <a:ext uri="{FF2B5EF4-FFF2-40B4-BE49-F238E27FC236}">
                <a16:creationId xmlns:a16="http://schemas.microsoft.com/office/drawing/2014/main" id="{FE6BCEA5-963C-5687-E4E5-98CF1023489E}"/>
              </a:ext>
            </a:extLst>
          </p:cNvPr>
          <p:cNvSpPr>
            <a:spLocks noGrp="1"/>
          </p:cNvSpPr>
          <p:nvPr>
            <p:ph type="title"/>
          </p:nvPr>
        </p:nvSpPr>
        <p:spPr/>
        <p:txBody>
          <a:bodyPr/>
          <a:lstStyle/>
          <a:p>
            <a:pPr algn="l"/>
            <a:r>
              <a:rPr lang="en-US" dirty="0"/>
              <a:t>Management Rights</a:t>
            </a:r>
          </a:p>
        </p:txBody>
      </p:sp>
    </p:spTree>
    <p:extLst>
      <p:ext uri="{BB962C8B-B14F-4D97-AF65-F5344CB8AC3E}">
        <p14:creationId xmlns:p14="http://schemas.microsoft.com/office/powerpoint/2010/main" val="26172335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8E1630-16A6-1BE1-EBDD-FE9DFA5C4777}"/>
              </a:ext>
            </a:extLst>
          </p:cNvPr>
          <p:cNvSpPr txBox="1"/>
          <p:nvPr/>
        </p:nvSpPr>
        <p:spPr>
          <a:xfrm>
            <a:off x="876300" y="1409700"/>
            <a:ext cx="10748901" cy="4278094"/>
          </a:xfrm>
          <a:prstGeom prst="rect">
            <a:avLst/>
          </a:prstGeom>
          <a:noFill/>
        </p:spPr>
        <p:txBody>
          <a:bodyPr wrap="square" rtlCol="0">
            <a:spAutoFit/>
          </a:bodyPr>
          <a:lstStyle/>
          <a:p>
            <a:pPr algn="just"/>
            <a:r>
              <a:rPr lang="en-US" sz="2400" dirty="0">
                <a:solidFill>
                  <a:schemeClr val="bg1">
                    <a:lumMod val="65000"/>
                  </a:schemeClr>
                </a:solidFill>
              </a:rPr>
              <a:t>The Union understands the Employer is responsible to perform the work required by the owner. </a:t>
            </a:r>
            <a:r>
              <a:rPr lang="en-US" sz="2400" b="1" dirty="0"/>
              <a:t>The Employer shall, therefore, have no restrictions except those specifically provided for in the collective bargaining agreement</a:t>
            </a:r>
            <a:r>
              <a:rPr lang="en-US" sz="2400" dirty="0"/>
              <a:t>, </a:t>
            </a:r>
            <a:r>
              <a:rPr lang="en-US" sz="2400" dirty="0">
                <a:solidFill>
                  <a:schemeClr val="bg1">
                    <a:lumMod val="65000"/>
                  </a:schemeClr>
                </a:solidFill>
              </a:rPr>
              <a:t>in planning, directing and controlling the operation of all his work, in deciding the number and kind of employees to properly perform the work, in hiring and laying off employees, in transferring employees from job to job within the Local Union’s geographical jurisdiction, in determining the need and number as well as the person who will act as Foreman,</a:t>
            </a:r>
            <a:r>
              <a:rPr lang="en-US" sz="2400" dirty="0"/>
              <a:t> </a:t>
            </a:r>
            <a:r>
              <a:rPr lang="en-US" sz="2400" b="1" dirty="0"/>
              <a:t>in requiring all employees to observe the Employer’s and/or owner’s rules and regulations not inconsistent with this Agreement</a:t>
            </a:r>
            <a:r>
              <a:rPr lang="en-US" sz="2400" dirty="0"/>
              <a:t>, </a:t>
            </a:r>
            <a:r>
              <a:rPr lang="en-US" sz="2400" dirty="0">
                <a:solidFill>
                  <a:schemeClr val="bg1">
                    <a:lumMod val="65000"/>
                  </a:schemeClr>
                </a:solidFill>
              </a:rPr>
              <a:t>in requiring all employees to observe all safety regulations, and in discharging employees for proper cause.</a:t>
            </a:r>
          </a:p>
        </p:txBody>
      </p:sp>
      <p:sp>
        <p:nvSpPr>
          <p:cNvPr id="7" name="Title 1">
            <a:extLst>
              <a:ext uri="{FF2B5EF4-FFF2-40B4-BE49-F238E27FC236}">
                <a16:creationId xmlns:a16="http://schemas.microsoft.com/office/drawing/2014/main" id="{FE6BCEA5-963C-5687-E4E5-98CF1023489E}"/>
              </a:ext>
            </a:extLst>
          </p:cNvPr>
          <p:cNvSpPr>
            <a:spLocks noGrp="1"/>
          </p:cNvSpPr>
          <p:nvPr>
            <p:ph type="title"/>
          </p:nvPr>
        </p:nvSpPr>
        <p:spPr/>
        <p:txBody>
          <a:bodyPr/>
          <a:lstStyle/>
          <a:p>
            <a:pPr algn="l"/>
            <a:r>
              <a:rPr lang="en-US" dirty="0"/>
              <a:t>Management Rights</a:t>
            </a:r>
          </a:p>
        </p:txBody>
      </p:sp>
    </p:spTree>
    <p:extLst>
      <p:ext uri="{BB962C8B-B14F-4D97-AF65-F5344CB8AC3E}">
        <p14:creationId xmlns:p14="http://schemas.microsoft.com/office/powerpoint/2010/main" val="393364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77BF-7E60-AB51-C9D0-345256784AD8}"/>
              </a:ext>
            </a:extLst>
          </p:cNvPr>
          <p:cNvSpPr>
            <a:spLocks noGrp="1"/>
          </p:cNvSpPr>
          <p:nvPr>
            <p:ph type="title"/>
          </p:nvPr>
        </p:nvSpPr>
        <p:spPr/>
        <p:txBody>
          <a:bodyPr/>
          <a:lstStyle/>
          <a:p>
            <a:r>
              <a:rPr lang="en-US" dirty="0"/>
              <a:t>Management Rights</a:t>
            </a:r>
          </a:p>
        </p:txBody>
      </p:sp>
      <p:sp>
        <p:nvSpPr>
          <p:cNvPr id="3" name="Content Placeholder 2">
            <a:extLst>
              <a:ext uri="{FF2B5EF4-FFF2-40B4-BE49-F238E27FC236}">
                <a16:creationId xmlns:a16="http://schemas.microsoft.com/office/drawing/2014/main" id="{20241741-86D4-3DDC-FF1D-DB7C568A730D}"/>
              </a:ext>
            </a:extLst>
          </p:cNvPr>
          <p:cNvSpPr>
            <a:spLocks noGrp="1"/>
          </p:cNvSpPr>
          <p:nvPr>
            <p:ph idx="4294967295"/>
          </p:nvPr>
        </p:nvSpPr>
        <p:spPr>
          <a:xfrm>
            <a:off x="876300" y="1405731"/>
            <a:ext cx="10567988" cy="4351337"/>
          </a:xfrm>
        </p:spPr>
        <p:txBody>
          <a:bodyPr/>
          <a:lstStyle/>
          <a:p>
            <a:r>
              <a:rPr lang="en-US" dirty="0"/>
              <a:t>The key point to Management Rights clauses is they give the employers the freedom to run their business as they see fit.</a:t>
            </a:r>
          </a:p>
          <a:p>
            <a:r>
              <a:rPr lang="en-US" dirty="0"/>
              <a:t>If language exists in a CBA, it applies to all signatory employers and can infringe on Management Rights.</a:t>
            </a:r>
          </a:p>
          <a:p>
            <a:r>
              <a:rPr lang="en-US" dirty="0"/>
              <a:t>Management Rights is very broad and vague for a reason. For the most part, this broad, vague approach has been upheld in court.*</a:t>
            </a:r>
          </a:p>
          <a:p>
            <a:r>
              <a:rPr lang="en-US" dirty="0"/>
              <a:t>Understanding the terms which may appear in a CBA that can limit Management Rights is crucial to avoiding issues and disputes.</a:t>
            </a:r>
          </a:p>
        </p:txBody>
      </p:sp>
    </p:spTree>
    <p:extLst>
      <p:ext uri="{BB962C8B-B14F-4D97-AF65-F5344CB8AC3E}">
        <p14:creationId xmlns:p14="http://schemas.microsoft.com/office/powerpoint/2010/main" val="15744990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6D9B77-8974-8799-EA19-68D952DA88E7}"/>
              </a:ext>
            </a:extLst>
          </p:cNvPr>
          <p:cNvSpPr txBox="1">
            <a:spLocks/>
          </p:cNvSpPr>
          <p:nvPr/>
        </p:nvSpPr>
        <p:spPr>
          <a:xfrm>
            <a:off x="948451" y="652014"/>
            <a:ext cx="1027134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Right to Reject*</a:t>
            </a:r>
          </a:p>
        </p:txBody>
      </p:sp>
      <p:sp>
        <p:nvSpPr>
          <p:cNvPr id="6" name="Content Placeholder 2">
            <a:extLst>
              <a:ext uri="{FF2B5EF4-FFF2-40B4-BE49-F238E27FC236}">
                <a16:creationId xmlns:a16="http://schemas.microsoft.com/office/drawing/2014/main" id="{514FC6BF-63AB-25D6-A16D-21A705BF1E01}"/>
              </a:ext>
            </a:extLst>
          </p:cNvPr>
          <p:cNvSpPr>
            <a:spLocks noGrp="1"/>
          </p:cNvSpPr>
          <p:nvPr/>
        </p:nvSpPr>
        <p:spPr>
          <a:xfrm>
            <a:off x="876300" y="3439886"/>
            <a:ext cx="10567586" cy="2275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297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297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297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297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297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Mountain Pacific NLRB Hiring Hall Case Established Mgt. Right to Reject – 1958</a:t>
            </a:r>
          </a:p>
          <a:p>
            <a:r>
              <a:rPr lang="en-US" sz="2000" dirty="0">
                <a:solidFill>
                  <a:schemeClr val="tx1"/>
                </a:solidFill>
              </a:rPr>
              <a:t>Parsons Electric Case Reaffirmed Right to Reject </a:t>
            </a:r>
            <a:r>
              <a:rPr lang="en-US" sz="2000" u="sng" dirty="0">
                <a:solidFill>
                  <a:schemeClr val="tx1"/>
                </a:solidFill>
              </a:rPr>
              <a:t>Without Furnishing a Reason</a:t>
            </a:r>
            <a:r>
              <a:rPr lang="en-US" sz="2000" dirty="0">
                <a:solidFill>
                  <a:schemeClr val="tx1"/>
                </a:solidFill>
              </a:rPr>
              <a:t> – 8</a:t>
            </a:r>
            <a:r>
              <a:rPr lang="en-US" sz="2000" baseline="30000" dirty="0">
                <a:solidFill>
                  <a:schemeClr val="tx1"/>
                </a:solidFill>
              </a:rPr>
              <a:t>th</a:t>
            </a:r>
            <a:r>
              <a:rPr lang="en-US" sz="2000" dirty="0">
                <a:solidFill>
                  <a:schemeClr val="tx1"/>
                </a:solidFill>
              </a:rPr>
              <a:t> Circuit Court of Appeals, 1992</a:t>
            </a:r>
          </a:p>
          <a:p>
            <a:r>
              <a:rPr lang="en-US" sz="2000" dirty="0">
                <a:solidFill>
                  <a:schemeClr val="tx1"/>
                </a:solidFill>
              </a:rPr>
              <a:t>U.S. District Court for the District of Oregon in Kofoed v. Rosendin Electric, 2001 – “</a:t>
            </a:r>
            <a:r>
              <a:rPr lang="en-US" sz="2000" i="1" u="sng" dirty="0">
                <a:solidFill>
                  <a:schemeClr val="tx1"/>
                </a:solidFill>
              </a:rPr>
              <a:t>A unionized employer need not explain why anyone referred for work by a union hiring hall was rejected for employment if the pertinent CBA does not require an explanation.</a:t>
            </a:r>
            <a:endParaRPr lang="en-US" sz="2000" dirty="0">
              <a:solidFill>
                <a:schemeClr val="tx1"/>
              </a:solidFill>
            </a:endParaRPr>
          </a:p>
          <a:p>
            <a:pPr marL="0" indent="0">
              <a:buNone/>
            </a:pPr>
            <a:endParaRPr lang="en-US" sz="2000" dirty="0"/>
          </a:p>
        </p:txBody>
      </p:sp>
      <p:sp>
        <p:nvSpPr>
          <p:cNvPr id="7" name="Title 1">
            <a:extLst>
              <a:ext uri="{FF2B5EF4-FFF2-40B4-BE49-F238E27FC236}">
                <a16:creationId xmlns:a16="http://schemas.microsoft.com/office/drawing/2014/main" id="{8833323C-0C16-BDCB-E6BE-2F1FFA1C7C87}"/>
              </a:ext>
            </a:extLst>
          </p:cNvPr>
          <p:cNvSpPr txBox="1">
            <a:spLocks/>
          </p:cNvSpPr>
          <p:nvPr/>
        </p:nvSpPr>
        <p:spPr>
          <a:xfrm>
            <a:off x="3719823" y="2560067"/>
            <a:ext cx="375896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accent1"/>
                </a:solidFill>
              </a:rPr>
              <a:t>Is it legal?</a:t>
            </a:r>
          </a:p>
        </p:txBody>
      </p:sp>
      <p:sp>
        <p:nvSpPr>
          <p:cNvPr id="8" name="Title 1">
            <a:extLst>
              <a:ext uri="{FF2B5EF4-FFF2-40B4-BE49-F238E27FC236}">
                <a16:creationId xmlns:a16="http://schemas.microsoft.com/office/drawing/2014/main" id="{37D280A4-3BB5-6610-3A51-B1E07253DAE6}"/>
              </a:ext>
            </a:extLst>
          </p:cNvPr>
          <p:cNvSpPr txBox="1">
            <a:spLocks/>
          </p:cNvSpPr>
          <p:nvPr/>
        </p:nvSpPr>
        <p:spPr>
          <a:xfrm>
            <a:off x="6774982" y="2560067"/>
            <a:ext cx="3758961" cy="883040"/>
          </a:xfrm>
          <a:prstGeom prst="rect">
            <a:avLst/>
          </a:prstGeom>
        </p:spPr>
        <p:txBody>
          <a:bodyPr/>
          <a:lstStyle>
            <a:lvl1pPr algn="ctr"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l"/>
            <a:r>
              <a:rPr lang="en-US" sz="4000" dirty="0">
                <a:solidFill>
                  <a:schemeClr val="accent1"/>
                </a:solidFill>
              </a:rPr>
              <a:t>Yes.</a:t>
            </a:r>
          </a:p>
        </p:txBody>
      </p:sp>
      <p:sp>
        <p:nvSpPr>
          <p:cNvPr id="9" name="TextBox 8">
            <a:extLst>
              <a:ext uri="{FF2B5EF4-FFF2-40B4-BE49-F238E27FC236}">
                <a16:creationId xmlns:a16="http://schemas.microsoft.com/office/drawing/2014/main" id="{16C0A3F2-A7DD-EDBA-F76A-CF7FC71207B2}"/>
              </a:ext>
            </a:extLst>
          </p:cNvPr>
          <p:cNvSpPr txBox="1"/>
          <p:nvPr/>
        </p:nvSpPr>
        <p:spPr>
          <a:xfrm>
            <a:off x="876300" y="1463725"/>
            <a:ext cx="10748901" cy="1200329"/>
          </a:xfrm>
          <a:prstGeom prst="rect">
            <a:avLst/>
          </a:prstGeom>
          <a:noFill/>
        </p:spPr>
        <p:txBody>
          <a:bodyPr wrap="square" rtlCol="0">
            <a:spAutoFit/>
          </a:bodyPr>
          <a:lstStyle/>
          <a:p>
            <a:pPr algn="just"/>
            <a:r>
              <a:rPr lang="en-US" sz="2400" b="1" dirty="0">
                <a:solidFill>
                  <a:srgbClr val="FF0000"/>
                </a:solidFill>
              </a:rPr>
              <a:t>Referral Procedure</a:t>
            </a:r>
          </a:p>
          <a:p>
            <a:r>
              <a:rPr lang="en-US" sz="2400" u="sng" dirty="0">
                <a:solidFill>
                  <a:srgbClr val="FF0000"/>
                </a:solidFill>
              </a:rPr>
              <a:t>Section 4.03 </a:t>
            </a:r>
            <a:r>
              <a:rPr lang="en-US" sz="2400" dirty="0">
                <a:solidFill>
                  <a:srgbClr val="FF0000"/>
                </a:solidFill>
              </a:rPr>
              <a:t>– The Employer shall have the right to reject any applicant for employment.</a:t>
            </a:r>
            <a:endParaRPr lang="en-US" sz="2400" b="1" dirty="0">
              <a:solidFill>
                <a:srgbClr val="FF0000"/>
              </a:solidFill>
            </a:endParaRPr>
          </a:p>
        </p:txBody>
      </p:sp>
    </p:spTree>
    <p:extLst>
      <p:ext uri="{BB962C8B-B14F-4D97-AF65-F5344CB8AC3E}">
        <p14:creationId xmlns:p14="http://schemas.microsoft.com/office/powerpoint/2010/main" val="355956745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EAD0AD-5CA5-6FA0-D4E1-F61B1857D6DF}"/>
              </a:ext>
            </a:extLst>
          </p:cNvPr>
          <p:cNvSpPr>
            <a:spLocks noGrp="1"/>
          </p:cNvSpPr>
          <p:nvPr>
            <p:ph type="title"/>
          </p:nvPr>
        </p:nvSpPr>
        <p:spPr>
          <a:xfrm>
            <a:off x="979714" y="1409700"/>
            <a:ext cx="10515600" cy="1325563"/>
          </a:xfrm>
        </p:spPr>
        <p:txBody>
          <a:bodyPr>
            <a:normAutofit fontScale="90000"/>
          </a:bodyPr>
          <a:lstStyle/>
          <a:p>
            <a:pPr algn="ctr"/>
            <a:r>
              <a:rPr lang="en-US" sz="6000" dirty="0">
                <a:effectLst/>
                <a:latin typeface="Apple Color Emoji" pitchFamily="2" charset="0"/>
                <a:ea typeface="Calibri" panose="020F0502020204030204" pitchFamily="34" charset="0"/>
                <a:cs typeface="Apple Color Emoji" pitchFamily="2" charset="0"/>
              </a:rPr>
              <a:t>🚨</a:t>
            </a:r>
            <a:br>
              <a:rPr lang="en-US" sz="6000" dirty="0">
                <a:effectLst/>
                <a:latin typeface="Apple Color Emoji" pitchFamily="2" charset="0"/>
                <a:ea typeface="Calibri" panose="020F0502020204030204" pitchFamily="34" charset="0"/>
                <a:cs typeface="Apple Color Emoji" pitchFamily="2" charset="0"/>
              </a:rPr>
            </a:br>
            <a:r>
              <a:rPr lang="en-US" dirty="0"/>
              <a:t>You can bargain away your rights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 Placeholder 5">
            <a:extLst>
              <a:ext uri="{FF2B5EF4-FFF2-40B4-BE49-F238E27FC236}">
                <a16:creationId xmlns:a16="http://schemas.microsoft.com/office/drawing/2014/main" id="{A35750A3-AF42-34BC-7AC6-D3AF860804F3}"/>
              </a:ext>
            </a:extLst>
          </p:cNvPr>
          <p:cNvSpPr>
            <a:spLocks noGrp="1"/>
          </p:cNvSpPr>
          <p:nvPr>
            <p:ph type="body" idx="4294967295"/>
          </p:nvPr>
        </p:nvSpPr>
        <p:spPr>
          <a:xfrm>
            <a:off x="1366158" y="3581400"/>
            <a:ext cx="11315700" cy="1500188"/>
          </a:xfrm>
        </p:spPr>
        <p:txBody>
          <a:bodyPr/>
          <a:lstStyle/>
          <a:p>
            <a:pPr marL="0" indent="0">
              <a:buNone/>
            </a:pPr>
            <a:r>
              <a:rPr lang="en-US" dirty="0"/>
              <a:t>Everything we’re about to talk about is based on a true story.</a:t>
            </a:r>
          </a:p>
        </p:txBody>
      </p:sp>
    </p:spTree>
    <p:extLst>
      <p:ext uri="{BB962C8B-B14F-4D97-AF65-F5344CB8AC3E}">
        <p14:creationId xmlns:p14="http://schemas.microsoft.com/office/powerpoint/2010/main" val="1116983940"/>
      </p:ext>
    </p:extLst>
  </p:cSld>
  <p:clrMapOvr>
    <a:masterClrMapping/>
  </p:clrMapOvr>
</p:sld>
</file>

<file path=ppt/theme/theme1.xml><?xml version="1.0" encoding="utf-8"?>
<a:theme xmlns:a="http://schemas.openxmlformats.org/drawingml/2006/main" name="Office Theme">
  <a:themeElements>
    <a:clrScheme name="LR 2024">
      <a:dk1>
        <a:srgbClr val="220561"/>
      </a:dk1>
      <a:lt1>
        <a:srgbClr val="FFFFFF"/>
      </a:lt1>
      <a:dk2>
        <a:srgbClr val="1D63A3"/>
      </a:dk2>
      <a:lt2>
        <a:srgbClr val="E8E8E8"/>
      </a:lt2>
      <a:accent1>
        <a:srgbClr val="C35030"/>
      </a:accent1>
      <a:accent2>
        <a:srgbClr val="A42E19"/>
      </a:accent2>
      <a:accent3>
        <a:srgbClr val="C35030"/>
      </a:accent3>
      <a:accent4>
        <a:srgbClr val="C35030"/>
      </a:accent4>
      <a:accent5>
        <a:srgbClr val="C35030"/>
      </a:accent5>
      <a:accent6>
        <a:srgbClr val="C35030"/>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0E87576-D8DC-FA4F-9335-AE648A9DEA09}" vid="{8095C73E-F06D-844B-9F65-007C72DED9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2698</Words>
  <Application>Microsoft Macintosh PowerPoint</Application>
  <PresentationFormat>Widescreen</PresentationFormat>
  <Paragraphs>148</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Apple Color Emoji</vt:lpstr>
      <vt:lpstr>Aptos</vt:lpstr>
      <vt:lpstr>Arial</vt:lpstr>
      <vt:lpstr>Calibri</vt:lpstr>
      <vt:lpstr>Office Theme</vt:lpstr>
      <vt:lpstr>PowerPoint Presentation</vt:lpstr>
      <vt:lpstr>Management Rights</vt:lpstr>
      <vt:lpstr>What a lot of people think it Management Rights is…</vt:lpstr>
      <vt:lpstr>PowerPoint Presentation</vt:lpstr>
      <vt:lpstr>Management Rights</vt:lpstr>
      <vt:lpstr>Management Rights</vt:lpstr>
      <vt:lpstr>Management Rights</vt:lpstr>
      <vt:lpstr>PowerPoint Presentation</vt:lpstr>
      <vt:lpstr>🚨 You can bargain away your rights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Andrews, Ian</dc:creator>
  <cp:lastModifiedBy>Andrews, Ian</cp:lastModifiedBy>
  <cp:revision>1</cp:revision>
  <dcterms:created xsi:type="dcterms:W3CDTF">2024-06-06T14:18:29Z</dcterms:created>
  <dcterms:modified xsi:type="dcterms:W3CDTF">2024-06-25T20:33:55Z</dcterms:modified>
</cp:coreProperties>
</file>