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73" r:id="rId12"/>
    <p:sldId id="264" r:id="rId13"/>
    <p:sldId id="265" r:id="rId14"/>
    <p:sldId id="267" r:id="rId15"/>
    <p:sldId id="268" r:id="rId16"/>
    <p:sldId id="274" r:id="rId17"/>
    <p:sldId id="275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B3753D-E345-804B-A598-061872934253}" v="145" dt="2024-06-18T20:12:29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/>
    <p:restoredTop sz="85169"/>
  </p:normalViewPr>
  <p:slideViewPr>
    <p:cSldViewPr snapToGrid="0">
      <p:cViewPr varScale="1">
        <p:scale>
          <a:sx n="128" d="100"/>
          <a:sy n="128" d="100"/>
        </p:scale>
        <p:origin x="1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s, Ian" userId="04d680b7-e1fc-4eaf-aa5f-27802d2c3904" providerId="ADAL" clId="{75B3753D-E345-804B-A598-061872934253}"/>
    <pc:docChg chg="custSel addSld delSld modSld">
      <pc:chgData name="Andrews, Ian" userId="04d680b7-e1fc-4eaf-aa5f-27802d2c3904" providerId="ADAL" clId="{75B3753D-E345-804B-A598-061872934253}" dt="2024-06-18T20:13:39.062" v="1296" actId="20577"/>
      <pc:docMkLst>
        <pc:docMk/>
      </pc:docMkLst>
      <pc:sldChg chg="modNotesTx">
        <pc:chgData name="Andrews, Ian" userId="04d680b7-e1fc-4eaf-aa5f-27802d2c3904" providerId="ADAL" clId="{75B3753D-E345-804B-A598-061872934253}" dt="2024-06-07T16:05:16.723" v="575" actId="20577"/>
        <pc:sldMkLst>
          <pc:docMk/>
          <pc:sldMk cId="659130350" sldId="257"/>
        </pc:sldMkLst>
      </pc:sldChg>
      <pc:sldChg chg="modSp mod modNotesTx">
        <pc:chgData name="Andrews, Ian" userId="04d680b7-e1fc-4eaf-aa5f-27802d2c3904" providerId="ADAL" clId="{75B3753D-E345-804B-A598-061872934253}" dt="2024-06-13T20:27:45.131" v="718" actId="20577"/>
        <pc:sldMkLst>
          <pc:docMk/>
          <pc:sldMk cId="3793473563" sldId="258"/>
        </pc:sldMkLst>
        <pc:spChg chg="mod">
          <ac:chgData name="Andrews, Ian" userId="04d680b7-e1fc-4eaf-aa5f-27802d2c3904" providerId="ADAL" clId="{75B3753D-E345-804B-A598-061872934253}" dt="2024-06-13T20:27:45.131" v="718" actId="20577"/>
          <ac:spMkLst>
            <pc:docMk/>
            <pc:sldMk cId="3793473563" sldId="258"/>
            <ac:spMk id="3" creationId="{B93DA291-1751-F262-0E69-D51183192611}"/>
          </ac:spMkLst>
        </pc:spChg>
      </pc:sldChg>
      <pc:sldChg chg="modNotesTx">
        <pc:chgData name="Andrews, Ian" userId="04d680b7-e1fc-4eaf-aa5f-27802d2c3904" providerId="ADAL" clId="{75B3753D-E345-804B-A598-061872934253}" dt="2024-06-07T16:03:02.482" v="275" actId="20577"/>
        <pc:sldMkLst>
          <pc:docMk/>
          <pc:sldMk cId="1970281757" sldId="259"/>
        </pc:sldMkLst>
      </pc:sldChg>
      <pc:sldChg chg="modNotesTx">
        <pc:chgData name="Andrews, Ian" userId="04d680b7-e1fc-4eaf-aa5f-27802d2c3904" providerId="ADAL" clId="{75B3753D-E345-804B-A598-061872934253}" dt="2024-06-07T16:03:10.375" v="289" actId="20577"/>
        <pc:sldMkLst>
          <pc:docMk/>
          <pc:sldMk cId="244598466" sldId="260"/>
        </pc:sldMkLst>
      </pc:sldChg>
      <pc:sldChg chg="modNotesTx">
        <pc:chgData name="Andrews, Ian" userId="04d680b7-e1fc-4eaf-aa5f-27802d2c3904" providerId="ADAL" clId="{75B3753D-E345-804B-A598-061872934253}" dt="2024-06-07T16:03:19.290" v="303" actId="20577"/>
        <pc:sldMkLst>
          <pc:docMk/>
          <pc:sldMk cId="3128806654" sldId="261"/>
        </pc:sldMkLst>
      </pc:sldChg>
      <pc:sldChg chg="modNotesTx">
        <pc:chgData name="Andrews, Ian" userId="04d680b7-e1fc-4eaf-aa5f-27802d2c3904" providerId="ADAL" clId="{75B3753D-E345-804B-A598-061872934253}" dt="2024-06-07T16:03:27.612" v="317" actId="20577"/>
        <pc:sldMkLst>
          <pc:docMk/>
          <pc:sldMk cId="2052330771" sldId="262"/>
        </pc:sldMkLst>
      </pc:sldChg>
      <pc:sldChg chg="modNotesTx">
        <pc:chgData name="Andrews, Ian" userId="04d680b7-e1fc-4eaf-aa5f-27802d2c3904" providerId="ADAL" clId="{75B3753D-E345-804B-A598-061872934253}" dt="2024-06-07T16:08:12.859" v="684" actId="20577"/>
        <pc:sldMkLst>
          <pc:docMk/>
          <pc:sldMk cId="231874738" sldId="263"/>
        </pc:sldMkLst>
      </pc:sldChg>
      <pc:sldChg chg="modNotesTx">
        <pc:chgData name="Andrews, Ian" userId="04d680b7-e1fc-4eaf-aa5f-27802d2c3904" providerId="ADAL" clId="{75B3753D-E345-804B-A598-061872934253}" dt="2024-06-07T16:00:56.300" v="163" actId="113"/>
        <pc:sldMkLst>
          <pc:docMk/>
          <pc:sldMk cId="2796432192" sldId="264"/>
        </pc:sldMkLst>
      </pc:sldChg>
      <pc:sldChg chg="modSp mod modNotesTx">
        <pc:chgData name="Andrews, Ian" userId="04d680b7-e1fc-4eaf-aa5f-27802d2c3904" providerId="ADAL" clId="{75B3753D-E345-804B-A598-061872934253}" dt="2024-06-13T20:29:23.904" v="854" actId="20577"/>
        <pc:sldMkLst>
          <pc:docMk/>
          <pc:sldMk cId="3076197993" sldId="265"/>
        </pc:sldMkLst>
        <pc:spChg chg="mod">
          <ac:chgData name="Andrews, Ian" userId="04d680b7-e1fc-4eaf-aa5f-27802d2c3904" providerId="ADAL" clId="{75B3753D-E345-804B-A598-061872934253}" dt="2024-06-13T20:29:23.904" v="854" actId="20577"/>
          <ac:spMkLst>
            <pc:docMk/>
            <pc:sldMk cId="3076197993" sldId="265"/>
            <ac:spMk id="3" creationId="{5EC253F6-78B6-7F18-CF49-6F44345BB3F3}"/>
          </ac:spMkLst>
        </pc:spChg>
      </pc:sldChg>
      <pc:sldChg chg="modSp del mod modNotesTx">
        <pc:chgData name="Andrews, Ian" userId="04d680b7-e1fc-4eaf-aa5f-27802d2c3904" providerId="ADAL" clId="{75B3753D-E345-804B-A598-061872934253}" dt="2024-06-13T20:29:29.546" v="855" actId="2696"/>
        <pc:sldMkLst>
          <pc:docMk/>
          <pc:sldMk cId="4090578629" sldId="266"/>
        </pc:sldMkLst>
        <pc:spChg chg="mod">
          <ac:chgData name="Andrews, Ian" userId="04d680b7-e1fc-4eaf-aa5f-27802d2c3904" providerId="ADAL" clId="{75B3753D-E345-804B-A598-061872934253}" dt="2024-06-13T20:28:20.766" v="720" actId="20577"/>
          <ac:spMkLst>
            <pc:docMk/>
            <pc:sldMk cId="4090578629" sldId="266"/>
            <ac:spMk id="3" creationId="{7C0D3BD2-90D8-7F82-1368-372DD66BEF1C}"/>
          </ac:spMkLst>
        </pc:spChg>
      </pc:sldChg>
      <pc:sldChg chg="modSp mod modNotesTx">
        <pc:chgData name="Andrews, Ian" userId="04d680b7-e1fc-4eaf-aa5f-27802d2c3904" providerId="ADAL" clId="{75B3753D-E345-804B-A598-061872934253}" dt="2024-06-07T16:09:13.095" v="699" actId="20577"/>
        <pc:sldMkLst>
          <pc:docMk/>
          <pc:sldMk cId="1326877891" sldId="267"/>
        </pc:sldMkLst>
        <pc:spChg chg="mod">
          <ac:chgData name="Andrews, Ian" userId="04d680b7-e1fc-4eaf-aa5f-27802d2c3904" providerId="ADAL" clId="{75B3753D-E345-804B-A598-061872934253}" dt="2024-06-07T16:09:13.095" v="699" actId="20577"/>
          <ac:spMkLst>
            <pc:docMk/>
            <pc:sldMk cId="1326877891" sldId="267"/>
            <ac:spMk id="2" creationId="{2819B4A5-D2E2-E94F-B4F3-FFB425841736}"/>
          </ac:spMkLst>
        </pc:spChg>
      </pc:sldChg>
      <pc:sldChg chg="modSp mod modAnim modNotesTx">
        <pc:chgData name="Andrews, Ian" userId="04d680b7-e1fc-4eaf-aa5f-27802d2c3904" providerId="ADAL" clId="{75B3753D-E345-804B-A598-061872934253}" dt="2024-06-18T19:41:44.521" v="1029" actId="20577"/>
        <pc:sldMkLst>
          <pc:docMk/>
          <pc:sldMk cId="818102479" sldId="268"/>
        </pc:sldMkLst>
        <pc:spChg chg="mod">
          <ac:chgData name="Andrews, Ian" userId="04d680b7-e1fc-4eaf-aa5f-27802d2c3904" providerId="ADAL" clId="{75B3753D-E345-804B-A598-061872934253}" dt="2024-06-18T19:41:44.521" v="1029" actId="20577"/>
          <ac:spMkLst>
            <pc:docMk/>
            <pc:sldMk cId="818102479" sldId="268"/>
            <ac:spMk id="3" creationId="{8AD8FD66-22F9-8B15-938C-29E4BD85C653}"/>
          </ac:spMkLst>
        </pc:spChg>
      </pc:sldChg>
      <pc:sldChg chg="modSp mod">
        <pc:chgData name="Andrews, Ian" userId="04d680b7-e1fc-4eaf-aa5f-27802d2c3904" providerId="ADAL" clId="{75B3753D-E345-804B-A598-061872934253}" dt="2024-06-07T16:10:50.810" v="717" actId="20577"/>
        <pc:sldMkLst>
          <pc:docMk/>
          <pc:sldMk cId="2484747473" sldId="270"/>
        </pc:sldMkLst>
        <pc:spChg chg="mod">
          <ac:chgData name="Andrews, Ian" userId="04d680b7-e1fc-4eaf-aa5f-27802d2c3904" providerId="ADAL" clId="{75B3753D-E345-804B-A598-061872934253}" dt="2024-06-07T16:10:50.810" v="717" actId="20577"/>
          <ac:spMkLst>
            <pc:docMk/>
            <pc:sldMk cId="2484747473" sldId="270"/>
            <ac:spMk id="3" creationId="{DD765329-C1C1-DCEA-6A7A-023B459D070D}"/>
          </ac:spMkLst>
        </pc:spChg>
      </pc:sldChg>
      <pc:sldChg chg="modNotesTx">
        <pc:chgData name="Andrews, Ian" userId="04d680b7-e1fc-4eaf-aa5f-27802d2c3904" providerId="ADAL" clId="{75B3753D-E345-804B-A598-061872934253}" dt="2024-06-07T16:01:53.627" v="212" actId="20577"/>
        <pc:sldMkLst>
          <pc:docMk/>
          <pc:sldMk cId="4174505541" sldId="271"/>
        </pc:sldMkLst>
      </pc:sldChg>
      <pc:sldChg chg="modSp mod modNotesTx">
        <pc:chgData name="Andrews, Ian" userId="04d680b7-e1fc-4eaf-aa5f-27802d2c3904" providerId="ADAL" clId="{75B3753D-E345-804B-A598-061872934253}" dt="2024-06-18T19:20:48.069" v="897" actId="20577"/>
        <pc:sldMkLst>
          <pc:docMk/>
          <pc:sldMk cId="555131505" sldId="272"/>
        </pc:sldMkLst>
        <pc:spChg chg="mod">
          <ac:chgData name="Andrews, Ian" userId="04d680b7-e1fc-4eaf-aa5f-27802d2c3904" providerId="ADAL" clId="{75B3753D-E345-804B-A598-061872934253}" dt="2024-06-18T19:20:48.069" v="897" actId="20577"/>
          <ac:spMkLst>
            <pc:docMk/>
            <pc:sldMk cId="555131505" sldId="272"/>
            <ac:spMk id="3" creationId="{5CCF2B94-10C6-9875-D96B-D19DE1AF4F11}"/>
          </ac:spMkLst>
        </pc:spChg>
      </pc:sldChg>
      <pc:sldChg chg="modSp mod modNotesTx">
        <pc:chgData name="Andrews, Ian" userId="04d680b7-e1fc-4eaf-aa5f-27802d2c3904" providerId="ADAL" clId="{75B3753D-E345-804B-A598-061872934253}" dt="2024-06-13T20:29:45.164" v="868" actId="20577"/>
        <pc:sldMkLst>
          <pc:docMk/>
          <pc:sldMk cId="2400330668" sldId="273"/>
        </pc:sldMkLst>
        <pc:spChg chg="mod">
          <ac:chgData name="Andrews, Ian" userId="04d680b7-e1fc-4eaf-aa5f-27802d2c3904" providerId="ADAL" clId="{75B3753D-E345-804B-A598-061872934253}" dt="2024-06-07T16:01:44.497" v="199" actId="20577"/>
          <ac:spMkLst>
            <pc:docMk/>
            <pc:sldMk cId="2400330668" sldId="273"/>
            <ac:spMk id="3" creationId="{EF27EB52-C855-5FA6-27DE-12435C795C60}"/>
          </ac:spMkLst>
        </pc:spChg>
      </pc:sldChg>
      <pc:sldChg chg="addSp modSp new mod">
        <pc:chgData name="Andrews, Ian" userId="04d680b7-e1fc-4eaf-aa5f-27802d2c3904" providerId="ADAL" clId="{75B3753D-E345-804B-A598-061872934253}" dt="2024-06-18T20:12:42.769" v="1233" actId="20577"/>
        <pc:sldMkLst>
          <pc:docMk/>
          <pc:sldMk cId="218197395" sldId="274"/>
        </pc:sldMkLst>
        <pc:spChg chg="mod">
          <ac:chgData name="Andrews, Ian" userId="04d680b7-e1fc-4eaf-aa5f-27802d2c3904" providerId="ADAL" clId="{75B3753D-E345-804B-A598-061872934253}" dt="2024-06-18T20:12:42.769" v="1233" actId="20577"/>
          <ac:spMkLst>
            <pc:docMk/>
            <pc:sldMk cId="218197395" sldId="274"/>
            <ac:spMk id="2" creationId="{E2C25145-78E7-27DD-09A6-8695D3B3D303}"/>
          </ac:spMkLst>
        </pc:spChg>
        <pc:spChg chg="mod">
          <ac:chgData name="Andrews, Ian" userId="04d680b7-e1fc-4eaf-aa5f-27802d2c3904" providerId="ADAL" clId="{75B3753D-E345-804B-A598-061872934253}" dt="2024-06-18T19:58:25.119" v="1095" actId="20577"/>
          <ac:spMkLst>
            <pc:docMk/>
            <pc:sldMk cId="218197395" sldId="274"/>
            <ac:spMk id="3" creationId="{011FA1E2-9519-CCAA-E9AF-7364010D48AC}"/>
          </ac:spMkLst>
        </pc:spChg>
        <pc:picChg chg="add mod">
          <ac:chgData name="Andrews, Ian" userId="04d680b7-e1fc-4eaf-aa5f-27802d2c3904" providerId="ADAL" clId="{75B3753D-E345-804B-A598-061872934253}" dt="2024-06-18T20:12:39.528" v="1230" actId="1076"/>
          <ac:picMkLst>
            <pc:docMk/>
            <pc:sldMk cId="218197395" sldId="274"/>
            <ac:picMk id="4" creationId="{F02EA378-2429-2C1A-6133-FC15D7ADF24E}"/>
          </ac:picMkLst>
        </pc:picChg>
      </pc:sldChg>
      <pc:sldChg chg="addSp delSp modSp new mod">
        <pc:chgData name="Andrews, Ian" userId="04d680b7-e1fc-4eaf-aa5f-27802d2c3904" providerId="ADAL" clId="{75B3753D-E345-804B-A598-061872934253}" dt="2024-06-18T20:13:39.062" v="1296" actId="20577"/>
        <pc:sldMkLst>
          <pc:docMk/>
          <pc:sldMk cId="947684630" sldId="275"/>
        </pc:sldMkLst>
        <pc:spChg chg="mod">
          <ac:chgData name="Andrews, Ian" userId="04d680b7-e1fc-4eaf-aa5f-27802d2c3904" providerId="ADAL" clId="{75B3753D-E345-804B-A598-061872934253}" dt="2024-06-18T20:13:30.008" v="1269" actId="20577"/>
          <ac:spMkLst>
            <pc:docMk/>
            <pc:sldMk cId="947684630" sldId="275"/>
            <ac:spMk id="2" creationId="{DC880E5E-2C68-8735-CB20-94A33000AD93}"/>
          </ac:spMkLst>
        </pc:spChg>
        <pc:spChg chg="mod">
          <ac:chgData name="Andrews, Ian" userId="04d680b7-e1fc-4eaf-aa5f-27802d2c3904" providerId="ADAL" clId="{75B3753D-E345-804B-A598-061872934253}" dt="2024-06-18T20:13:39.062" v="1296" actId="20577"/>
          <ac:spMkLst>
            <pc:docMk/>
            <pc:sldMk cId="947684630" sldId="275"/>
            <ac:spMk id="3" creationId="{93BF3F34-3E3B-E58D-234D-2AC5A7253CED}"/>
          </ac:spMkLst>
        </pc:spChg>
        <pc:picChg chg="add del mod">
          <ac:chgData name="Andrews, Ian" userId="04d680b7-e1fc-4eaf-aa5f-27802d2c3904" providerId="ADAL" clId="{75B3753D-E345-804B-A598-061872934253}" dt="2024-06-18T20:12:27.903" v="1225" actId="21"/>
          <ac:picMkLst>
            <pc:docMk/>
            <pc:sldMk cId="947684630" sldId="275"/>
            <ac:picMk id="5" creationId="{FC52D5AF-82AD-179B-F661-13F88D64069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F0F66-7A4B-7C4A-879F-9DD6A287E1A3}" type="datetimeFigureOut">
              <a:rPr lang="en-US" smtClean="0"/>
              <a:t>6/18/24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11695-0A21-7240-8CE6-619559377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8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Ian Andrews </a:t>
            </a:r>
            <a:r>
              <a:rPr lang="en-US" b="0" dirty="0"/>
              <a:t>kickoff, introduce team, purpose of session is education, will address common Qs and have time for Qs at the end. Importance of a standard process and continuity.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11695-0A21-7240-8CE6-6195593773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18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Tracy Landers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11695-0A21-7240-8CE6-6195593773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74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Tracy Landers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11695-0A21-7240-8CE6-6195593773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32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Tracy Landers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Stress the importance of proper remedies, predominantly, if not completely, made-whole decisions. The NLRB cases cited concerned decisions not based on relevant facts and language, The parties went beyond the relevant facts.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11695-0A21-7240-8CE6-6195593773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97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Ian Andrews</a:t>
            </a:r>
            <a:r>
              <a:rPr lang="en-US" dirty="0"/>
              <a:t> closing comments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11695-0A21-7240-8CE6-6195593773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19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Ian Andrews</a:t>
            </a:r>
            <a:r>
              <a:rPr lang="en-US" dirty="0"/>
              <a:t> moderate to the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11695-0A21-7240-8CE6-6195593773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3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Nicole Hite</a:t>
            </a:r>
            <a:br>
              <a:rPr lang="en-US" dirty="0"/>
            </a:br>
            <a:r>
              <a:rPr lang="en-US" dirty="0"/>
              <a:t>Category One language. Bullet #3: The NLRA provides remedies for grievances and interest bargaining. Each party must have an opportunity to resolve disputes. If the Union agrees to binding arbitration for resolution, a meeting cannot not be avoided to resolve the dispute. Not being able to meet in 48 hours </a:t>
            </a:r>
            <a:r>
              <a:rPr lang="en-US" u="sng" dirty="0"/>
              <a:t>does not </a:t>
            </a:r>
            <a:r>
              <a:rPr lang="en-US" dirty="0"/>
              <a:t>relieve the obligation to meet, discuss, resolve or submit to CIR.</a:t>
            </a:r>
          </a:p>
          <a:p>
            <a:endParaRPr lang="en-US" dirty="0"/>
          </a:p>
          <a:p>
            <a:r>
              <a:rPr lang="en-US" dirty="0"/>
              <a:t>Discuss role of chair and secretary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11695-0A21-7240-8CE6-6195593773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88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Nicole Hite</a:t>
            </a:r>
            <a:br>
              <a:rPr lang="en-US" dirty="0"/>
            </a:br>
            <a:r>
              <a:rPr lang="en-US" dirty="0"/>
              <a:t>The rest of the required language.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11695-0A21-7240-8CE6-6195593773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4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Mark Kawolsky</a:t>
            </a:r>
            <a:br>
              <a:rPr lang="en-US" dirty="0"/>
            </a:br>
            <a:r>
              <a:rPr lang="en-US" dirty="0"/>
              <a:t>Focal Points:</a:t>
            </a:r>
          </a:p>
          <a:p>
            <a:pPr marL="228600" indent="-228600">
              <a:buAutoNum type="arabicPeriod"/>
            </a:pPr>
            <a:r>
              <a:rPr lang="en-US" dirty="0"/>
              <a:t>Continuity of Committee Members. Appointing various people to serve in a haphazard manner destroys the continuity, loses local knowledge of past practice and prior decisions.</a:t>
            </a:r>
          </a:p>
          <a:p>
            <a:pPr marL="228600" indent="-228600">
              <a:buAutoNum type="arabicPeriod"/>
            </a:pPr>
            <a:r>
              <a:rPr lang="en-US" dirty="0"/>
              <a:t>Alternates should be appointed in the event of a conflict of interest and absenteeism.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11695-0A21-7240-8CE6-6195593773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15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Mark Kawolsky</a:t>
            </a:r>
            <a:br>
              <a:rPr lang="en-US" dirty="0"/>
            </a:br>
            <a:r>
              <a:rPr lang="en-US" dirty="0"/>
              <a:t>The LMC decision should be grounded in fact finding and rational decisions. Any Federal Court review will look to the issues and the CBA language.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11695-0A21-7240-8CE6-6195593773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19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Mark Kawolsky</a:t>
            </a:r>
            <a:br>
              <a:rPr lang="en-US" dirty="0"/>
            </a:br>
            <a:r>
              <a:rPr lang="en-US" dirty="0"/>
              <a:t>Many agreements contain grievance time limits. If no language exists, this slide should state no time limitations.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11695-0A21-7240-8CE6-6195593773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22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Rose </a:t>
            </a:r>
            <a:r>
              <a:rPr lang="en-US" b="1" dirty="0" err="1"/>
              <a:t>Haensly</a:t>
            </a:r>
            <a:br>
              <a:rPr lang="en-US" b="1" dirty="0"/>
            </a:br>
            <a:r>
              <a:rPr lang="en-US" dirty="0"/>
              <a:t>Bullet #2 excuses the litigants prior to deliberations. This may be an issue to be aware of. We will talk about this more at the end of the program</a:t>
            </a:r>
          </a:p>
          <a:p>
            <a:r>
              <a:rPr lang="en-US" dirty="0"/>
              <a:t>Bullet #4 recommends a certified letter, return receipt required. The purpose is to have a legal entity (US Postal System) serve notice to the litigants. The presenter will have to address the use of electronic communications / claims of “I didn’t receive it”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11695-0A21-7240-8CE6-6195593773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3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Rose </a:t>
            </a:r>
            <a:r>
              <a:rPr lang="en-US" b="1" dirty="0" err="1"/>
              <a:t>Haensly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11695-0A21-7240-8CE6-6195593773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21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Rose </a:t>
            </a:r>
            <a:r>
              <a:rPr lang="en-US" b="1" dirty="0" err="1"/>
              <a:t>Haensly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11695-0A21-7240-8CE6-6195593773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5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2595-1ADF-799E-F0F4-8DB8FC7C5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139421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5BA25-E4E1-9D11-4B24-F3F2B7077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387388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7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861BC-FAFB-9237-096F-6DDCA692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8FC03-5A42-3D90-C134-44CFDE91D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9F738-636F-7B71-3148-A86AF3361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87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4ECF1-44A6-11DD-DBFE-B4F37C7B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D02A1-FEF4-6036-1B22-A9A19BA98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35208-88CD-B6F0-7C90-D2946D489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37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2595-1ADF-799E-F0F4-8DB8FC7C5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17" y="139421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5BA25-E4E1-9D11-4B24-F3F2B7077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9717" y="387388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7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2595-1ADF-799E-F0F4-8DB8FC7C5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799" y="1394212"/>
            <a:ext cx="7928917" cy="2387600"/>
          </a:xfrm>
        </p:spPr>
        <p:txBody>
          <a:bodyPr anchor="b"/>
          <a:lstStyle>
            <a:lvl1pPr algn="ctr">
              <a:defRPr sz="6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5BA25-E4E1-9D11-4B24-F3F2B7077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799" y="3873887"/>
            <a:ext cx="792891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0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10CB-4D7C-69C0-4B7F-A9A6F6631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0EA76-B498-9170-BD8E-A9E40F6AD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D7A08-944A-8B89-E950-E25CA093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BB6A-9A15-BC42-A009-53AAD4081388}" type="datetimeFigureOut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EC332-DB7C-7091-25CE-D0D61F03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4DAFF-4BB0-44B1-CF12-DC3468EC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C8FEA1-6CEB-8C4A-B1AE-DDF68593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46CFF-FBB8-E510-0C7D-63045512E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064" y="1139723"/>
            <a:ext cx="6565385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38347-E428-73D3-C133-822F0D608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2064" y="4019448"/>
            <a:ext cx="65653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35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5B57-0884-1CDE-13DA-5213E2C58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FB953-C827-573D-9C96-DD968DCEC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0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1696E-36F0-A956-6DDF-961001199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0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26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42E2-646E-0510-89E4-68C9D9DA3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42AB7-CE6A-2E73-D7DD-6F8EB102E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4602C-9478-9E67-412B-DD2351464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4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A48C5E-B366-54DC-2711-FE4FC7E7A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43D84-1C0D-ACAE-28A2-936D3C954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4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359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2443-21B9-9ADC-ED2D-6D938DECE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89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05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85D464-9095-CCF6-F02C-ED91396E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BAA12-0CBF-39D5-AC79-A028E7AE9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3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5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kawolsky@necanet.org" TargetMode="External"/><Relationship Id="rId2" Type="http://schemas.openxmlformats.org/officeDocument/2006/relationships/hyperlink" Target="mailto:Ian.Andrews@necanet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racy.landers@necanet.org" TargetMode="External"/><Relationship Id="rId5" Type="http://schemas.openxmlformats.org/officeDocument/2006/relationships/hyperlink" Target="mailto:rose.haensly@necanet.org" TargetMode="External"/><Relationship Id="rId4" Type="http://schemas.openxmlformats.org/officeDocument/2006/relationships/hyperlink" Target="mailto:Nicole.hite@necanet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325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6C2CB-1D7A-37C7-29D9-F13436A2D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Deliberations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F2B94-10C6-9875-D96B-D19DE1AF4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Suggested sequence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Committee questions both parties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Excuse all witnesses and parties (keep them close) to the dispute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Deliberate. Call caucus if needed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Motion on decision – vote – approve and passes or deadlocks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Draft decision. Sign this at the meeting!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Distribute the decision</a:t>
            </a:r>
          </a:p>
        </p:txBody>
      </p:sp>
    </p:spTree>
    <p:extLst>
      <p:ext uri="{BB962C8B-B14F-4D97-AF65-F5344CB8AC3E}">
        <p14:creationId xmlns:p14="http://schemas.microsoft.com/office/powerpoint/2010/main" val="55513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19E1-753D-CECB-5F38-926B1A450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7EB52-C855-5FA6-27DE-12435C795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Phrase decisions factually without editorial comments or scolding</a:t>
            </a:r>
          </a:p>
          <a:p>
            <a:r>
              <a:rPr lang="en-US" dirty="0"/>
              <a:t>If you’re facing a proverbial “loser” – can it be handled outside of LMC?</a:t>
            </a:r>
          </a:p>
          <a:p>
            <a:r>
              <a:rPr lang="en-US" dirty="0"/>
              <a:t>Is there a contract issue, or is there a personality, political, DFR, or other issue at play?</a:t>
            </a:r>
          </a:p>
          <a:p>
            <a:r>
              <a:rPr lang="en-US" dirty="0"/>
              <a:t>Area practice / past practice implications</a:t>
            </a:r>
          </a:p>
        </p:txBody>
      </p:sp>
    </p:spTree>
    <p:extLst>
      <p:ext uri="{BB962C8B-B14F-4D97-AF65-F5344CB8AC3E}">
        <p14:creationId xmlns:p14="http://schemas.microsoft.com/office/powerpoint/2010/main" val="2400330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260D5-9CC7-0D15-7DB1-BF8A1F250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Remedies must be consistent with the CBA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39DAE-794D-6CCB-87F0-B18F0ECF1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Committee Members can’t ignore plain and unambiguous language</a:t>
            </a:r>
          </a:p>
          <a:p>
            <a:r>
              <a:rPr lang="en-US" dirty="0"/>
              <a:t>Committee members may not insert new rules into the CBA</a:t>
            </a:r>
          </a:p>
        </p:txBody>
      </p:sp>
    </p:spTree>
    <p:extLst>
      <p:ext uri="{BB962C8B-B14F-4D97-AF65-F5344CB8AC3E}">
        <p14:creationId xmlns:p14="http://schemas.microsoft.com/office/powerpoint/2010/main" val="2796432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595CD-3A71-0250-5C54-EE3ACCB58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punitive remedies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253F6-78B6-7F18-CF49-6F44345BB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 award is punitive if the undisputed facts establish aggrieved employees did not suffer monetary loss</a:t>
            </a:r>
          </a:p>
          <a:p>
            <a:r>
              <a:rPr lang="en-US" dirty="0"/>
              <a:t>Punitive damages go beyond making persons or entities whole</a:t>
            </a:r>
          </a:p>
          <a:p>
            <a:r>
              <a:rPr lang="en-US" dirty="0"/>
              <a:t>Such awards are considered “industrial justice” and unenforceable – </a:t>
            </a:r>
          </a:p>
          <a:p>
            <a:r>
              <a:rPr lang="en-US" dirty="0"/>
              <a:t>Payments should not be directed to a “union” fund or JATC unless CBA stipulates such.</a:t>
            </a:r>
          </a:p>
          <a:p>
            <a:pPr lvl="1"/>
            <a:r>
              <a:rPr lang="en-US" dirty="0"/>
              <a:t>See NECA LR Bulletin on the subject</a:t>
            </a:r>
          </a:p>
          <a:p>
            <a:pPr marL="17463" lvl="1" indent="0">
              <a:buNone/>
            </a:pPr>
            <a:r>
              <a:rPr lang="en-US" sz="2000" i="1" dirty="0"/>
              <a:t>		Baltimore Regional Joint Board v Webster Clothes (1979)</a:t>
            </a:r>
          </a:p>
          <a:p>
            <a:pPr marL="17463" lvl="1" indent="0">
              <a:buNone/>
            </a:pPr>
            <a:r>
              <a:rPr lang="en-US" sz="2000" i="1" dirty="0"/>
              <a:t>		Bethlehem Steel v United Steel Workers (1991)</a:t>
            </a:r>
          </a:p>
          <a:p>
            <a:pPr marL="17463" lvl="1" indent="0">
              <a:buNone/>
            </a:pPr>
            <a:r>
              <a:rPr lang="en-US" sz="2000" i="1" dirty="0"/>
              <a:t>		Dorado Beach Hotel v Local 610 (1992)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97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9B4A5-D2E2-E94F-B4F3-FFB425841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summary: Responsibility of the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F1E23-C2AE-FA74-41D5-22CCC189F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Adhere to the language in the CBA</a:t>
            </a:r>
          </a:p>
          <a:p>
            <a:r>
              <a:rPr lang="en-US" dirty="0"/>
              <a:t>Resolve issues presented to them</a:t>
            </a:r>
          </a:p>
          <a:p>
            <a:r>
              <a:rPr lang="en-US" dirty="0"/>
              <a:t>Be consistent in their decisions</a:t>
            </a:r>
          </a:p>
          <a:p>
            <a:r>
              <a:rPr lang="en-US" dirty="0"/>
              <a:t>Do no harm to the industry</a:t>
            </a:r>
          </a:p>
        </p:txBody>
      </p:sp>
    </p:spTree>
    <p:extLst>
      <p:ext uri="{BB962C8B-B14F-4D97-AF65-F5344CB8AC3E}">
        <p14:creationId xmlns:p14="http://schemas.microsoft.com/office/powerpoint/2010/main" val="1326877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5BA5-6543-7F5F-43D0-BAD51429A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8FD66-22F9-8B15-938C-29E4BD85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Should presenting individuals participate in deliberations?</a:t>
            </a:r>
          </a:p>
          <a:p>
            <a:r>
              <a:rPr lang="en-US" dirty="0"/>
              <a:t>Should a grieved contractor attend LMC?</a:t>
            </a:r>
          </a:p>
          <a:p>
            <a:r>
              <a:rPr lang="en-US" dirty="0"/>
              <a:t>May attorneys or guests attend the proceedings?</a:t>
            </a:r>
          </a:p>
          <a:p>
            <a:r>
              <a:rPr lang="en-US" dirty="0"/>
              <a:t>How does the LMC handle someone (grievant, aggrieved, LMC member) saying “I want this in the minutes!” request?</a:t>
            </a:r>
          </a:p>
          <a:p>
            <a:r>
              <a:rPr lang="en-US" dirty="0"/>
              <a:t>Should the meetings be recorded or transcribed?</a:t>
            </a:r>
          </a:p>
          <a:p>
            <a:r>
              <a:rPr lang="en-US" dirty="0"/>
              <a:t>May emails be utilized instead of certified mail?</a:t>
            </a:r>
          </a:p>
          <a:p>
            <a:r>
              <a:rPr lang="en-US" dirty="0"/>
              <a:t>Should testimonies or witnesses be limited?</a:t>
            </a:r>
          </a:p>
          <a:p>
            <a:r>
              <a:rPr lang="en-US" dirty="0"/>
              <a:t>Can the Committee’s decision be appealed?</a:t>
            </a:r>
          </a:p>
        </p:txBody>
      </p:sp>
    </p:spTree>
    <p:extLst>
      <p:ext uri="{BB962C8B-B14F-4D97-AF65-F5344CB8AC3E}">
        <p14:creationId xmlns:p14="http://schemas.microsoft.com/office/powerpoint/2010/main" val="81810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25145-78E7-27DD-09A6-8695D3B3D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FA1E2-9519-CCAA-E9AF-7364010D4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Legal Limitations of a Labor Management Committee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02EA378-2429-2C1A-6133-FC15D7ADF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843" y="2266122"/>
            <a:ext cx="4008092" cy="400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7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0E5E-2C68-8735-CB20-94A33000A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Unrelated (related)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F3F34-3E3B-E58D-234D-2AC5A725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Apprentice class </a:t>
            </a:r>
            <a:r>
              <a:rPr lang="en-US" dirty="0"/>
              <a:t>sizes discussion and how this can spill into LMC</a:t>
            </a:r>
          </a:p>
        </p:txBody>
      </p:sp>
    </p:spTree>
    <p:extLst>
      <p:ext uri="{BB962C8B-B14F-4D97-AF65-F5344CB8AC3E}">
        <p14:creationId xmlns:p14="http://schemas.microsoft.com/office/powerpoint/2010/main" val="947684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5C313-8933-65E5-7FFE-379209B42A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C851A-8AB3-E06C-432B-30ADF3BAEA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04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34DC-B86C-256C-0A71-B35CF2B46A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65329-C1C1-DCEA-6A7A-023B459D07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Ian Andrews –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an.andrews@necanet.org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Mark Kawolsky –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mark.kawolsky@necanet.org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Nicole Hite – n</a:t>
            </a:r>
            <a:r>
              <a:rPr lang="en-US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icole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.hite@necanet.org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Rose </a:t>
            </a:r>
            <a:r>
              <a:rPr lang="en-US" dirty="0" err="1">
                <a:solidFill>
                  <a:schemeClr val="bg1"/>
                </a:solidFill>
              </a:rPr>
              <a:t>Haensly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rose.haensly@necanet.org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Tracy Landers – </a:t>
            </a:r>
            <a:r>
              <a:rPr lang="en-US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tracy.landers@necanet.org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4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2908F-68E6-CDC4-F6FC-254B596070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Labor Management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88BE20-65CB-7337-D834-17D67481DE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Ian Andrews | Mark Kawolsky | Nicole Hite | </a:t>
            </a:r>
          </a:p>
          <a:p>
            <a:r>
              <a:rPr lang="en-US" dirty="0"/>
              <a:t>Rose </a:t>
            </a:r>
            <a:r>
              <a:rPr lang="en-US" dirty="0" err="1"/>
              <a:t>Haensly</a:t>
            </a:r>
            <a:r>
              <a:rPr lang="en-US" dirty="0"/>
              <a:t> | Tracy Landers</a:t>
            </a:r>
          </a:p>
        </p:txBody>
      </p:sp>
    </p:spTree>
    <p:extLst>
      <p:ext uri="{BB962C8B-B14F-4D97-AF65-F5344CB8AC3E}">
        <p14:creationId xmlns:p14="http://schemas.microsoft.com/office/powerpoint/2010/main" val="65913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3712-BBFC-26D7-3403-7E0E21C5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of the Labor Management Committee (LMC)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DA291-1751-F262-0E69-D51183192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Pattern Agreement Language</a:t>
            </a:r>
          </a:p>
          <a:p>
            <a:pPr lvl="1"/>
            <a:r>
              <a:rPr lang="en-US" dirty="0"/>
              <a:t>There shall be a Labor-Management Committee of three representing the Union and three representing the Employers</a:t>
            </a:r>
          </a:p>
          <a:p>
            <a:pPr lvl="1"/>
            <a:r>
              <a:rPr lang="en-US" dirty="0"/>
              <a:t>It shall meet regularly at such stated times as it may decide.</a:t>
            </a:r>
          </a:p>
          <a:p>
            <a:pPr lvl="1"/>
            <a:r>
              <a:rPr lang="en-US" dirty="0"/>
              <a:t>However, it shall also meet within 48 hours when notice is given by either party.</a:t>
            </a:r>
          </a:p>
          <a:p>
            <a:pPr lvl="1"/>
            <a:r>
              <a:rPr lang="en-US" dirty="0"/>
              <a:t>It shall select its own Chairman and Secretary</a:t>
            </a:r>
          </a:p>
        </p:txBody>
      </p:sp>
    </p:spTree>
    <p:extLst>
      <p:ext uri="{BB962C8B-B14F-4D97-AF65-F5344CB8AC3E}">
        <p14:creationId xmlns:p14="http://schemas.microsoft.com/office/powerpoint/2010/main" val="379347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3712-BBFC-26D7-3403-7E0E21C5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Authority of the LMC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DA291-1751-F262-0E69-D51183192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Pattern Agreement Language</a:t>
            </a:r>
          </a:p>
          <a:p>
            <a:pPr lvl="1"/>
            <a:r>
              <a:rPr lang="en-US" dirty="0"/>
              <a:t>All grievances or questions shall be adjusted by the duly authorized representative of each of the parties to this Agreement.</a:t>
            </a:r>
          </a:p>
          <a:p>
            <a:pPr lvl="2"/>
            <a:r>
              <a:rPr lang="en-US" dirty="0"/>
              <a:t>This is step 1, not a grievance</a:t>
            </a:r>
          </a:p>
          <a:p>
            <a:pPr lvl="1"/>
            <a:r>
              <a:rPr lang="en-US" dirty="0"/>
              <a:t>If unable to adjust any matter within 48 hours, they shall refer the same to the Labor-Management Committee</a:t>
            </a:r>
          </a:p>
          <a:p>
            <a:pPr lvl="1"/>
            <a:r>
              <a:rPr lang="en-US" dirty="0"/>
              <a:t>Should the Labor-Management Committee fail to agree or adjust any matter, such shall then be referred to the CIR for adjudication.</a:t>
            </a:r>
          </a:p>
          <a:p>
            <a:pPr lvl="1"/>
            <a:endParaRPr lang="en-US" dirty="0"/>
          </a:p>
          <a:p>
            <a:pPr marL="71438" lvl="1" indent="0">
              <a:buNone/>
            </a:pPr>
            <a:r>
              <a:rPr lang="en-US" dirty="0"/>
              <a:t>LMC is not a negotiations meeting</a:t>
            </a:r>
          </a:p>
        </p:txBody>
      </p:sp>
    </p:spTree>
    <p:extLst>
      <p:ext uri="{BB962C8B-B14F-4D97-AF65-F5344CB8AC3E}">
        <p14:creationId xmlns:p14="http://schemas.microsoft.com/office/powerpoint/2010/main" val="197028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3712-BBFC-26D7-3403-7E0E21C5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the LMC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DA291-1751-F262-0E69-D51183192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Pattern Agreement Language</a:t>
            </a:r>
          </a:p>
          <a:p>
            <a:pPr lvl="1"/>
            <a:r>
              <a:rPr lang="en-US" dirty="0"/>
              <a:t>Three from Labor</a:t>
            </a:r>
          </a:p>
          <a:p>
            <a:pPr lvl="1"/>
            <a:r>
              <a:rPr lang="en-US" dirty="0"/>
              <a:t>Three from Management</a:t>
            </a:r>
          </a:p>
          <a:p>
            <a:pPr lvl="1"/>
            <a:r>
              <a:rPr lang="en-US" dirty="0"/>
              <a:t>Continuity of Committee Members is important</a:t>
            </a:r>
          </a:p>
          <a:p>
            <a:pPr lvl="1"/>
            <a:r>
              <a:rPr lang="en-US" dirty="0"/>
              <a:t>An Alternate should be appointed and attend as a non-voting member and used in the event of absentees or recusals</a:t>
            </a:r>
          </a:p>
        </p:txBody>
      </p:sp>
    </p:spTree>
    <p:extLst>
      <p:ext uri="{BB962C8B-B14F-4D97-AF65-F5344CB8AC3E}">
        <p14:creationId xmlns:p14="http://schemas.microsoft.com/office/powerpoint/2010/main" val="244598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A2DE4-74EC-FC5E-F311-80B891B2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Jurisdiction of the LMC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8F553-3819-9109-62D1-78220FE70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courts have jurisdiction to enforce collective bargaining agreements</a:t>
            </a:r>
          </a:p>
          <a:p>
            <a:r>
              <a:rPr lang="en-US" dirty="0"/>
              <a:t>Courts must resort to the private settlement mechanisms without dealing with the merits of the dispute</a:t>
            </a:r>
          </a:p>
        </p:txBody>
      </p:sp>
    </p:spTree>
    <p:extLst>
      <p:ext uri="{BB962C8B-B14F-4D97-AF65-F5344CB8AC3E}">
        <p14:creationId xmlns:p14="http://schemas.microsoft.com/office/powerpoint/2010/main" val="312880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C313A-2F73-6311-D172-49EC16E66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Constraints of the LMC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97F3-8FFD-AA7D-389E-4A05622DD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</a:t>
            </a:r>
            <a:r>
              <a:rPr lang="en-US" u="sng" dirty="0"/>
              <a:t>not</a:t>
            </a:r>
            <a:r>
              <a:rPr lang="en-US" dirty="0"/>
              <a:t> Category 1 Language to have a time constraint of when a grievance can be filed</a:t>
            </a:r>
          </a:p>
          <a:p>
            <a:r>
              <a:rPr lang="en-US" dirty="0"/>
              <a:t>If no language exists, no limit exists</a:t>
            </a:r>
          </a:p>
          <a:p>
            <a:r>
              <a:rPr lang="en-US" dirty="0"/>
              <a:t>Very common to see 3 days, 5 days, 10 days, 2 weeks, etc. in agreements – always read and understand the parameters</a:t>
            </a:r>
          </a:p>
        </p:txBody>
      </p:sp>
    </p:spTree>
    <p:extLst>
      <p:ext uri="{BB962C8B-B14F-4D97-AF65-F5344CB8AC3E}">
        <p14:creationId xmlns:p14="http://schemas.microsoft.com/office/powerpoint/2010/main" val="2052330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4FF38-2656-9B84-5C9A-10F89445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Committee’s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E5159-EFBE-D355-988F-C5847CE07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Representatives explain their deadlock and present evidence supporting their positions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Committee questions litigants, examines their testimony, exhibits, etc. and excuses them from their deliberations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Committee deliberates on the matter(s) and issues a decision. Deadlocked issue(s) are submitted to the CIR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Results of their finding are announced to the litigants. The decisions is sent via registered mail (and email)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There is a difference in LMC minutes and LMC decisions</a:t>
            </a:r>
          </a:p>
        </p:txBody>
      </p:sp>
    </p:spTree>
    <p:extLst>
      <p:ext uri="{BB962C8B-B14F-4D97-AF65-F5344CB8AC3E}">
        <p14:creationId xmlns:p14="http://schemas.microsoft.com/office/powerpoint/2010/main" val="23187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B54B-FA3C-B0C8-1CFF-73D030BAC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Orderly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567D-3BC7-6255-99C6-18CCD901E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there is no pre-existing standing policy or set of procedures, the committee should agree on a procedure before the hearing</a:t>
            </a:r>
          </a:p>
          <a:p>
            <a:r>
              <a:rPr lang="en-US" dirty="0"/>
              <a:t>Suggested sequence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Charging party presents its case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Defending party presents its case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Charging party presents rebuttal of defending party’s presentation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Defending party presents rebuttal of charging party’s presentations</a:t>
            </a:r>
          </a:p>
        </p:txBody>
      </p:sp>
    </p:spTree>
    <p:extLst>
      <p:ext uri="{BB962C8B-B14F-4D97-AF65-F5344CB8AC3E}">
        <p14:creationId xmlns:p14="http://schemas.microsoft.com/office/powerpoint/2010/main" val="4174505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R 2024">
      <a:dk1>
        <a:srgbClr val="220561"/>
      </a:dk1>
      <a:lt1>
        <a:srgbClr val="FFFFFF"/>
      </a:lt1>
      <a:dk2>
        <a:srgbClr val="1D63A3"/>
      </a:dk2>
      <a:lt2>
        <a:srgbClr val="E8E8E8"/>
      </a:lt2>
      <a:accent1>
        <a:srgbClr val="C35030"/>
      </a:accent1>
      <a:accent2>
        <a:srgbClr val="A42E19"/>
      </a:accent2>
      <a:accent3>
        <a:srgbClr val="C35030"/>
      </a:accent3>
      <a:accent4>
        <a:srgbClr val="C35030"/>
      </a:accent4>
      <a:accent5>
        <a:srgbClr val="C35030"/>
      </a:accent5>
      <a:accent6>
        <a:srgbClr val="C3503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0E87576-D8DC-FA4F-9335-AE648A9DEA09}" vid="{8095C73E-F06D-844B-9F65-007C72DED9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1236</Words>
  <Application>Microsoft Macintosh PowerPoint</Application>
  <PresentationFormat>Widescreen</PresentationFormat>
  <Paragraphs>129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Aptos</vt:lpstr>
      <vt:lpstr>Arial</vt:lpstr>
      <vt:lpstr>Office Theme</vt:lpstr>
      <vt:lpstr>PowerPoint Presentation</vt:lpstr>
      <vt:lpstr>Labor Management 101</vt:lpstr>
      <vt:lpstr>Source of the Labor Management Committee (LMC)</vt:lpstr>
      <vt:lpstr>Authority of the LMC</vt:lpstr>
      <vt:lpstr>Composition of the LMC</vt:lpstr>
      <vt:lpstr>Jurisdiction of the LMC</vt:lpstr>
      <vt:lpstr>Time Constraints of the LMC</vt:lpstr>
      <vt:lpstr>The Committee’s Process</vt:lpstr>
      <vt:lpstr>Orderly procedures</vt:lpstr>
      <vt:lpstr>Deliberations</vt:lpstr>
      <vt:lpstr>General comments</vt:lpstr>
      <vt:lpstr>Remedies must be consistent with the CBA</vt:lpstr>
      <vt:lpstr>No punitive remedies</vt:lpstr>
      <vt:lpstr>In summary: Responsibility of the committee</vt:lpstr>
      <vt:lpstr>Questions to discuss</vt:lpstr>
      <vt:lpstr>Light reading</vt:lpstr>
      <vt:lpstr>Unrelated (related) discussion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Andrews, Ian</dc:creator>
  <cp:lastModifiedBy>Andrews, Ian</cp:lastModifiedBy>
  <cp:revision>1</cp:revision>
  <dcterms:created xsi:type="dcterms:W3CDTF">2024-06-06T02:05:09Z</dcterms:created>
  <dcterms:modified xsi:type="dcterms:W3CDTF">2024-06-18T20:13:40Z</dcterms:modified>
</cp:coreProperties>
</file>