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1309" r:id="rId3"/>
    <p:sldId id="1326" r:id="rId4"/>
    <p:sldId id="1310" r:id="rId5"/>
    <p:sldId id="1300" r:id="rId6"/>
    <p:sldId id="322" r:id="rId7"/>
    <p:sldId id="342" r:id="rId8"/>
    <p:sldId id="1302" r:id="rId9"/>
    <p:sldId id="347" r:id="rId10"/>
    <p:sldId id="331" r:id="rId11"/>
    <p:sldId id="349" r:id="rId12"/>
    <p:sldId id="365" r:id="rId13"/>
    <p:sldId id="350" r:id="rId14"/>
    <p:sldId id="351" r:id="rId15"/>
    <p:sldId id="1318" r:id="rId16"/>
    <p:sldId id="367" r:id="rId17"/>
    <p:sldId id="353" r:id="rId18"/>
    <p:sldId id="1280" r:id="rId19"/>
    <p:sldId id="1328" r:id="rId20"/>
    <p:sldId id="1243" r:id="rId21"/>
    <p:sldId id="1246" r:id="rId22"/>
    <p:sldId id="1173" r:id="rId23"/>
    <p:sldId id="1178" r:id="rId24"/>
    <p:sldId id="1182" r:id="rId25"/>
    <p:sldId id="1179" r:id="rId26"/>
    <p:sldId id="1183" r:id="rId27"/>
    <p:sldId id="1301" r:id="rId28"/>
    <p:sldId id="1314" r:id="rId29"/>
    <p:sldId id="1187" r:id="rId30"/>
    <p:sldId id="1188" r:id="rId31"/>
    <p:sldId id="1233" r:id="rId32"/>
    <p:sldId id="1190" r:id="rId33"/>
    <p:sldId id="1325" r:id="rId34"/>
    <p:sldId id="1234" r:id="rId35"/>
    <p:sldId id="1294" r:id="rId36"/>
    <p:sldId id="1296" r:id="rId37"/>
    <p:sldId id="1193" r:id="rId38"/>
    <p:sldId id="1195" r:id="rId39"/>
    <p:sldId id="132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B13F07-A726-A14A-AA17-28100BEFE3B4}" v="279" dt="2024-07-15T15:31:06.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s, Ian" userId="04d680b7-e1fc-4eaf-aa5f-27802d2c3904" providerId="ADAL" clId="{5EB13F07-A726-A14A-AA17-28100BEFE3B4}"/>
    <pc:docChg chg="custSel addSld modSld">
      <pc:chgData name="Andrews, Ian" userId="04d680b7-e1fc-4eaf-aa5f-27802d2c3904" providerId="ADAL" clId="{5EB13F07-A726-A14A-AA17-28100BEFE3B4}" dt="2024-07-15T15:31:53.197" v="340" actId="20577"/>
      <pc:docMkLst>
        <pc:docMk/>
      </pc:docMkLst>
      <pc:sldChg chg="modSp mod modShow">
        <pc:chgData name="Andrews, Ian" userId="04d680b7-e1fc-4eaf-aa5f-27802d2c3904" providerId="ADAL" clId="{5EB13F07-A726-A14A-AA17-28100BEFE3B4}" dt="2024-07-13T21:24:50.834" v="17" actId="729"/>
        <pc:sldMkLst>
          <pc:docMk/>
          <pc:sldMk cId="2400076799" sldId="331"/>
        </pc:sldMkLst>
        <pc:graphicFrameChg chg="modGraphic">
          <ac:chgData name="Andrews, Ian" userId="04d680b7-e1fc-4eaf-aa5f-27802d2c3904" providerId="ADAL" clId="{5EB13F07-A726-A14A-AA17-28100BEFE3B4}" dt="2024-07-13T18:55:27.224" v="4" actId="20577"/>
          <ac:graphicFrameMkLst>
            <pc:docMk/>
            <pc:sldMk cId="2400076799" sldId="331"/>
            <ac:graphicFrameMk id="7" creationId="{3BB3D07F-BC2C-3D48-B407-260DED51A29B}"/>
          </ac:graphicFrameMkLst>
        </pc:graphicFrameChg>
      </pc:sldChg>
      <pc:sldChg chg="mod modShow">
        <pc:chgData name="Andrews, Ian" userId="04d680b7-e1fc-4eaf-aa5f-27802d2c3904" providerId="ADAL" clId="{5EB13F07-A726-A14A-AA17-28100BEFE3B4}" dt="2024-07-13T21:24:50.834" v="17" actId="729"/>
        <pc:sldMkLst>
          <pc:docMk/>
          <pc:sldMk cId="2692313028" sldId="347"/>
        </pc:sldMkLst>
      </pc:sldChg>
      <pc:sldChg chg="modSp mod modShow">
        <pc:chgData name="Andrews, Ian" userId="04d680b7-e1fc-4eaf-aa5f-27802d2c3904" providerId="ADAL" clId="{5EB13F07-A726-A14A-AA17-28100BEFE3B4}" dt="2024-07-13T21:24:50.834" v="17" actId="729"/>
        <pc:sldMkLst>
          <pc:docMk/>
          <pc:sldMk cId="2234623840" sldId="349"/>
        </pc:sldMkLst>
        <pc:graphicFrameChg chg="modGraphic">
          <ac:chgData name="Andrews, Ian" userId="04d680b7-e1fc-4eaf-aa5f-27802d2c3904" providerId="ADAL" clId="{5EB13F07-A726-A14A-AA17-28100BEFE3B4}" dt="2024-07-13T18:55:34.777" v="5" actId="20577"/>
          <ac:graphicFrameMkLst>
            <pc:docMk/>
            <pc:sldMk cId="2234623840" sldId="349"/>
            <ac:graphicFrameMk id="4" creationId="{B3263E52-C046-2345-9A78-FF6D73B9193E}"/>
          </ac:graphicFrameMkLst>
        </pc:graphicFrameChg>
      </pc:sldChg>
      <pc:sldChg chg="modSp mod modShow">
        <pc:chgData name="Andrews, Ian" userId="04d680b7-e1fc-4eaf-aa5f-27802d2c3904" providerId="ADAL" clId="{5EB13F07-A726-A14A-AA17-28100BEFE3B4}" dt="2024-07-13T21:24:50.834" v="17" actId="729"/>
        <pc:sldMkLst>
          <pc:docMk/>
          <pc:sldMk cId="889128695" sldId="350"/>
        </pc:sldMkLst>
        <pc:graphicFrameChg chg="modGraphic">
          <ac:chgData name="Andrews, Ian" userId="04d680b7-e1fc-4eaf-aa5f-27802d2c3904" providerId="ADAL" clId="{5EB13F07-A726-A14A-AA17-28100BEFE3B4}" dt="2024-07-13T18:56:39.015" v="12" actId="20577"/>
          <ac:graphicFrameMkLst>
            <pc:docMk/>
            <pc:sldMk cId="889128695" sldId="350"/>
            <ac:graphicFrameMk id="4" creationId="{6F8D0CB8-6609-714C-A413-7F90FCB11ECE}"/>
          </ac:graphicFrameMkLst>
        </pc:graphicFrameChg>
      </pc:sldChg>
      <pc:sldChg chg="modSp mod">
        <pc:chgData name="Andrews, Ian" userId="04d680b7-e1fc-4eaf-aa5f-27802d2c3904" providerId="ADAL" clId="{5EB13F07-A726-A14A-AA17-28100BEFE3B4}" dt="2024-07-13T18:57:56.295" v="16" actId="122"/>
        <pc:sldMkLst>
          <pc:docMk/>
          <pc:sldMk cId="3222161303" sldId="353"/>
        </pc:sldMkLst>
        <pc:spChg chg="mod">
          <ac:chgData name="Andrews, Ian" userId="04d680b7-e1fc-4eaf-aa5f-27802d2c3904" providerId="ADAL" clId="{5EB13F07-A726-A14A-AA17-28100BEFE3B4}" dt="2024-07-13T18:57:56.295" v="16" actId="122"/>
          <ac:spMkLst>
            <pc:docMk/>
            <pc:sldMk cId="3222161303" sldId="353"/>
            <ac:spMk id="3" creationId="{DAC06D96-7965-455E-D1D1-D9307FB54A25}"/>
          </ac:spMkLst>
        </pc:spChg>
      </pc:sldChg>
      <pc:sldChg chg="modSp mod modShow">
        <pc:chgData name="Andrews, Ian" userId="04d680b7-e1fc-4eaf-aa5f-27802d2c3904" providerId="ADAL" clId="{5EB13F07-A726-A14A-AA17-28100BEFE3B4}" dt="2024-07-13T21:24:50.834" v="17" actId="729"/>
        <pc:sldMkLst>
          <pc:docMk/>
          <pc:sldMk cId="3744073646" sldId="365"/>
        </pc:sldMkLst>
        <pc:graphicFrameChg chg="modGraphic">
          <ac:chgData name="Andrews, Ian" userId="04d680b7-e1fc-4eaf-aa5f-27802d2c3904" providerId="ADAL" clId="{5EB13F07-A726-A14A-AA17-28100BEFE3B4}" dt="2024-07-13T18:55:50.346" v="8" actId="20577"/>
          <ac:graphicFrameMkLst>
            <pc:docMk/>
            <pc:sldMk cId="3744073646" sldId="365"/>
            <ac:graphicFrameMk id="6" creationId="{8DE9B345-793B-5246-8467-C8A00DFAD01F}"/>
          </ac:graphicFrameMkLst>
        </pc:graphicFrameChg>
      </pc:sldChg>
      <pc:sldChg chg="addSp delSp modSp mod">
        <pc:chgData name="Andrews, Ian" userId="04d680b7-e1fc-4eaf-aa5f-27802d2c3904" providerId="ADAL" clId="{5EB13F07-A726-A14A-AA17-28100BEFE3B4}" dt="2024-07-13T18:57:38.891" v="15" actId="1076"/>
        <pc:sldMkLst>
          <pc:docMk/>
          <pc:sldMk cId="951274311" sldId="367"/>
        </pc:sldMkLst>
        <pc:picChg chg="del">
          <ac:chgData name="Andrews, Ian" userId="04d680b7-e1fc-4eaf-aa5f-27802d2c3904" providerId="ADAL" clId="{5EB13F07-A726-A14A-AA17-28100BEFE3B4}" dt="2024-07-13T18:57:36.368" v="13" actId="478"/>
          <ac:picMkLst>
            <pc:docMk/>
            <pc:sldMk cId="951274311" sldId="367"/>
            <ac:picMk id="9" creationId="{DBD4BC31-BF0F-7C41-94F6-44BE4E87E2D9}"/>
          </ac:picMkLst>
        </pc:picChg>
        <pc:picChg chg="add mod">
          <ac:chgData name="Andrews, Ian" userId="04d680b7-e1fc-4eaf-aa5f-27802d2c3904" providerId="ADAL" clId="{5EB13F07-A726-A14A-AA17-28100BEFE3B4}" dt="2024-07-13T18:57:38.891" v="15" actId="1076"/>
          <ac:picMkLst>
            <pc:docMk/>
            <pc:sldMk cId="951274311" sldId="367"/>
            <ac:picMk id="1026" creationId="{93939CFE-D0CE-651A-317D-D4098F5B3D01}"/>
          </ac:picMkLst>
        </pc:picChg>
      </pc:sldChg>
      <pc:sldChg chg="delSp modSp mod delAnim modAnim">
        <pc:chgData name="Andrews, Ian" userId="04d680b7-e1fc-4eaf-aa5f-27802d2c3904" providerId="ADAL" clId="{5EB13F07-A726-A14A-AA17-28100BEFE3B4}" dt="2024-07-15T15:31:08.200" v="334" actId="478"/>
        <pc:sldMkLst>
          <pc:docMk/>
          <pc:sldMk cId="1219277507" sldId="1178"/>
        </pc:sldMkLst>
        <pc:spChg chg="mod">
          <ac:chgData name="Andrews, Ian" userId="04d680b7-e1fc-4eaf-aa5f-27802d2c3904" providerId="ADAL" clId="{5EB13F07-A726-A14A-AA17-28100BEFE3B4}" dt="2024-07-15T15:31:06.482" v="333" actId="20577"/>
          <ac:spMkLst>
            <pc:docMk/>
            <pc:sldMk cId="1219277507" sldId="1178"/>
            <ac:spMk id="11" creationId="{858D2763-F46E-0448-A9F2-31BAE0526124}"/>
          </ac:spMkLst>
        </pc:spChg>
        <pc:grpChg chg="del">
          <ac:chgData name="Andrews, Ian" userId="04d680b7-e1fc-4eaf-aa5f-27802d2c3904" providerId="ADAL" clId="{5EB13F07-A726-A14A-AA17-28100BEFE3B4}" dt="2024-07-15T15:31:08.200" v="334" actId="478"/>
          <ac:grpSpMkLst>
            <pc:docMk/>
            <pc:sldMk cId="1219277507" sldId="1178"/>
            <ac:grpSpMk id="5" creationId="{3B38C5F7-18A4-E74D-969A-368B37C57E82}"/>
          </ac:grpSpMkLst>
        </pc:grpChg>
      </pc:sldChg>
      <pc:sldChg chg="modSp mod">
        <pc:chgData name="Andrews, Ian" userId="04d680b7-e1fc-4eaf-aa5f-27802d2c3904" providerId="ADAL" clId="{5EB13F07-A726-A14A-AA17-28100BEFE3B4}" dt="2024-07-15T15:31:19.182" v="335" actId="1076"/>
        <pc:sldMkLst>
          <pc:docMk/>
          <pc:sldMk cId="3612288855" sldId="1179"/>
        </pc:sldMkLst>
        <pc:picChg chg="mod">
          <ac:chgData name="Andrews, Ian" userId="04d680b7-e1fc-4eaf-aa5f-27802d2c3904" providerId="ADAL" clId="{5EB13F07-A726-A14A-AA17-28100BEFE3B4}" dt="2024-07-15T15:31:19.182" v="335" actId="1076"/>
          <ac:picMkLst>
            <pc:docMk/>
            <pc:sldMk cId="3612288855" sldId="1179"/>
            <ac:picMk id="10" creationId="{D67D4DBC-4D31-044B-B4BD-77283D496AF4}"/>
          </ac:picMkLst>
        </pc:picChg>
      </pc:sldChg>
      <pc:sldChg chg="delSp modSp mod">
        <pc:chgData name="Andrews, Ian" userId="04d680b7-e1fc-4eaf-aa5f-27802d2c3904" providerId="ADAL" clId="{5EB13F07-A726-A14A-AA17-28100BEFE3B4}" dt="2024-07-15T15:31:28.016" v="337" actId="478"/>
        <pc:sldMkLst>
          <pc:docMk/>
          <pc:sldMk cId="514690452" sldId="1183"/>
        </pc:sldMkLst>
        <pc:spChg chg="del mod">
          <ac:chgData name="Andrews, Ian" userId="04d680b7-e1fc-4eaf-aa5f-27802d2c3904" providerId="ADAL" clId="{5EB13F07-A726-A14A-AA17-28100BEFE3B4}" dt="2024-07-15T15:31:28.016" v="337" actId="478"/>
          <ac:spMkLst>
            <pc:docMk/>
            <pc:sldMk cId="514690452" sldId="1183"/>
            <ac:spMk id="17" creationId="{D1CFA0D3-75A5-6B4D-B283-2C1AA3C4953C}"/>
          </ac:spMkLst>
        </pc:spChg>
      </pc:sldChg>
      <pc:sldChg chg="modSp mod">
        <pc:chgData name="Andrews, Ian" userId="04d680b7-e1fc-4eaf-aa5f-27802d2c3904" providerId="ADAL" clId="{5EB13F07-A726-A14A-AA17-28100BEFE3B4}" dt="2024-07-15T15:31:35.503" v="339" actId="1076"/>
        <pc:sldMkLst>
          <pc:docMk/>
          <pc:sldMk cId="957398700" sldId="1301"/>
        </pc:sldMkLst>
        <pc:picChg chg="mod">
          <ac:chgData name="Andrews, Ian" userId="04d680b7-e1fc-4eaf-aa5f-27802d2c3904" providerId="ADAL" clId="{5EB13F07-A726-A14A-AA17-28100BEFE3B4}" dt="2024-07-15T15:31:35.503" v="339" actId="1076"/>
          <ac:picMkLst>
            <pc:docMk/>
            <pc:sldMk cId="957398700" sldId="1301"/>
            <ac:picMk id="19" creationId="{1C3E1D68-AB71-3640-9695-DF714AEA3A75}"/>
          </ac:picMkLst>
        </pc:picChg>
      </pc:sldChg>
      <pc:sldChg chg="modSp mod">
        <pc:chgData name="Andrews, Ian" userId="04d680b7-e1fc-4eaf-aa5f-27802d2c3904" providerId="ADAL" clId="{5EB13F07-A726-A14A-AA17-28100BEFE3B4}" dt="2024-07-15T15:31:53.197" v="340" actId="20577"/>
        <pc:sldMkLst>
          <pc:docMk/>
          <pc:sldMk cId="4185283101" sldId="1325"/>
        </pc:sldMkLst>
        <pc:spChg chg="mod">
          <ac:chgData name="Andrews, Ian" userId="04d680b7-e1fc-4eaf-aa5f-27802d2c3904" providerId="ADAL" clId="{5EB13F07-A726-A14A-AA17-28100BEFE3B4}" dt="2024-07-15T15:31:53.197" v="340" actId="20577"/>
          <ac:spMkLst>
            <pc:docMk/>
            <pc:sldMk cId="4185283101" sldId="1325"/>
            <ac:spMk id="18" creationId="{49C1D3B3-27CF-F349-8268-73DB586C303C}"/>
          </ac:spMkLst>
        </pc:spChg>
      </pc:sldChg>
      <pc:sldChg chg="modSp add mod modAnim">
        <pc:chgData name="Andrews, Ian" userId="04d680b7-e1fc-4eaf-aa5f-27802d2c3904" providerId="ADAL" clId="{5EB13F07-A726-A14A-AA17-28100BEFE3B4}" dt="2024-07-15T15:30:11.896" v="332" actId="207"/>
        <pc:sldMkLst>
          <pc:docMk/>
          <pc:sldMk cId="4167196267" sldId="1328"/>
        </pc:sldMkLst>
        <pc:spChg chg="mod">
          <ac:chgData name="Andrews, Ian" userId="04d680b7-e1fc-4eaf-aa5f-27802d2c3904" providerId="ADAL" clId="{5EB13F07-A726-A14A-AA17-28100BEFE3B4}" dt="2024-07-15T15:28:30.303" v="52" actId="20577"/>
          <ac:spMkLst>
            <pc:docMk/>
            <pc:sldMk cId="4167196267" sldId="1328"/>
            <ac:spMk id="9" creationId="{5C1FD04B-BEEC-FE4C-B799-E421F249754F}"/>
          </ac:spMkLst>
        </pc:spChg>
        <pc:spChg chg="mod">
          <ac:chgData name="Andrews, Ian" userId="04d680b7-e1fc-4eaf-aa5f-27802d2c3904" providerId="ADAL" clId="{5EB13F07-A726-A14A-AA17-28100BEFE3B4}" dt="2024-07-15T15:30:11.896" v="332" actId="207"/>
          <ac:spMkLst>
            <pc:docMk/>
            <pc:sldMk cId="4167196267" sldId="1328"/>
            <ac:spMk id="11" creationId="{E16124A9-6D0F-034C-98C3-A9333F3FDBD8}"/>
          </ac:spMkLst>
        </pc:spChg>
      </pc:sldChg>
    </pc:docChg>
  </pc:docChgLst>
  <pc:docChgLst>
    <pc:chgData name="Andrews, Ian" userId="04d680b7-e1fc-4eaf-aa5f-27802d2c3904" providerId="ADAL" clId="{9DF0C630-BAB0-8145-B48C-A7532B8D255C}"/>
    <pc:docChg chg="custSel addSld modSld">
      <pc:chgData name="Andrews, Ian" userId="04d680b7-e1fc-4eaf-aa5f-27802d2c3904" providerId="ADAL" clId="{9DF0C630-BAB0-8145-B48C-A7532B8D255C}" dt="2024-06-06T16:22:20.375" v="89" actId="20577"/>
      <pc:docMkLst>
        <pc:docMk/>
      </pc:docMkLst>
      <pc:sldChg chg="modSp mod">
        <pc:chgData name="Andrews, Ian" userId="04d680b7-e1fc-4eaf-aa5f-27802d2c3904" providerId="ADAL" clId="{9DF0C630-BAB0-8145-B48C-A7532B8D255C}" dt="2024-06-06T16:22:20.375" v="89" actId="20577"/>
        <pc:sldMkLst>
          <pc:docMk/>
          <pc:sldMk cId="1468560775" sldId="1326"/>
        </pc:sldMkLst>
        <pc:spChg chg="mod">
          <ac:chgData name="Andrews, Ian" userId="04d680b7-e1fc-4eaf-aa5f-27802d2c3904" providerId="ADAL" clId="{9DF0C630-BAB0-8145-B48C-A7532B8D255C}" dt="2024-06-06T16:22:20.375" v="89" actId="20577"/>
          <ac:spMkLst>
            <pc:docMk/>
            <pc:sldMk cId="1468560775" sldId="1326"/>
            <ac:spMk id="2" creationId="{A01CB050-6144-BCCF-2F58-D46C041B8F10}"/>
          </ac:spMkLst>
        </pc:spChg>
        <pc:spChg chg="mod">
          <ac:chgData name="Andrews, Ian" userId="04d680b7-e1fc-4eaf-aa5f-27802d2c3904" providerId="ADAL" clId="{9DF0C630-BAB0-8145-B48C-A7532B8D255C}" dt="2024-06-06T16:22:17.017" v="88" actId="20577"/>
          <ac:spMkLst>
            <pc:docMk/>
            <pc:sldMk cId="1468560775" sldId="1326"/>
            <ac:spMk id="3" creationId="{F18F7011-5B05-0377-6929-ADAFAB90738D}"/>
          </ac:spMkLst>
        </pc:spChg>
      </pc:sldChg>
      <pc:sldChg chg="modSp new mod">
        <pc:chgData name="Andrews, Ian" userId="04d680b7-e1fc-4eaf-aa5f-27802d2c3904" providerId="ADAL" clId="{9DF0C630-BAB0-8145-B48C-A7532B8D255C}" dt="2024-06-06T16:20:40.469" v="72" actId="20577"/>
        <pc:sldMkLst>
          <pc:docMk/>
          <pc:sldMk cId="1947755724" sldId="1327"/>
        </pc:sldMkLst>
        <pc:spChg chg="mod">
          <ac:chgData name="Andrews, Ian" userId="04d680b7-e1fc-4eaf-aa5f-27802d2c3904" providerId="ADAL" clId="{9DF0C630-BAB0-8145-B48C-A7532B8D255C}" dt="2024-06-06T16:20:19.538" v="18" actId="20577"/>
          <ac:spMkLst>
            <pc:docMk/>
            <pc:sldMk cId="1947755724" sldId="1327"/>
            <ac:spMk id="2" creationId="{6F46C9B6-BA1A-F07D-D882-2B2CCBB18897}"/>
          </ac:spMkLst>
        </pc:spChg>
        <pc:spChg chg="mod">
          <ac:chgData name="Andrews, Ian" userId="04d680b7-e1fc-4eaf-aa5f-27802d2c3904" providerId="ADAL" clId="{9DF0C630-BAB0-8145-B48C-A7532B8D255C}" dt="2024-06-06T16:20:40.469" v="72" actId="20577"/>
          <ac:spMkLst>
            <pc:docMk/>
            <pc:sldMk cId="1947755724" sldId="1327"/>
            <ac:spMk id="3" creationId="{80F4A95A-E2E9-9376-5B7F-16DE55CA0685}"/>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9C0134-8C67-491C-B8B5-BDE33304B0A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4EB07E9-153A-4B0F-9315-9872A4000A8E}">
      <dgm:prSet custT="1"/>
      <dgm:spPr/>
      <dgm:t>
        <a:bodyPr/>
        <a:lstStyle/>
        <a:p>
          <a:r>
            <a:rPr lang="en-US" sz="2400" dirty="0"/>
            <a:t>All customers</a:t>
          </a:r>
        </a:p>
      </dgm:t>
    </dgm:pt>
    <dgm:pt modelId="{E121214D-A65B-40F9-A8F4-A4F63180F4AF}" type="parTrans" cxnId="{431F618D-C8EC-4530-B058-3737F2C997EC}">
      <dgm:prSet/>
      <dgm:spPr/>
      <dgm:t>
        <a:bodyPr/>
        <a:lstStyle/>
        <a:p>
          <a:endParaRPr lang="en-US"/>
        </a:p>
      </dgm:t>
    </dgm:pt>
    <dgm:pt modelId="{C3FA7D18-5054-4493-A138-A81B1C88C6AB}" type="sibTrans" cxnId="{431F618D-C8EC-4530-B058-3737F2C997EC}">
      <dgm:prSet/>
      <dgm:spPr/>
      <dgm:t>
        <a:bodyPr/>
        <a:lstStyle/>
        <a:p>
          <a:endParaRPr lang="en-US"/>
        </a:p>
      </dgm:t>
    </dgm:pt>
    <dgm:pt modelId="{4696FABA-5502-4E94-8D23-C9C436C7B26E}">
      <dgm:prSet custT="1"/>
      <dgm:spPr/>
      <dgm:t>
        <a:bodyPr/>
        <a:lstStyle/>
        <a:p>
          <a:r>
            <a:rPr lang="en-US" sz="2400" dirty="0"/>
            <a:t>All market segments</a:t>
          </a:r>
        </a:p>
      </dgm:t>
    </dgm:pt>
    <dgm:pt modelId="{4A665400-77D5-40C5-A967-3E45BE23284C}" type="parTrans" cxnId="{DB0A7C30-F142-4AD2-9AA8-73DCA583F399}">
      <dgm:prSet/>
      <dgm:spPr/>
      <dgm:t>
        <a:bodyPr/>
        <a:lstStyle/>
        <a:p>
          <a:endParaRPr lang="en-US"/>
        </a:p>
      </dgm:t>
    </dgm:pt>
    <dgm:pt modelId="{7E64DEAC-894C-4288-9AF0-05114C284F41}" type="sibTrans" cxnId="{DB0A7C30-F142-4AD2-9AA8-73DCA583F399}">
      <dgm:prSet/>
      <dgm:spPr/>
      <dgm:t>
        <a:bodyPr/>
        <a:lstStyle/>
        <a:p>
          <a:endParaRPr lang="en-US"/>
        </a:p>
      </dgm:t>
    </dgm:pt>
    <dgm:pt modelId="{11C08AB8-102A-449A-864B-A90DFF527289}">
      <dgm:prSet custT="1"/>
      <dgm:spPr/>
      <dgm:t>
        <a:bodyPr/>
        <a:lstStyle/>
        <a:p>
          <a:r>
            <a:rPr lang="en-US" sz="2400" dirty="0"/>
            <a:t>All signatory employers and their families</a:t>
          </a:r>
        </a:p>
      </dgm:t>
    </dgm:pt>
    <dgm:pt modelId="{FF938594-6B79-47AF-A3E0-B939EB33FD09}" type="parTrans" cxnId="{E226A17A-4D1A-4F1B-93C6-7D2731709284}">
      <dgm:prSet/>
      <dgm:spPr/>
      <dgm:t>
        <a:bodyPr/>
        <a:lstStyle/>
        <a:p>
          <a:endParaRPr lang="en-US"/>
        </a:p>
      </dgm:t>
    </dgm:pt>
    <dgm:pt modelId="{D0CE6B4F-19A7-4A04-8D4E-7BA72D300B48}" type="sibTrans" cxnId="{E226A17A-4D1A-4F1B-93C6-7D2731709284}">
      <dgm:prSet/>
      <dgm:spPr/>
      <dgm:t>
        <a:bodyPr/>
        <a:lstStyle/>
        <a:p>
          <a:endParaRPr lang="en-US"/>
        </a:p>
      </dgm:t>
    </dgm:pt>
    <dgm:pt modelId="{2D7E29F6-1FB6-4110-95FC-60B11E780772}">
      <dgm:prSet/>
      <dgm:spPr/>
      <dgm:t>
        <a:bodyPr/>
        <a:lstStyle/>
        <a:p>
          <a:r>
            <a:rPr lang="en-US" dirty="0"/>
            <a:t>All employees and their families</a:t>
          </a:r>
        </a:p>
      </dgm:t>
    </dgm:pt>
    <dgm:pt modelId="{F6B88AC9-56DC-4854-B972-C3579B89F290}" type="parTrans" cxnId="{B6CC8FA3-3E10-4F8F-864C-47B6BD263EB1}">
      <dgm:prSet/>
      <dgm:spPr/>
      <dgm:t>
        <a:bodyPr/>
        <a:lstStyle/>
        <a:p>
          <a:endParaRPr lang="en-US"/>
        </a:p>
      </dgm:t>
    </dgm:pt>
    <dgm:pt modelId="{12E828B0-D709-412E-B125-E061CF10CE84}" type="sibTrans" cxnId="{B6CC8FA3-3E10-4F8F-864C-47B6BD263EB1}">
      <dgm:prSet/>
      <dgm:spPr/>
      <dgm:t>
        <a:bodyPr/>
        <a:lstStyle/>
        <a:p>
          <a:endParaRPr lang="en-US"/>
        </a:p>
      </dgm:t>
    </dgm:pt>
    <dgm:pt modelId="{2B09EEFA-1ECF-4C66-B8AF-87411BD4EBF3}">
      <dgm:prSet/>
      <dgm:spPr/>
      <dgm:t>
        <a:bodyPr/>
        <a:lstStyle/>
        <a:p>
          <a:r>
            <a:rPr lang="en-US" dirty="0"/>
            <a:t>All communities</a:t>
          </a:r>
        </a:p>
      </dgm:t>
    </dgm:pt>
    <dgm:pt modelId="{59365A3E-C5B8-4561-98CA-0E5369F5FF62}" type="parTrans" cxnId="{B8AB17AF-FBBC-4EF6-B280-8D0DBDEFA8AA}">
      <dgm:prSet/>
      <dgm:spPr/>
      <dgm:t>
        <a:bodyPr/>
        <a:lstStyle/>
        <a:p>
          <a:endParaRPr lang="en-US"/>
        </a:p>
      </dgm:t>
    </dgm:pt>
    <dgm:pt modelId="{1D483B06-8C6B-42F3-9144-DB248B143CAA}" type="sibTrans" cxnId="{B8AB17AF-FBBC-4EF6-B280-8D0DBDEFA8AA}">
      <dgm:prSet/>
      <dgm:spPr/>
      <dgm:t>
        <a:bodyPr/>
        <a:lstStyle/>
        <a:p>
          <a:endParaRPr lang="en-US"/>
        </a:p>
      </dgm:t>
    </dgm:pt>
    <dgm:pt modelId="{F698A0AD-FAF8-47D0-96CF-AE9E4B9A2171}" type="pres">
      <dgm:prSet presAssocID="{D59C0134-8C67-491C-B8B5-BDE33304B0AE}" presName="root" presStyleCnt="0">
        <dgm:presLayoutVars>
          <dgm:dir/>
          <dgm:resizeHandles val="exact"/>
        </dgm:presLayoutVars>
      </dgm:prSet>
      <dgm:spPr/>
    </dgm:pt>
    <dgm:pt modelId="{A2767270-108D-4988-8BB0-00788B32B232}" type="pres">
      <dgm:prSet presAssocID="{B4EB07E9-153A-4B0F-9315-9872A4000A8E}" presName="compNode" presStyleCnt="0"/>
      <dgm:spPr/>
    </dgm:pt>
    <dgm:pt modelId="{D31A9E79-5B38-4E42-9A14-157B5F788DFA}" type="pres">
      <dgm:prSet presAssocID="{B4EB07E9-153A-4B0F-9315-9872A4000A8E}" presName="iconRect" presStyleLbl="node1" presStyleIdx="0" presStyleCnt="5" custScaleX="225778" custScaleY="225778" custLinFactNeighborX="-8456" custLinFactNeighborY="-392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ers"/>
        </a:ext>
      </dgm:extLst>
    </dgm:pt>
    <dgm:pt modelId="{7B041BD2-0B34-44EF-AE32-1887BC979443}" type="pres">
      <dgm:prSet presAssocID="{B4EB07E9-153A-4B0F-9315-9872A4000A8E}" presName="spaceRect" presStyleCnt="0"/>
      <dgm:spPr/>
    </dgm:pt>
    <dgm:pt modelId="{BBA1784F-3FD5-4282-ACBE-8954D1E9352E}" type="pres">
      <dgm:prSet presAssocID="{B4EB07E9-153A-4B0F-9315-9872A4000A8E}" presName="textRect" presStyleLbl="revTx" presStyleIdx="0" presStyleCnt="5" custScaleX="91751" custLinFactNeighborX="2496">
        <dgm:presLayoutVars>
          <dgm:chMax val="1"/>
          <dgm:chPref val="1"/>
        </dgm:presLayoutVars>
      </dgm:prSet>
      <dgm:spPr/>
    </dgm:pt>
    <dgm:pt modelId="{AAA2A8A2-6ADB-4BD8-B360-128A051CE0DA}" type="pres">
      <dgm:prSet presAssocID="{C3FA7D18-5054-4493-A138-A81B1C88C6AB}" presName="sibTrans" presStyleCnt="0"/>
      <dgm:spPr/>
    </dgm:pt>
    <dgm:pt modelId="{C5839D93-861B-401D-83DA-2E2B23D335E7}" type="pres">
      <dgm:prSet presAssocID="{4696FABA-5502-4E94-8D23-C9C436C7B26E}" presName="compNode" presStyleCnt="0"/>
      <dgm:spPr/>
    </dgm:pt>
    <dgm:pt modelId="{3E4B1CDA-43BD-4EA6-B0C6-2F2B147EEB5C}" type="pres">
      <dgm:prSet presAssocID="{4696FABA-5502-4E94-8D23-C9C436C7B26E}" presName="iconRect" presStyleLbl="node1" presStyleIdx="1" presStyleCnt="5" custScaleX="225778" custScaleY="225778" custLinFactNeighborX="-14112" custLinFactNeighborY="-392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e chart"/>
        </a:ext>
      </dgm:extLst>
    </dgm:pt>
    <dgm:pt modelId="{AD197C1C-3B25-4C12-BDFE-22C9EC548536}" type="pres">
      <dgm:prSet presAssocID="{4696FABA-5502-4E94-8D23-C9C436C7B26E}" presName="spaceRect" presStyleCnt="0"/>
      <dgm:spPr/>
    </dgm:pt>
    <dgm:pt modelId="{E8F8A61C-0276-4519-8091-3F93AD88C919}" type="pres">
      <dgm:prSet presAssocID="{4696FABA-5502-4E94-8D23-C9C436C7B26E}" presName="textRect" presStyleLbl="revTx" presStyleIdx="1" presStyleCnt="5" custLinFactNeighborX="-6354">
        <dgm:presLayoutVars>
          <dgm:chMax val="1"/>
          <dgm:chPref val="1"/>
        </dgm:presLayoutVars>
      </dgm:prSet>
      <dgm:spPr/>
    </dgm:pt>
    <dgm:pt modelId="{CE4F84DF-1CAA-4BD8-9D55-56848FEF0B2B}" type="pres">
      <dgm:prSet presAssocID="{7E64DEAC-894C-4288-9AF0-05114C284F41}" presName="sibTrans" presStyleCnt="0"/>
      <dgm:spPr/>
    </dgm:pt>
    <dgm:pt modelId="{F3B8FBDC-DFA6-4F8B-85C5-D9A512B59C89}" type="pres">
      <dgm:prSet presAssocID="{11C08AB8-102A-449A-864B-A90DFF527289}" presName="compNode" presStyleCnt="0"/>
      <dgm:spPr/>
    </dgm:pt>
    <dgm:pt modelId="{99BCCF3C-7FE2-4D95-9F19-7649404F935A}" type="pres">
      <dgm:prSet presAssocID="{11C08AB8-102A-449A-864B-A90DFF527289}" presName="iconRect" presStyleLbl="node1" presStyleIdx="2" presStyleCnt="5" custScaleX="225778" custScaleY="225778" custLinFactNeighborX="-15680" custLinFactNeighborY="-4076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4E635C33-F777-4CC8-A747-61E2939707F1}" type="pres">
      <dgm:prSet presAssocID="{11C08AB8-102A-449A-864B-A90DFF527289}" presName="spaceRect" presStyleCnt="0"/>
      <dgm:spPr/>
    </dgm:pt>
    <dgm:pt modelId="{1235E85A-8297-408A-9C3B-CA5B6E09DD05}" type="pres">
      <dgm:prSet presAssocID="{11C08AB8-102A-449A-864B-A90DFF527289}" presName="textRect" presStyleLbl="revTx" presStyleIdx="2" presStyleCnt="5" custLinFactNeighborX="-7060">
        <dgm:presLayoutVars>
          <dgm:chMax val="1"/>
          <dgm:chPref val="1"/>
        </dgm:presLayoutVars>
      </dgm:prSet>
      <dgm:spPr/>
    </dgm:pt>
    <dgm:pt modelId="{1D426526-7AE4-4349-B24A-807FF5D94B72}" type="pres">
      <dgm:prSet presAssocID="{D0CE6B4F-19A7-4A04-8D4E-7BA72D300B48}" presName="sibTrans" presStyleCnt="0"/>
      <dgm:spPr/>
    </dgm:pt>
    <dgm:pt modelId="{C1832C75-50F0-4C29-903C-588E6943CCB8}" type="pres">
      <dgm:prSet presAssocID="{2D7E29F6-1FB6-4110-95FC-60B11E780772}" presName="compNode" presStyleCnt="0"/>
      <dgm:spPr/>
    </dgm:pt>
    <dgm:pt modelId="{D98A227B-15FE-4F11-BF10-9089390D374E}" type="pres">
      <dgm:prSet presAssocID="{2D7E29F6-1FB6-4110-95FC-60B11E780772}" presName="iconRect" presStyleLbl="node1" presStyleIdx="3" presStyleCnt="5" custScaleX="225778" custScaleY="225778" custLinFactNeighborX="-15680" custLinFactNeighborY="-392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nfluencer"/>
        </a:ext>
      </dgm:extLst>
    </dgm:pt>
    <dgm:pt modelId="{2D060390-7351-428E-A722-8EDB542D55E4}" type="pres">
      <dgm:prSet presAssocID="{2D7E29F6-1FB6-4110-95FC-60B11E780772}" presName="spaceRect" presStyleCnt="0"/>
      <dgm:spPr/>
    </dgm:pt>
    <dgm:pt modelId="{81A6A7C9-7F2D-49DD-B410-305C97A3886B}" type="pres">
      <dgm:prSet presAssocID="{2D7E29F6-1FB6-4110-95FC-60B11E780772}" presName="textRect" presStyleLbl="revTx" presStyleIdx="3" presStyleCnt="5" custLinFactNeighborX="-7766">
        <dgm:presLayoutVars>
          <dgm:chMax val="1"/>
          <dgm:chPref val="1"/>
        </dgm:presLayoutVars>
      </dgm:prSet>
      <dgm:spPr/>
    </dgm:pt>
    <dgm:pt modelId="{F88B61B5-71F0-4675-831F-13E59383C035}" type="pres">
      <dgm:prSet presAssocID="{12E828B0-D709-412E-B125-E061CF10CE84}" presName="sibTrans" presStyleCnt="0"/>
      <dgm:spPr/>
    </dgm:pt>
    <dgm:pt modelId="{86887650-764F-4B82-B40C-15528E0067C4}" type="pres">
      <dgm:prSet presAssocID="{2B09EEFA-1ECF-4C66-B8AF-87411BD4EBF3}" presName="compNode" presStyleCnt="0"/>
      <dgm:spPr/>
    </dgm:pt>
    <dgm:pt modelId="{D8806D75-35E9-4CBE-B076-99B867642DDD}" type="pres">
      <dgm:prSet presAssocID="{2B09EEFA-1ECF-4C66-B8AF-87411BD4EBF3}" presName="iconRect" presStyleLbl="node1" presStyleIdx="4" presStyleCnt="5" custScaleX="225778" custScaleY="225778" custLinFactNeighborX="-15680" custLinFactNeighborY="-392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ity"/>
        </a:ext>
      </dgm:extLst>
    </dgm:pt>
    <dgm:pt modelId="{C397E947-6769-47C9-A94F-877679F03A8F}" type="pres">
      <dgm:prSet presAssocID="{2B09EEFA-1ECF-4C66-B8AF-87411BD4EBF3}" presName="spaceRect" presStyleCnt="0"/>
      <dgm:spPr/>
    </dgm:pt>
    <dgm:pt modelId="{9CC2ED2B-A7FB-49C0-B140-66460D80B49A}" type="pres">
      <dgm:prSet presAssocID="{2B09EEFA-1ECF-4C66-B8AF-87411BD4EBF3}" presName="textRect" presStyleLbl="revTx" presStyleIdx="4" presStyleCnt="5" custLinFactNeighborX="-7060">
        <dgm:presLayoutVars>
          <dgm:chMax val="1"/>
          <dgm:chPref val="1"/>
        </dgm:presLayoutVars>
      </dgm:prSet>
      <dgm:spPr/>
    </dgm:pt>
  </dgm:ptLst>
  <dgm:cxnLst>
    <dgm:cxn modelId="{40A3371D-AD87-4B69-A25C-BDDA7ED5A909}" type="presOf" srcId="{B4EB07E9-153A-4B0F-9315-9872A4000A8E}" destId="{BBA1784F-3FD5-4282-ACBE-8954D1E9352E}" srcOrd="0" destOrd="0" presId="urn:microsoft.com/office/officeart/2018/2/layout/IconLabelList"/>
    <dgm:cxn modelId="{E834F92E-4C50-4A8C-9CF4-9080714B6627}" type="presOf" srcId="{11C08AB8-102A-449A-864B-A90DFF527289}" destId="{1235E85A-8297-408A-9C3B-CA5B6E09DD05}" srcOrd="0" destOrd="0" presId="urn:microsoft.com/office/officeart/2018/2/layout/IconLabelList"/>
    <dgm:cxn modelId="{DB0A7C30-F142-4AD2-9AA8-73DCA583F399}" srcId="{D59C0134-8C67-491C-B8B5-BDE33304B0AE}" destId="{4696FABA-5502-4E94-8D23-C9C436C7B26E}" srcOrd="1" destOrd="0" parTransId="{4A665400-77D5-40C5-A967-3E45BE23284C}" sibTransId="{7E64DEAC-894C-4288-9AF0-05114C284F41}"/>
    <dgm:cxn modelId="{E80DD853-BEE0-4E1B-BCFA-E6AAEAC95D6E}" type="presOf" srcId="{2B09EEFA-1ECF-4C66-B8AF-87411BD4EBF3}" destId="{9CC2ED2B-A7FB-49C0-B140-66460D80B49A}" srcOrd="0" destOrd="0" presId="urn:microsoft.com/office/officeart/2018/2/layout/IconLabelList"/>
    <dgm:cxn modelId="{211C077A-D5C9-497C-BAD9-1B141629204D}" type="presOf" srcId="{D59C0134-8C67-491C-B8B5-BDE33304B0AE}" destId="{F698A0AD-FAF8-47D0-96CF-AE9E4B9A2171}" srcOrd="0" destOrd="0" presId="urn:microsoft.com/office/officeart/2018/2/layout/IconLabelList"/>
    <dgm:cxn modelId="{E226A17A-4D1A-4F1B-93C6-7D2731709284}" srcId="{D59C0134-8C67-491C-B8B5-BDE33304B0AE}" destId="{11C08AB8-102A-449A-864B-A90DFF527289}" srcOrd="2" destOrd="0" parTransId="{FF938594-6B79-47AF-A3E0-B939EB33FD09}" sibTransId="{D0CE6B4F-19A7-4A04-8D4E-7BA72D300B48}"/>
    <dgm:cxn modelId="{431F618D-C8EC-4530-B058-3737F2C997EC}" srcId="{D59C0134-8C67-491C-B8B5-BDE33304B0AE}" destId="{B4EB07E9-153A-4B0F-9315-9872A4000A8E}" srcOrd="0" destOrd="0" parTransId="{E121214D-A65B-40F9-A8F4-A4F63180F4AF}" sibTransId="{C3FA7D18-5054-4493-A138-A81B1C88C6AB}"/>
    <dgm:cxn modelId="{B6CC8FA3-3E10-4F8F-864C-47B6BD263EB1}" srcId="{D59C0134-8C67-491C-B8B5-BDE33304B0AE}" destId="{2D7E29F6-1FB6-4110-95FC-60B11E780772}" srcOrd="3" destOrd="0" parTransId="{F6B88AC9-56DC-4854-B972-C3579B89F290}" sibTransId="{12E828B0-D709-412E-B125-E061CF10CE84}"/>
    <dgm:cxn modelId="{75573DA5-EAD5-466C-9EF0-CB56508116EC}" type="presOf" srcId="{4696FABA-5502-4E94-8D23-C9C436C7B26E}" destId="{E8F8A61C-0276-4519-8091-3F93AD88C919}" srcOrd="0" destOrd="0" presId="urn:microsoft.com/office/officeart/2018/2/layout/IconLabelList"/>
    <dgm:cxn modelId="{B8AB17AF-FBBC-4EF6-B280-8D0DBDEFA8AA}" srcId="{D59C0134-8C67-491C-B8B5-BDE33304B0AE}" destId="{2B09EEFA-1ECF-4C66-B8AF-87411BD4EBF3}" srcOrd="4" destOrd="0" parTransId="{59365A3E-C5B8-4561-98CA-0E5369F5FF62}" sibTransId="{1D483B06-8C6B-42F3-9144-DB248B143CAA}"/>
    <dgm:cxn modelId="{705E2EE1-2ED7-4D3F-96FA-CED25604EF60}" type="presOf" srcId="{2D7E29F6-1FB6-4110-95FC-60B11E780772}" destId="{81A6A7C9-7F2D-49DD-B410-305C97A3886B}" srcOrd="0" destOrd="0" presId="urn:microsoft.com/office/officeart/2018/2/layout/IconLabelList"/>
    <dgm:cxn modelId="{8544F5B4-FA86-4387-9988-8391E405181F}" type="presParOf" srcId="{F698A0AD-FAF8-47D0-96CF-AE9E4B9A2171}" destId="{A2767270-108D-4988-8BB0-00788B32B232}" srcOrd="0" destOrd="0" presId="urn:microsoft.com/office/officeart/2018/2/layout/IconLabelList"/>
    <dgm:cxn modelId="{F0C4A638-E624-4026-847F-71D96C45F269}" type="presParOf" srcId="{A2767270-108D-4988-8BB0-00788B32B232}" destId="{D31A9E79-5B38-4E42-9A14-157B5F788DFA}" srcOrd="0" destOrd="0" presId="urn:microsoft.com/office/officeart/2018/2/layout/IconLabelList"/>
    <dgm:cxn modelId="{C2F660FD-83C4-4FDA-A9E7-54FF5339B397}" type="presParOf" srcId="{A2767270-108D-4988-8BB0-00788B32B232}" destId="{7B041BD2-0B34-44EF-AE32-1887BC979443}" srcOrd="1" destOrd="0" presId="urn:microsoft.com/office/officeart/2018/2/layout/IconLabelList"/>
    <dgm:cxn modelId="{E27862E8-6CFC-4615-BB92-BE92F8942F36}" type="presParOf" srcId="{A2767270-108D-4988-8BB0-00788B32B232}" destId="{BBA1784F-3FD5-4282-ACBE-8954D1E9352E}" srcOrd="2" destOrd="0" presId="urn:microsoft.com/office/officeart/2018/2/layout/IconLabelList"/>
    <dgm:cxn modelId="{E040C602-1FFB-43BE-9130-6A00A8C83370}" type="presParOf" srcId="{F698A0AD-FAF8-47D0-96CF-AE9E4B9A2171}" destId="{AAA2A8A2-6ADB-4BD8-B360-128A051CE0DA}" srcOrd="1" destOrd="0" presId="urn:microsoft.com/office/officeart/2018/2/layout/IconLabelList"/>
    <dgm:cxn modelId="{BD33AA4E-9E2B-41F9-B853-D3EE42C2D459}" type="presParOf" srcId="{F698A0AD-FAF8-47D0-96CF-AE9E4B9A2171}" destId="{C5839D93-861B-401D-83DA-2E2B23D335E7}" srcOrd="2" destOrd="0" presId="urn:microsoft.com/office/officeart/2018/2/layout/IconLabelList"/>
    <dgm:cxn modelId="{54ABBB8A-72F7-4C88-A532-BA80FB211F27}" type="presParOf" srcId="{C5839D93-861B-401D-83DA-2E2B23D335E7}" destId="{3E4B1CDA-43BD-4EA6-B0C6-2F2B147EEB5C}" srcOrd="0" destOrd="0" presId="urn:microsoft.com/office/officeart/2018/2/layout/IconLabelList"/>
    <dgm:cxn modelId="{3B259BDD-A075-4F65-8995-8E06E0C35008}" type="presParOf" srcId="{C5839D93-861B-401D-83DA-2E2B23D335E7}" destId="{AD197C1C-3B25-4C12-BDFE-22C9EC548536}" srcOrd="1" destOrd="0" presId="urn:microsoft.com/office/officeart/2018/2/layout/IconLabelList"/>
    <dgm:cxn modelId="{B5621B05-C78B-424E-A66E-4D400472F12B}" type="presParOf" srcId="{C5839D93-861B-401D-83DA-2E2B23D335E7}" destId="{E8F8A61C-0276-4519-8091-3F93AD88C919}" srcOrd="2" destOrd="0" presId="urn:microsoft.com/office/officeart/2018/2/layout/IconLabelList"/>
    <dgm:cxn modelId="{BC46540F-A80A-4BA3-AEF8-F8E9108CCF9F}" type="presParOf" srcId="{F698A0AD-FAF8-47D0-96CF-AE9E4B9A2171}" destId="{CE4F84DF-1CAA-4BD8-9D55-56848FEF0B2B}" srcOrd="3" destOrd="0" presId="urn:microsoft.com/office/officeart/2018/2/layout/IconLabelList"/>
    <dgm:cxn modelId="{5CA73E16-F030-4E4B-84A3-0AEFE130FB81}" type="presParOf" srcId="{F698A0AD-FAF8-47D0-96CF-AE9E4B9A2171}" destId="{F3B8FBDC-DFA6-4F8B-85C5-D9A512B59C89}" srcOrd="4" destOrd="0" presId="urn:microsoft.com/office/officeart/2018/2/layout/IconLabelList"/>
    <dgm:cxn modelId="{E53BE2BA-0687-4A6C-B4CB-7FC53EA99C5F}" type="presParOf" srcId="{F3B8FBDC-DFA6-4F8B-85C5-D9A512B59C89}" destId="{99BCCF3C-7FE2-4D95-9F19-7649404F935A}" srcOrd="0" destOrd="0" presId="urn:microsoft.com/office/officeart/2018/2/layout/IconLabelList"/>
    <dgm:cxn modelId="{6A630AB3-1713-4BCF-B075-858D4D042E78}" type="presParOf" srcId="{F3B8FBDC-DFA6-4F8B-85C5-D9A512B59C89}" destId="{4E635C33-F777-4CC8-A747-61E2939707F1}" srcOrd="1" destOrd="0" presId="urn:microsoft.com/office/officeart/2018/2/layout/IconLabelList"/>
    <dgm:cxn modelId="{CA173338-A96B-4BAB-8912-F3F84594EF07}" type="presParOf" srcId="{F3B8FBDC-DFA6-4F8B-85C5-D9A512B59C89}" destId="{1235E85A-8297-408A-9C3B-CA5B6E09DD05}" srcOrd="2" destOrd="0" presId="urn:microsoft.com/office/officeart/2018/2/layout/IconLabelList"/>
    <dgm:cxn modelId="{B5C6A544-E5DC-45C4-8639-2DA871A1C523}" type="presParOf" srcId="{F698A0AD-FAF8-47D0-96CF-AE9E4B9A2171}" destId="{1D426526-7AE4-4349-B24A-807FF5D94B72}" srcOrd="5" destOrd="0" presId="urn:microsoft.com/office/officeart/2018/2/layout/IconLabelList"/>
    <dgm:cxn modelId="{46A71AF4-A5A2-481B-A718-E1B7F1D50F1B}" type="presParOf" srcId="{F698A0AD-FAF8-47D0-96CF-AE9E4B9A2171}" destId="{C1832C75-50F0-4C29-903C-588E6943CCB8}" srcOrd="6" destOrd="0" presId="urn:microsoft.com/office/officeart/2018/2/layout/IconLabelList"/>
    <dgm:cxn modelId="{ECA3118E-2FA5-430A-9681-E77FF335341A}" type="presParOf" srcId="{C1832C75-50F0-4C29-903C-588E6943CCB8}" destId="{D98A227B-15FE-4F11-BF10-9089390D374E}" srcOrd="0" destOrd="0" presId="urn:microsoft.com/office/officeart/2018/2/layout/IconLabelList"/>
    <dgm:cxn modelId="{C0F1BCAB-B87B-40C5-938E-A3438ADB4E54}" type="presParOf" srcId="{C1832C75-50F0-4C29-903C-588E6943CCB8}" destId="{2D060390-7351-428E-A722-8EDB542D55E4}" srcOrd="1" destOrd="0" presId="urn:microsoft.com/office/officeart/2018/2/layout/IconLabelList"/>
    <dgm:cxn modelId="{7BABD13D-A15F-4F8D-AECE-FE592C56B4A5}" type="presParOf" srcId="{C1832C75-50F0-4C29-903C-588E6943CCB8}" destId="{81A6A7C9-7F2D-49DD-B410-305C97A3886B}" srcOrd="2" destOrd="0" presId="urn:microsoft.com/office/officeart/2018/2/layout/IconLabelList"/>
    <dgm:cxn modelId="{62C74CF0-8388-4C9B-B81B-07068FF2CD89}" type="presParOf" srcId="{F698A0AD-FAF8-47D0-96CF-AE9E4B9A2171}" destId="{F88B61B5-71F0-4675-831F-13E59383C035}" srcOrd="7" destOrd="0" presId="urn:microsoft.com/office/officeart/2018/2/layout/IconLabelList"/>
    <dgm:cxn modelId="{C74BB3E7-2742-4B2D-9549-A17FCBA23ED8}" type="presParOf" srcId="{F698A0AD-FAF8-47D0-96CF-AE9E4B9A2171}" destId="{86887650-764F-4B82-B40C-15528E0067C4}" srcOrd="8" destOrd="0" presId="urn:microsoft.com/office/officeart/2018/2/layout/IconLabelList"/>
    <dgm:cxn modelId="{204946A7-95B7-4145-8903-629533BF4759}" type="presParOf" srcId="{86887650-764F-4B82-B40C-15528E0067C4}" destId="{D8806D75-35E9-4CBE-B076-99B867642DDD}" srcOrd="0" destOrd="0" presId="urn:microsoft.com/office/officeart/2018/2/layout/IconLabelList"/>
    <dgm:cxn modelId="{0CF35B1B-267E-405A-8B82-56FD822CF382}" type="presParOf" srcId="{86887650-764F-4B82-B40C-15528E0067C4}" destId="{C397E947-6769-47C9-A94F-877679F03A8F}" srcOrd="1" destOrd="0" presId="urn:microsoft.com/office/officeart/2018/2/layout/IconLabelList"/>
    <dgm:cxn modelId="{C975BBD6-5A88-4B32-B194-ADDDD8FD3F11}" type="presParOf" srcId="{86887650-764F-4B82-B40C-15528E0067C4}" destId="{9CC2ED2B-A7FB-49C0-B140-66460D80B49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A9E79-5B38-4E42-9A14-157B5F788DFA}">
      <dsp:nvSpPr>
        <dsp:cNvPr id="0" name=""/>
        <dsp:cNvSpPr/>
      </dsp:nvSpPr>
      <dsp:spPr>
        <a:xfrm>
          <a:off x="0" y="332676"/>
          <a:ext cx="1828801" cy="18288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A1784F-3FD5-4282-ACBE-8954D1E9352E}">
      <dsp:nvSpPr>
        <dsp:cNvPr id="0" name=""/>
        <dsp:cNvSpPr/>
      </dsp:nvSpPr>
      <dsp:spPr>
        <a:xfrm>
          <a:off x="179535" y="2351141"/>
          <a:ext cx="1515284"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All customers</a:t>
          </a:r>
        </a:p>
      </dsp:txBody>
      <dsp:txXfrm>
        <a:off x="179535" y="2351141"/>
        <a:ext cx="1515284" cy="1350000"/>
      </dsp:txXfrm>
    </dsp:sp>
    <dsp:sp modelId="{3E4B1CDA-43BD-4EA6-B0C6-2F2B147EEB5C}">
      <dsp:nvSpPr>
        <dsp:cNvPr id="0" name=""/>
        <dsp:cNvSpPr/>
      </dsp:nvSpPr>
      <dsp:spPr>
        <a:xfrm>
          <a:off x="2085290" y="332676"/>
          <a:ext cx="1828801" cy="18288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F8A61C-0276-4519-8091-3F93AD88C919}">
      <dsp:nvSpPr>
        <dsp:cNvPr id="0" name=""/>
        <dsp:cNvSpPr/>
      </dsp:nvSpPr>
      <dsp:spPr>
        <a:xfrm>
          <a:off x="2099626" y="2351141"/>
          <a:ext cx="180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All market segments</a:t>
          </a:r>
        </a:p>
      </dsp:txBody>
      <dsp:txXfrm>
        <a:off x="2099626" y="2351141"/>
        <a:ext cx="1800000" cy="1350000"/>
      </dsp:txXfrm>
    </dsp:sp>
    <dsp:sp modelId="{99BCCF3C-7FE2-4D95-9F19-7649404F935A}">
      <dsp:nvSpPr>
        <dsp:cNvPr id="0" name=""/>
        <dsp:cNvSpPr/>
      </dsp:nvSpPr>
      <dsp:spPr>
        <a:xfrm>
          <a:off x="4216391" y="319976"/>
          <a:ext cx="1828801" cy="18288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35E85A-8297-408A-9C3B-CA5B6E09DD05}">
      <dsp:nvSpPr>
        <dsp:cNvPr id="0" name=""/>
        <dsp:cNvSpPr/>
      </dsp:nvSpPr>
      <dsp:spPr>
        <a:xfrm>
          <a:off x="4230720" y="2351141"/>
          <a:ext cx="180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All signatory employers and their families</a:t>
          </a:r>
        </a:p>
      </dsp:txBody>
      <dsp:txXfrm>
        <a:off x="4230720" y="2351141"/>
        <a:ext cx="1800000" cy="1350000"/>
      </dsp:txXfrm>
    </dsp:sp>
    <dsp:sp modelId="{D98A227B-15FE-4F11-BF10-9089390D374E}">
      <dsp:nvSpPr>
        <dsp:cNvPr id="0" name=""/>
        <dsp:cNvSpPr/>
      </dsp:nvSpPr>
      <dsp:spPr>
        <a:xfrm>
          <a:off x="6360192" y="332676"/>
          <a:ext cx="1828801" cy="18288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A6A7C9-7F2D-49DD-B410-305C97A3886B}">
      <dsp:nvSpPr>
        <dsp:cNvPr id="0" name=""/>
        <dsp:cNvSpPr/>
      </dsp:nvSpPr>
      <dsp:spPr>
        <a:xfrm>
          <a:off x="6361813" y="2351141"/>
          <a:ext cx="180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All employees and their families</a:t>
          </a:r>
        </a:p>
      </dsp:txBody>
      <dsp:txXfrm>
        <a:off x="6361813" y="2351141"/>
        <a:ext cx="1800000" cy="1350000"/>
      </dsp:txXfrm>
    </dsp:sp>
    <dsp:sp modelId="{D8806D75-35E9-4CBE-B076-99B867642DDD}">
      <dsp:nvSpPr>
        <dsp:cNvPr id="0" name=""/>
        <dsp:cNvSpPr/>
      </dsp:nvSpPr>
      <dsp:spPr>
        <a:xfrm>
          <a:off x="8503994" y="332676"/>
          <a:ext cx="1828801" cy="18288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C2ED2B-A7FB-49C0-B140-66460D80B49A}">
      <dsp:nvSpPr>
        <dsp:cNvPr id="0" name=""/>
        <dsp:cNvSpPr/>
      </dsp:nvSpPr>
      <dsp:spPr>
        <a:xfrm>
          <a:off x="8518323" y="2351141"/>
          <a:ext cx="180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All communities</a:t>
          </a:r>
        </a:p>
      </dsp:txBody>
      <dsp:txXfrm>
        <a:off x="8518323" y="2351141"/>
        <a:ext cx="1800000" cy="135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3C9C9-9B51-FE4E-A047-83770B8C4CA0}" type="datetimeFigureOut">
              <a:rPr lang="en-US" smtClean="0"/>
              <a:t>7/13/24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786D8-32D0-1346-9804-A2F012816099}" type="slidenum">
              <a:rPr lang="en-US" smtClean="0"/>
              <a:t>‹#›</a:t>
            </a:fld>
            <a:endParaRPr lang="en-US"/>
          </a:p>
        </p:txBody>
      </p:sp>
    </p:spTree>
    <p:extLst>
      <p:ext uri="{BB962C8B-B14F-4D97-AF65-F5344CB8AC3E}">
        <p14:creationId xmlns:p14="http://schemas.microsoft.com/office/powerpoint/2010/main" val="2857279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Find the common goals from intersecting interests though Collaboration.</a:t>
            </a:r>
          </a:p>
        </p:txBody>
      </p:sp>
      <p:sp>
        <p:nvSpPr>
          <p:cNvPr id="4" name="Slide Number Placeholder 3"/>
          <p:cNvSpPr>
            <a:spLocks noGrp="1"/>
          </p:cNvSpPr>
          <p:nvPr>
            <p:ph type="sldNum" sz="quarter" idx="5"/>
          </p:nvPr>
        </p:nvSpPr>
        <p:spPr/>
        <p:txBody>
          <a:bodyPr/>
          <a:lstStyle/>
          <a:p>
            <a:fld id="{81F5A6D9-DBF3-4140-BF5B-D22122A1FA33}" type="slidenum">
              <a:rPr lang="en-US" smtClean="0"/>
              <a:t>2</a:t>
            </a:fld>
            <a:endParaRPr lang="en-US"/>
          </a:p>
        </p:txBody>
      </p:sp>
    </p:spTree>
    <p:extLst>
      <p:ext uri="{BB962C8B-B14F-4D97-AF65-F5344CB8AC3E}">
        <p14:creationId xmlns:p14="http://schemas.microsoft.com/office/powerpoint/2010/main" val="1958810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Discuss all bullet points with emphasis on the Mindset bullet points. Left are characteristics; Right side are reactions.  Presenters should read the Black Swan method.</a:t>
            </a:r>
          </a:p>
          <a:p>
            <a:endParaRPr lang="en-US"/>
          </a:p>
        </p:txBody>
      </p:sp>
      <p:sp>
        <p:nvSpPr>
          <p:cNvPr id="4" name="Slide Number Placeholder 3"/>
          <p:cNvSpPr>
            <a:spLocks noGrp="1"/>
          </p:cNvSpPr>
          <p:nvPr>
            <p:ph type="sldNum" sz="quarter" idx="5"/>
          </p:nvPr>
        </p:nvSpPr>
        <p:spPr/>
        <p:txBody>
          <a:bodyPr/>
          <a:lstStyle/>
          <a:p>
            <a:fld id="{81F5A6D9-DBF3-4140-BF5B-D22122A1FA33}" type="slidenum">
              <a:rPr lang="en-US" smtClean="0"/>
              <a:t>12</a:t>
            </a:fld>
            <a:endParaRPr lang="en-US"/>
          </a:p>
        </p:txBody>
      </p:sp>
    </p:spTree>
    <p:extLst>
      <p:ext uri="{BB962C8B-B14F-4D97-AF65-F5344CB8AC3E}">
        <p14:creationId xmlns:p14="http://schemas.microsoft.com/office/powerpoint/2010/main" val="373550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Discuss all bullet points with emphasis on the Mindset bullet points. Left are characteristics; Right side are reactions.  Presenters should read the Black Swan method.</a:t>
            </a:r>
          </a:p>
        </p:txBody>
      </p:sp>
      <p:sp>
        <p:nvSpPr>
          <p:cNvPr id="4" name="Slide Number Placeholder 3"/>
          <p:cNvSpPr>
            <a:spLocks noGrp="1"/>
          </p:cNvSpPr>
          <p:nvPr>
            <p:ph type="sldNum" sz="quarter" idx="5"/>
          </p:nvPr>
        </p:nvSpPr>
        <p:spPr/>
        <p:txBody>
          <a:bodyPr/>
          <a:lstStyle/>
          <a:p>
            <a:fld id="{81F5A6D9-DBF3-4140-BF5B-D22122A1FA33}" type="slidenum">
              <a:rPr lang="en-US" smtClean="0"/>
              <a:t>13</a:t>
            </a:fld>
            <a:endParaRPr lang="en-US"/>
          </a:p>
        </p:txBody>
      </p:sp>
    </p:spTree>
    <p:extLst>
      <p:ext uri="{BB962C8B-B14F-4D97-AF65-F5344CB8AC3E}">
        <p14:creationId xmlns:p14="http://schemas.microsoft.com/office/powerpoint/2010/main" val="1427775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Interact with the attendees to answer the questions on the screen.</a:t>
            </a:r>
          </a:p>
        </p:txBody>
      </p:sp>
      <p:sp>
        <p:nvSpPr>
          <p:cNvPr id="4" name="Slide Number Placeholder 3"/>
          <p:cNvSpPr>
            <a:spLocks noGrp="1"/>
          </p:cNvSpPr>
          <p:nvPr>
            <p:ph type="sldNum" sz="quarter" idx="5"/>
          </p:nvPr>
        </p:nvSpPr>
        <p:spPr/>
        <p:txBody>
          <a:bodyPr/>
          <a:lstStyle/>
          <a:p>
            <a:fld id="{81F5A6D9-DBF3-4140-BF5B-D22122A1FA33}" type="slidenum">
              <a:rPr lang="en-US" smtClean="0"/>
              <a:t>14</a:t>
            </a:fld>
            <a:endParaRPr lang="en-US"/>
          </a:p>
        </p:txBody>
      </p:sp>
    </p:spTree>
    <p:extLst>
      <p:ext uri="{BB962C8B-B14F-4D97-AF65-F5344CB8AC3E}">
        <p14:creationId xmlns:p14="http://schemas.microsoft.com/office/powerpoint/2010/main" val="3224384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How to prepare for and handle rejection at the table.</a:t>
            </a:r>
          </a:p>
        </p:txBody>
      </p:sp>
      <p:sp>
        <p:nvSpPr>
          <p:cNvPr id="4" name="Slide Number Placeholder 3"/>
          <p:cNvSpPr>
            <a:spLocks noGrp="1"/>
          </p:cNvSpPr>
          <p:nvPr>
            <p:ph type="sldNum" sz="quarter" idx="5"/>
          </p:nvPr>
        </p:nvSpPr>
        <p:spPr/>
        <p:txBody>
          <a:bodyPr/>
          <a:lstStyle/>
          <a:p>
            <a:fld id="{81F5A6D9-DBF3-4140-BF5B-D22122A1FA33}" type="slidenum">
              <a:rPr lang="en-US" smtClean="0"/>
              <a:t>15</a:t>
            </a:fld>
            <a:endParaRPr lang="en-US"/>
          </a:p>
        </p:txBody>
      </p:sp>
    </p:spTree>
    <p:extLst>
      <p:ext uri="{BB962C8B-B14F-4D97-AF65-F5344CB8AC3E}">
        <p14:creationId xmlns:p14="http://schemas.microsoft.com/office/powerpoint/2010/main" val="3962725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Anger management</a:t>
            </a:r>
          </a:p>
        </p:txBody>
      </p:sp>
      <p:sp>
        <p:nvSpPr>
          <p:cNvPr id="4" name="Slide Number Placeholder 3"/>
          <p:cNvSpPr>
            <a:spLocks noGrp="1"/>
          </p:cNvSpPr>
          <p:nvPr>
            <p:ph type="sldNum" sz="quarter" idx="5"/>
          </p:nvPr>
        </p:nvSpPr>
        <p:spPr/>
        <p:txBody>
          <a:bodyPr/>
          <a:lstStyle/>
          <a:p>
            <a:fld id="{81F5A6D9-DBF3-4140-BF5B-D22122A1FA33}" type="slidenum">
              <a:rPr lang="en-US" smtClean="0"/>
              <a:t>16</a:t>
            </a:fld>
            <a:endParaRPr lang="en-US"/>
          </a:p>
        </p:txBody>
      </p:sp>
    </p:spTree>
    <p:extLst>
      <p:ext uri="{BB962C8B-B14F-4D97-AF65-F5344CB8AC3E}">
        <p14:creationId xmlns:p14="http://schemas.microsoft.com/office/powerpoint/2010/main" val="3888241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Ask participants what their goals are. NOTE: GOALS are never completely attained.</a:t>
            </a:r>
          </a:p>
        </p:txBody>
      </p:sp>
      <p:sp>
        <p:nvSpPr>
          <p:cNvPr id="4" name="Slide Number Placeholder 3"/>
          <p:cNvSpPr>
            <a:spLocks noGrp="1"/>
          </p:cNvSpPr>
          <p:nvPr>
            <p:ph type="sldNum" sz="quarter" idx="5"/>
          </p:nvPr>
        </p:nvSpPr>
        <p:spPr/>
        <p:txBody>
          <a:bodyPr/>
          <a:lstStyle/>
          <a:p>
            <a:fld id="{81F5A6D9-DBF3-4140-BF5B-D22122A1FA33}" type="slidenum">
              <a:rPr lang="en-US" smtClean="0"/>
              <a:t>17</a:t>
            </a:fld>
            <a:endParaRPr lang="en-US"/>
          </a:p>
        </p:txBody>
      </p:sp>
    </p:spTree>
    <p:extLst>
      <p:ext uri="{BB962C8B-B14F-4D97-AF65-F5344CB8AC3E}">
        <p14:creationId xmlns:p14="http://schemas.microsoft.com/office/powerpoint/2010/main" val="612588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Stress the CUSTOMER from whom all wealth flows.</a:t>
            </a:r>
          </a:p>
        </p:txBody>
      </p:sp>
      <p:sp>
        <p:nvSpPr>
          <p:cNvPr id="4" name="Slide Number Placeholder 3"/>
          <p:cNvSpPr>
            <a:spLocks noGrp="1"/>
          </p:cNvSpPr>
          <p:nvPr>
            <p:ph type="sldNum" sz="quarter" idx="5"/>
          </p:nvPr>
        </p:nvSpPr>
        <p:spPr/>
        <p:txBody>
          <a:bodyPr/>
          <a:lstStyle/>
          <a:p>
            <a:fld id="{81F5A6D9-DBF3-4140-BF5B-D22122A1FA33}" type="slidenum">
              <a:rPr lang="en-US" smtClean="0"/>
              <a:t>18</a:t>
            </a:fld>
            <a:endParaRPr lang="en-US"/>
          </a:p>
        </p:txBody>
      </p:sp>
    </p:spTree>
    <p:extLst>
      <p:ext uri="{BB962C8B-B14F-4D97-AF65-F5344CB8AC3E}">
        <p14:creationId xmlns:p14="http://schemas.microsoft.com/office/powerpoint/2010/main" val="1783982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Stress the CUSTOMER from whom all wealth flows.</a:t>
            </a:r>
          </a:p>
        </p:txBody>
      </p:sp>
      <p:sp>
        <p:nvSpPr>
          <p:cNvPr id="4" name="Slide Number Placeholder 3"/>
          <p:cNvSpPr>
            <a:spLocks noGrp="1"/>
          </p:cNvSpPr>
          <p:nvPr>
            <p:ph type="sldNum" sz="quarter" idx="5"/>
          </p:nvPr>
        </p:nvSpPr>
        <p:spPr/>
        <p:txBody>
          <a:bodyPr/>
          <a:lstStyle/>
          <a:p>
            <a:fld id="{81F5A6D9-DBF3-4140-BF5B-D22122A1FA33}" type="slidenum">
              <a:rPr lang="en-US" smtClean="0"/>
              <a:t>19</a:t>
            </a:fld>
            <a:endParaRPr lang="en-US"/>
          </a:p>
        </p:txBody>
      </p:sp>
    </p:spTree>
    <p:extLst>
      <p:ext uri="{BB962C8B-B14F-4D97-AF65-F5344CB8AC3E}">
        <p14:creationId xmlns:p14="http://schemas.microsoft.com/office/powerpoint/2010/main" val="688806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Any additional language usually results in loss of Management Rights.</a:t>
            </a:r>
          </a:p>
        </p:txBody>
      </p:sp>
      <p:sp>
        <p:nvSpPr>
          <p:cNvPr id="4" name="Slide Number Placeholder 3"/>
          <p:cNvSpPr>
            <a:spLocks noGrp="1"/>
          </p:cNvSpPr>
          <p:nvPr>
            <p:ph type="sldNum" sz="quarter" idx="5"/>
          </p:nvPr>
        </p:nvSpPr>
        <p:spPr/>
        <p:txBody>
          <a:bodyPr/>
          <a:lstStyle/>
          <a:p>
            <a:fld id="{81F5A6D9-DBF3-4140-BF5B-D22122A1FA33}" type="slidenum">
              <a:rPr lang="en-US" smtClean="0"/>
              <a:t>20</a:t>
            </a:fld>
            <a:endParaRPr lang="en-US"/>
          </a:p>
        </p:txBody>
      </p:sp>
    </p:spTree>
    <p:extLst>
      <p:ext uri="{BB962C8B-B14F-4D97-AF65-F5344CB8AC3E}">
        <p14:creationId xmlns:p14="http://schemas.microsoft.com/office/powerpoint/2010/main" val="3862019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All topics should be discussed in caucus and/or prior to any concession or agreement.</a:t>
            </a:r>
          </a:p>
        </p:txBody>
      </p:sp>
      <p:sp>
        <p:nvSpPr>
          <p:cNvPr id="4" name="Slide Number Placeholder 3"/>
          <p:cNvSpPr>
            <a:spLocks noGrp="1"/>
          </p:cNvSpPr>
          <p:nvPr>
            <p:ph type="sldNum" sz="quarter" idx="5"/>
          </p:nvPr>
        </p:nvSpPr>
        <p:spPr/>
        <p:txBody>
          <a:bodyPr/>
          <a:lstStyle/>
          <a:p>
            <a:fld id="{81F5A6D9-DBF3-4140-BF5B-D22122A1FA33}" type="slidenum">
              <a:rPr lang="en-US" smtClean="0"/>
              <a:t>21</a:t>
            </a:fld>
            <a:endParaRPr lang="en-US"/>
          </a:p>
        </p:txBody>
      </p:sp>
    </p:spTree>
    <p:extLst>
      <p:ext uri="{BB962C8B-B14F-4D97-AF65-F5344CB8AC3E}">
        <p14:creationId xmlns:p14="http://schemas.microsoft.com/office/powerpoint/2010/main" val="3484542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F5A6D9-DBF3-4140-BF5B-D22122A1FA33}" type="slidenum">
              <a:rPr lang="en-US" smtClean="0"/>
              <a:t>4</a:t>
            </a:fld>
            <a:endParaRPr lang="en-US" dirty="0"/>
          </a:p>
        </p:txBody>
      </p:sp>
    </p:spTree>
    <p:extLst>
      <p:ext uri="{BB962C8B-B14F-4D97-AF65-F5344CB8AC3E}">
        <p14:creationId xmlns:p14="http://schemas.microsoft.com/office/powerpoint/2010/main" val="3848044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What is it like as a committee member at the table with the IBEW. What to expect and how to be successful.</a:t>
            </a:r>
          </a:p>
        </p:txBody>
      </p:sp>
      <p:sp>
        <p:nvSpPr>
          <p:cNvPr id="4" name="Slide Number Placeholder 3"/>
          <p:cNvSpPr>
            <a:spLocks noGrp="1"/>
          </p:cNvSpPr>
          <p:nvPr>
            <p:ph type="sldNum" sz="quarter" idx="5"/>
          </p:nvPr>
        </p:nvSpPr>
        <p:spPr/>
        <p:txBody>
          <a:bodyPr/>
          <a:lstStyle/>
          <a:p>
            <a:fld id="{A09481AD-BEFF-584A-AC4A-54E63A1C5A1A}" type="slidenum">
              <a:rPr lang="en-US" smtClean="0"/>
              <a:t>22</a:t>
            </a:fld>
            <a:endParaRPr lang="en-US"/>
          </a:p>
        </p:txBody>
      </p:sp>
    </p:spTree>
    <p:extLst>
      <p:ext uri="{BB962C8B-B14F-4D97-AF65-F5344CB8AC3E}">
        <p14:creationId xmlns:p14="http://schemas.microsoft.com/office/powerpoint/2010/main" val="2496863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mj-lt"/>
              <a:buNone/>
            </a:pPr>
            <a:r>
              <a:rPr lang="en-US"/>
              <a:t>Objective: Don’t take it personally. They are at the table for a reason. </a:t>
            </a:r>
            <a:r>
              <a:rPr lang="en-US" b="1" i="1">
                <a:solidFill>
                  <a:srgbClr val="00B050"/>
                </a:solidFill>
              </a:rPr>
              <a:t>MONEY</a:t>
            </a:r>
            <a:endParaRPr lang="en-US" altLang="en-US" b="1">
              <a:solidFill>
                <a:srgbClr val="00B050"/>
              </a:solidFill>
            </a:endParaRPr>
          </a:p>
        </p:txBody>
      </p:sp>
      <p:sp>
        <p:nvSpPr>
          <p:cNvPr id="4" name="Slide Number Placeholder 3"/>
          <p:cNvSpPr>
            <a:spLocks noGrp="1"/>
          </p:cNvSpPr>
          <p:nvPr>
            <p:ph type="sldNum" sz="quarter" idx="5"/>
          </p:nvPr>
        </p:nvSpPr>
        <p:spPr/>
        <p:txBody>
          <a:bodyPr/>
          <a:lstStyle/>
          <a:p>
            <a:fld id="{A09481AD-BEFF-584A-AC4A-54E63A1C5A1A}" type="slidenum">
              <a:rPr lang="en-US" smtClean="0"/>
              <a:t>23</a:t>
            </a:fld>
            <a:endParaRPr lang="en-US"/>
          </a:p>
        </p:txBody>
      </p:sp>
    </p:spTree>
    <p:extLst>
      <p:ext uri="{BB962C8B-B14F-4D97-AF65-F5344CB8AC3E}">
        <p14:creationId xmlns:p14="http://schemas.microsoft.com/office/powerpoint/2010/main" val="39207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mj-lt"/>
              <a:buNone/>
            </a:pPr>
            <a:r>
              <a:rPr lang="en-US"/>
              <a:t>Objective: Understand the exchanging of proposals and </a:t>
            </a:r>
            <a:r>
              <a:rPr lang="en-US" i="1"/>
              <a:t>how</a:t>
            </a:r>
            <a:r>
              <a:rPr lang="en-US"/>
              <a:t> the process starts. Have a plan to proceed.</a:t>
            </a:r>
            <a:endParaRPr lang="en-US" altLang="en-US"/>
          </a:p>
        </p:txBody>
      </p:sp>
      <p:sp>
        <p:nvSpPr>
          <p:cNvPr id="4" name="Slide Number Placeholder 3"/>
          <p:cNvSpPr>
            <a:spLocks noGrp="1"/>
          </p:cNvSpPr>
          <p:nvPr>
            <p:ph type="sldNum" sz="quarter" idx="5"/>
          </p:nvPr>
        </p:nvSpPr>
        <p:spPr/>
        <p:txBody>
          <a:bodyPr/>
          <a:lstStyle/>
          <a:p>
            <a:fld id="{A09481AD-BEFF-584A-AC4A-54E63A1C5A1A}" type="slidenum">
              <a:rPr lang="en-US" smtClean="0"/>
              <a:t>24</a:t>
            </a:fld>
            <a:endParaRPr lang="en-US"/>
          </a:p>
        </p:txBody>
      </p:sp>
    </p:spTree>
    <p:extLst>
      <p:ext uri="{BB962C8B-B14F-4D97-AF65-F5344CB8AC3E}">
        <p14:creationId xmlns:p14="http://schemas.microsoft.com/office/powerpoint/2010/main" val="1372348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pPr>
            <a:r>
              <a:rPr lang="en-US" altLang="en-US" sz="1600"/>
              <a:t>Objective: Control the process to elicit progress</a:t>
            </a:r>
          </a:p>
          <a:p>
            <a:pPr>
              <a:lnSpc>
                <a:spcPct val="70000"/>
              </a:lnSpc>
            </a:pPr>
            <a:endParaRPr lang="en-US" altLang="en-US" sz="1600"/>
          </a:p>
          <a:p>
            <a:pPr marL="342900" indent="-342900">
              <a:buFont typeface="+mj-lt"/>
              <a:buAutoNum type="arabicPeriod"/>
            </a:pPr>
            <a:r>
              <a:rPr lang="en-US" altLang="en-US" sz="1600"/>
              <a:t>Establish neutral location if necessary</a:t>
            </a:r>
          </a:p>
          <a:p>
            <a:pPr marL="342900" indent="-342900">
              <a:buFont typeface="+mj-lt"/>
              <a:buAutoNum type="arabicPeriod"/>
            </a:pPr>
            <a:r>
              <a:rPr lang="en-US" altLang="en-US" sz="1600"/>
              <a:t>Determine authority to bargain to conclusion </a:t>
            </a:r>
          </a:p>
          <a:p>
            <a:pPr marL="342900" indent="-342900">
              <a:buFont typeface="+mj-lt"/>
              <a:buAutoNum type="arabicPeriod"/>
            </a:pPr>
            <a:r>
              <a:rPr lang="en-US" altLang="en-US" sz="1600"/>
              <a:t>Verify ratification process</a:t>
            </a:r>
          </a:p>
          <a:p>
            <a:pPr marL="342900" indent="-342900">
              <a:buFont typeface="+mj-lt"/>
              <a:buAutoNum type="arabicPeriod"/>
            </a:pPr>
            <a:r>
              <a:rPr lang="en-US" altLang="en-US" sz="1600"/>
              <a:t>Mirror ratification if crucial</a:t>
            </a:r>
          </a:p>
          <a:p>
            <a:pPr marL="342900" indent="-342900">
              <a:buFont typeface="+mj-lt"/>
              <a:buAutoNum type="arabicPeriod"/>
            </a:pPr>
            <a:r>
              <a:rPr lang="en-US" altLang="en-US" sz="1600"/>
              <a:t>Establish the wage package</a:t>
            </a:r>
          </a:p>
          <a:p>
            <a:pPr marL="342900" indent="-342900">
              <a:buFont typeface="+mj-lt"/>
              <a:buAutoNum type="arabicPeriod"/>
            </a:pPr>
            <a:r>
              <a:rPr lang="en-US" altLang="en-US" sz="1600"/>
              <a:t>Free exchange of ideas – common pledge</a:t>
            </a:r>
          </a:p>
          <a:p>
            <a:pPr marL="342900" indent="-342900">
              <a:buFont typeface="+mj-lt"/>
              <a:buAutoNum type="arabicPeriod"/>
            </a:pPr>
            <a:r>
              <a:rPr lang="en-US" altLang="en-US" sz="1600"/>
              <a:t>Off the record stays off the record</a:t>
            </a:r>
          </a:p>
          <a:p>
            <a:pPr marL="342900" indent="-342900">
              <a:buFont typeface="+mj-lt"/>
              <a:buAutoNum type="arabicPeriod"/>
            </a:pPr>
            <a:r>
              <a:rPr lang="en-US" altLang="en-US" sz="1600"/>
              <a:t>Determine bargaining process</a:t>
            </a:r>
          </a:p>
          <a:p>
            <a:pPr marL="800100" lvl="1" indent="-342900">
              <a:buFont typeface="+mj-lt"/>
              <a:buAutoNum type="alphaLcPeriod"/>
            </a:pPr>
            <a:r>
              <a:rPr lang="en-US" altLang="en-US" sz="1600"/>
              <a:t>Is it “Line Item” – what’s first</a:t>
            </a:r>
          </a:p>
          <a:p>
            <a:pPr marL="800100" lvl="1" indent="-342900">
              <a:buFont typeface="+mj-lt"/>
              <a:buAutoNum type="alphaLcPeriod"/>
            </a:pPr>
            <a:r>
              <a:rPr lang="en-US" altLang="en-US" sz="1600"/>
              <a:t>Is it “General” – determine “off the record”</a:t>
            </a:r>
          </a:p>
          <a:p>
            <a:pPr marL="228600" indent="-228600" eaLnBrk="1" hangingPunct="1">
              <a:buFont typeface="+mj-lt"/>
              <a:buAutoNum type="arabicPeriod"/>
            </a:pPr>
            <a:endParaRPr lang="en-US" altLang="en-US" sz="3600"/>
          </a:p>
        </p:txBody>
      </p:sp>
      <p:sp>
        <p:nvSpPr>
          <p:cNvPr id="4" name="Slide Number Placeholder 3"/>
          <p:cNvSpPr>
            <a:spLocks noGrp="1"/>
          </p:cNvSpPr>
          <p:nvPr>
            <p:ph type="sldNum" sz="quarter" idx="5"/>
          </p:nvPr>
        </p:nvSpPr>
        <p:spPr/>
        <p:txBody>
          <a:bodyPr/>
          <a:lstStyle/>
          <a:p>
            <a:fld id="{A09481AD-BEFF-584A-AC4A-54E63A1C5A1A}" type="slidenum">
              <a:rPr lang="en-US" smtClean="0"/>
              <a:t>25</a:t>
            </a:fld>
            <a:endParaRPr lang="en-US"/>
          </a:p>
        </p:txBody>
      </p:sp>
    </p:spTree>
    <p:extLst>
      <p:ext uri="{BB962C8B-B14F-4D97-AF65-F5344CB8AC3E}">
        <p14:creationId xmlns:p14="http://schemas.microsoft.com/office/powerpoint/2010/main" val="2318600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Know and maximize your role at the table.</a:t>
            </a:r>
          </a:p>
        </p:txBody>
      </p:sp>
      <p:sp>
        <p:nvSpPr>
          <p:cNvPr id="4" name="Slide Number Placeholder 3"/>
          <p:cNvSpPr>
            <a:spLocks noGrp="1"/>
          </p:cNvSpPr>
          <p:nvPr>
            <p:ph type="sldNum" sz="quarter" idx="5"/>
          </p:nvPr>
        </p:nvSpPr>
        <p:spPr/>
        <p:txBody>
          <a:bodyPr/>
          <a:lstStyle/>
          <a:p>
            <a:fld id="{A09481AD-BEFF-584A-AC4A-54E63A1C5A1A}" type="slidenum">
              <a:rPr lang="en-US" smtClean="0"/>
              <a:t>26</a:t>
            </a:fld>
            <a:endParaRPr lang="en-US"/>
          </a:p>
        </p:txBody>
      </p:sp>
    </p:spTree>
    <p:extLst>
      <p:ext uri="{BB962C8B-B14F-4D97-AF65-F5344CB8AC3E}">
        <p14:creationId xmlns:p14="http://schemas.microsoft.com/office/powerpoint/2010/main" val="382320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How to address each item at the bargaining table, specifically </a:t>
            </a:r>
            <a:r>
              <a:rPr lang="en-US" i="0"/>
              <a:t>and individually.</a:t>
            </a:r>
          </a:p>
          <a:p>
            <a:endParaRPr lang="en-US"/>
          </a:p>
        </p:txBody>
      </p:sp>
      <p:sp>
        <p:nvSpPr>
          <p:cNvPr id="4" name="Slide Number Placeholder 3"/>
          <p:cNvSpPr>
            <a:spLocks noGrp="1"/>
          </p:cNvSpPr>
          <p:nvPr>
            <p:ph type="sldNum" sz="quarter" idx="5"/>
          </p:nvPr>
        </p:nvSpPr>
        <p:spPr/>
        <p:txBody>
          <a:bodyPr/>
          <a:lstStyle/>
          <a:p>
            <a:fld id="{81F5A6D9-DBF3-4140-BF5B-D22122A1FA33}" type="slidenum">
              <a:rPr lang="en-US" smtClean="0"/>
              <a:t>27</a:t>
            </a:fld>
            <a:endParaRPr lang="en-US"/>
          </a:p>
        </p:txBody>
      </p:sp>
    </p:spTree>
    <p:extLst>
      <p:ext uri="{BB962C8B-B14F-4D97-AF65-F5344CB8AC3E}">
        <p14:creationId xmlns:p14="http://schemas.microsoft.com/office/powerpoint/2010/main" val="915844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Objective: When you make an offer to settle don’t counter-offer until you receive their counter-offer first.</a:t>
            </a:r>
          </a:p>
        </p:txBody>
      </p:sp>
      <p:sp>
        <p:nvSpPr>
          <p:cNvPr id="4" name="Slide Number Placeholder 3"/>
          <p:cNvSpPr>
            <a:spLocks noGrp="1"/>
          </p:cNvSpPr>
          <p:nvPr>
            <p:ph type="sldNum" sz="quarter" idx="5"/>
          </p:nvPr>
        </p:nvSpPr>
        <p:spPr/>
        <p:txBody>
          <a:bodyPr/>
          <a:lstStyle/>
          <a:p>
            <a:fld id="{A09481AD-BEFF-584A-AC4A-54E63A1C5A1A}" type="slidenum">
              <a:rPr lang="en-US" smtClean="0"/>
              <a:t>28</a:t>
            </a:fld>
            <a:endParaRPr lang="en-US"/>
          </a:p>
        </p:txBody>
      </p:sp>
    </p:spTree>
    <p:extLst>
      <p:ext uri="{BB962C8B-B14F-4D97-AF65-F5344CB8AC3E}">
        <p14:creationId xmlns:p14="http://schemas.microsoft.com/office/powerpoint/2010/main" val="3710624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Objective: A better organize approach allows more time for important items and eliminates confusion during “package proposals”.</a:t>
            </a:r>
          </a:p>
        </p:txBody>
      </p:sp>
      <p:sp>
        <p:nvSpPr>
          <p:cNvPr id="4" name="Slide Number Placeholder 3"/>
          <p:cNvSpPr>
            <a:spLocks noGrp="1"/>
          </p:cNvSpPr>
          <p:nvPr>
            <p:ph type="sldNum" sz="quarter" idx="5"/>
          </p:nvPr>
        </p:nvSpPr>
        <p:spPr/>
        <p:txBody>
          <a:bodyPr/>
          <a:lstStyle/>
          <a:p>
            <a:fld id="{A09481AD-BEFF-584A-AC4A-54E63A1C5A1A}" type="slidenum">
              <a:rPr lang="en-US" smtClean="0"/>
              <a:t>29</a:t>
            </a:fld>
            <a:endParaRPr lang="en-US"/>
          </a:p>
        </p:txBody>
      </p:sp>
    </p:spTree>
    <p:extLst>
      <p:ext uri="{BB962C8B-B14F-4D97-AF65-F5344CB8AC3E}">
        <p14:creationId xmlns:p14="http://schemas.microsoft.com/office/powerpoint/2010/main" val="205150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600"/>
              </a:spcBef>
              <a:spcAft>
                <a:spcPts val="600"/>
              </a:spcAft>
              <a:buFont typeface="Arial" panose="020B0604020202020204" pitchFamily="34" charset="0"/>
              <a:buNone/>
            </a:pPr>
            <a:r>
              <a:rPr lang="en-US" altLang="en-US" b="0"/>
              <a:t>Objective: Caucus involves the whole team and improves consensus </a:t>
            </a:r>
          </a:p>
          <a:p>
            <a:pPr marL="457200" indent="-457200">
              <a:lnSpc>
                <a:spcPct val="100000"/>
              </a:lnSpc>
              <a:spcBef>
                <a:spcPts val="600"/>
              </a:spcBef>
              <a:spcAft>
                <a:spcPts val="600"/>
              </a:spcAft>
              <a:buFont typeface="Arial" panose="020B0604020202020204" pitchFamily="34" charset="0"/>
              <a:buChar char="•"/>
            </a:pPr>
            <a:r>
              <a:rPr lang="en-US" altLang="en-US" b="0"/>
              <a:t>Timing is important, a caucus can serve to cool tempers</a:t>
            </a:r>
          </a:p>
          <a:p>
            <a:pPr marL="457200" indent="-457200">
              <a:lnSpc>
                <a:spcPct val="100000"/>
              </a:lnSpc>
              <a:spcBef>
                <a:spcPts val="600"/>
              </a:spcBef>
              <a:spcAft>
                <a:spcPts val="600"/>
              </a:spcAft>
              <a:buFont typeface="Arial" panose="020B0604020202020204" pitchFamily="34" charset="0"/>
              <a:buChar char="•"/>
            </a:pPr>
            <a:r>
              <a:rPr lang="en-US" altLang="en-US" b="0"/>
              <a:t>Controlled participation is encouraged</a:t>
            </a:r>
          </a:p>
          <a:p>
            <a:pPr marL="457200" indent="-457200">
              <a:lnSpc>
                <a:spcPct val="100000"/>
              </a:lnSpc>
              <a:spcBef>
                <a:spcPts val="600"/>
              </a:spcBef>
              <a:spcAft>
                <a:spcPts val="600"/>
              </a:spcAft>
              <a:buFont typeface="Arial" panose="020B0604020202020204" pitchFamily="34" charset="0"/>
              <a:buChar char="•"/>
            </a:pPr>
            <a:r>
              <a:rPr lang="en-US" altLang="en-US" b="0"/>
              <a:t>The parties discuss proposals privately</a:t>
            </a:r>
          </a:p>
          <a:p>
            <a:pPr marL="457200" indent="-457200">
              <a:lnSpc>
                <a:spcPct val="100000"/>
              </a:lnSpc>
              <a:spcBef>
                <a:spcPts val="600"/>
              </a:spcBef>
              <a:spcAft>
                <a:spcPts val="600"/>
              </a:spcAft>
              <a:buFont typeface="Arial" panose="020B0604020202020204" pitchFamily="34" charset="0"/>
              <a:buChar char="•"/>
            </a:pPr>
            <a:r>
              <a:rPr lang="en-US" altLang="en-US" b="0"/>
              <a:t>Discussion of new ideas or statements occurs only in caucuses</a:t>
            </a:r>
          </a:p>
          <a:p>
            <a:endParaRPr lang="en-US" sz="1600"/>
          </a:p>
        </p:txBody>
      </p:sp>
      <p:sp>
        <p:nvSpPr>
          <p:cNvPr id="4" name="Slide Number Placeholder 3"/>
          <p:cNvSpPr>
            <a:spLocks noGrp="1"/>
          </p:cNvSpPr>
          <p:nvPr>
            <p:ph type="sldNum" sz="quarter" idx="5"/>
          </p:nvPr>
        </p:nvSpPr>
        <p:spPr/>
        <p:txBody>
          <a:bodyPr/>
          <a:lstStyle/>
          <a:p>
            <a:fld id="{A09481AD-BEFF-584A-AC4A-54E63A1C5A1A}" type="slidenum">
              <a:rPr lang="en-US" smtClean="0"/>
              <a:t>30</a:t>
            </a:fld>
            <a:endParaRPr lang="en-US"/>
          </a:p>
        </p:txBody>
      </p:sp>
    </p:spTree>
    <p:extLst>
      <p:ext uri="{BB962C8B-B14F-4D97-AF65-F5344CB8AC3E}">
        <p14:creationId xmlns:p14="http://schemas.microsoft.com/office/powerpoint/2010/main" val="2724778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Off the record conversations can lead to great progress. Trust your representative.</a:t>
            </a:r>
          </a:p>
        </p:txBody>
      </p:sp>
      <p:sp>
        <p:nvSpPr>
          <p:cNvPr id="4" name="Slide Number Placeholder 3"/>
          <p:cNvSpPr>
            <a:spLocks noGrp="1"/>
          </p:cNvSpPr>
          <p:nvPr>
            <p:ph type="sldNum" sz="quarter" idx="5"/>
          </p:nvPr>
        </p:nvSpPr>
        <p:spPr/>
        <p:txBody>
          <a:bodyPr/>
          <a:lstStyle/>
          <a:p>
            <a:fld id="{81F5A6D9-DBF3-4140-BF5B-D22122A1FA33}" type="slidenum">
              <a:rPr lang="en-US" smtClean="0"/>
              <a:t>31</a:t>
            </a:fld>
            <a:endParaRPr lang="en-US"/>
          </a:p>
        </p:txBody>
      </p:sp>
    </p:spTree>
    <p:extLst>
      <p:ext uri="{BB962C8B-B14F-4D97-AF65-F5344CB8AC3E}">
        <p14:creationId xmlns:p14="http://schemas.microsoft.com/office/powerpoint/2010/main" val="1497745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Demonstrate the history and traditions of the IBEW. </a:t>
            </a:r>
          </a:p>
          <a:p>
            <a:pPr marL="285750" indent="-285750">
              <a:buFont typeface="Arial" panose="020B0604020202020204" pitchFamily="34" charset="0"/>
              <a:buChar char="•"/>
            </a:pPr>
            <a:r>
              <a:rPr lang="en-US" dirty="0"/>
              <a:t>Founded in 1891, </a:t>
            </a:r>
          </a:p>
          <a:p>
            <a:pPr marL="285750" indent="-285750">
              <a:buFont typeface="Arial" panose="020B0604020202020204" pitchFamily="34" charset="0"/>
              <a:buChar char="•"/>
            </a:pPr>
            <a:r>
              <a:rPr lang="en-US" dirty="0"/>
              <a:t>NECA founded in 1901</a:t>
            </a:r>
          </a:p>
          <a:p>
            <a:pPr marL="285750" indent="-285750">
              <a:buFont typeface="Arial" panose="020B0604020202020204" pitchFamily="34" charset="0"/>
              <a:buChar char="•"/>
            </a:pPr>
            <a:r>
              <a:rPr lang="en-US" dirty="0"/>
              <a:t>Wagner Act passed in 1935 creating federal support of labor activities</a:t>
            </a:r>
          </a:p>
          <a:p>
            <a:pPr marL="285750" indent="-285750">
              <a:buFont typeface="Arial" panose="020B0604020202020204" pitchFamily="34" charset="0"/>
              <a:buChar char="•"/>
            </a:pPr>
            <a:r>
              <a:rPr lang="en-US" dirty="0"/>
              <a:t>Taft-Hartley Amendment in 1947 modified some language in favor of Management</a:t>
            </a:r>
          </a:p>
          <a:p>
            <a:pPr marL="285750" indent="-285750">
              <a:buFont typeface="Arial" panose="020B0604020202020204" pitchFamily="34" charset="0"/>
              <a:buChar char="•"/>
            </a:pPr>
            <a:r>
              <a:rPr lang="en-US" dirty="0"/>
              <a:t>And in 2021 Management negotiators attempting change in 130 years of tradition and entrenched bias against change</a:t>
            </a:r>
          </a:p>
          <a:p>
            <a:pPr marL="742950" lvl="1" indent="-285750">
              <a:buFont typeface="Arial" panose="020B0604020202020204" pitchFamily="34" charset="0"/>
              <a:buChar char="•"/>
            </a:pPr>
            <a:r>
              <a:rPr lang="en-US" dirty="0"/>
              <a:t>And they are trying to convince them over a period of 30 hours or so</a:t>
            </a:r>
          </a:p>
          <a:p>
            <a:pPr marL="742950" lvl="1" indent="-285750">
              <a:buFont typeface="Arial" panose="020B0604020202020204" pitchFamily="34" charset="0"/>
              <a:buChar char="•"/>
            </a:pPr>
            <a:r>
              <a:rPr lang="en-US" dirty="0"/>
              <a:t>...not going to happen without long term commitment and interaction</a:t>
            </a:r>
          </a:p>
        </p:txBody>
      </p:sp>
      <p:sp>
        <p:nvSpPr>
          <p:cNvPr id="4" name="Slide Number Placeholder 3"/>
          <p:cNvSpPr>
            <a:spLocks noGrp="1"/>
          </p:cNvSpPr>
          <p:nvPr>
            <p:ph type="sldNum" sz="quarter" idx="5"/>
          </p:nvPr>
        </p:nvSpPr>
        <p:spPr/>
        <p:txBody>
          <a:bodyPr/>
          <a:lstStyle/>
          <a:p>
            <a:fld id="{81F5A6D9-DBF3-4140-BF5B-D22122A1FA33}" type="slidenum">
              <a:rPr lang="en-US" smtClean="0"/>
              <a:t>5</a:t>
            </a:fld>
            <a:endParaRPr lang="en-US"/>
          </a:p>
        </p:txBody>
      </p:sp>
    </p:spTree>
    <p:extLst>
      <p:ext uri="{BB962C8B-B14F-4D97-AF65-F5344CB8AC3E}">
        <p14:creationId xmlns:p14="http://schemas.microsoft.com/office/powerpoint/2010/main" val="3772837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You miss everything you don’t try to see. Body language can be more telling than words.</a:t>
            </a:r>
          </a:p>
        </p:txBody>
      </p:sp>
      <p:sp>
        <p:nvSpPr>
          <p:cNvPr id="4" name="Slide Number Placeholder 3"/>
          <p:cNvSpPr>
            <a:spLocks noGrp="1"/>
          </p:cNvSpPr>
          <p:nvPr>
            <p:ph type="sldNum" sz="quarter" idx="5"/>
          </p:nvPr>
        </p:nvSpPr>
        <p:spPr/>
        <p:txBody>
          <a:bodyPr/>
          <a:lstStyle/>
          <a:p>
            <a:fld id="{A09481AD-BEFF-584A-AC4A-54E63A1C5A1A}" type="slidenum">
              <a:rPr lang="en-US" smtClean="0"/>
              <a:t>32</a:t>
            </a:fld>
            <a:endParaRPr lang="en-US"/>
          </a:p>
        </p:txBody>
      </p:sp>
    </p:spTree>
    <p:extLst>
      <p:ext uri="{BB962C8B-B14F-4D97-AF65-F5344CB8AC3E}">
        <p14:creationId xmlns:p14="http://schemas.microsoft.com/office/powerpoint/2010/main" val="2874589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Objective: When you make an offer to settle don’t counter-offer until you receive their counter-offer first.</a:t>
            </a:r>
          </a:p>
        </p:txBody>
      </p:sp>
      <p:sp>
        <p:nvSpPr>
          <p:cNvPr id="4" name="Slide Number Placeholder 3"/>
          <p:cNvSpPr>
            <a:spLocks noGrp="1"/>
          </p:cNvSpPr>
          <p:nvPr>
            <p:ph type="sldNum" sz="quarter" idx="5"/>
          </p:nvPr>
        </p:nvSpPr>
        <p:spPr/>
        <p:txBody>
          <a:bodyPr/>
          <a:lstStyle/>
          <a:p>
            <a:fld id="{A09481AD-BEFF-584A-AC4A-54E63A1C5A1A}" type="slidenum">
              <a:rPr lang="en-US" smtClean="0"/>
              <a:t>33</a:t>
            </a:fld>
            <a:endParaRPr lang="en-US"/>
          </a:p>
        </p:txBody>
      </p:sp>
    </p:spTree>
    <p:extLst>
      <p:ext uri="{BB962C8B-B14F-4D97-AF65-F5344CB8AC3E}">
        <p14:creationId xmlns:p14="http://schemas.microsoft.com/office/powerpoint/2010/main" val="317351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An agreement is only as good as it’s written. Keeps operations moving smoothly and keep all parties honest with records.</a:t>
            </a:r>
          </a:p>
        </p:txBody>
      </p:sp>
      <p:sp>
        <p:nvSpPr>
          <p:cNvPr id="4" name="Slide Number Placeholder 3"/>
          <p:cNvSpPr>
            <a:spLocks noGrp="1"/>
          </p:cNvSpPr>
          <p:nvPr>
            <p:ph type="sldNum" sz="quarter" idx="5"/>
          </p:nvPr>
        </p:nvSpPr>
        <p:spPr/>
        <p:txBody>
          <a:bodyPr/>
          <a:lstStyle/>
          <a:p>
            <a:fld id="{81F5A6D9-DBF3-4140-BF5B-D22122A1FA33}" type="slidenum">
              <a:rPr lang="en-US" smtClean="0"/>
              <a:t>34</a:t>
            </a:fld>
            <a:endParaRPr lang="en-US"/>
          </a:p>
        </p:txBody>
      </p:sp>
    </p:spTree>
    <p:extLst>
      <p:ext uri="{BB962C8B-B14F-4D97-AF65-F5344CB8AC3E}">
        <p14:creationId xmlns:p14="http://schemas.microsoft.com/office/powerpoint/2010/main" val="1692758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briefly explain what the NLRB considers proper bargaining tactics.</a:t>
            </a:r>
          </a:p>
        </p:txBody>
      </p:sp>
      <p:sp>
        <p:nvSpPr>
          <p:cNvPr id="4" name="Slide Number Placeholder 3"/>
          <p:cNvSpPr>
            <a:spLocks noGrp="1"/>
          </p:cNvSpPr>
          <p:nvPr>
            <p:ph type="sldNum" sz="quarter" idx="5"/>
          </p:nvPr>
        </p:nvSpPr>
        <p:spPr/>
        <p:txBody>
          <a:bodyPr/>
          <a:lstStyle/>
          <a:p>
            <a:fld id="{81F5A6D9-DBF3-4140-BF5B-D22122A1FA33}" type="slidenum">
              <a:rPr lang="en-US" smtClean="0"/>
              <a:t>35</a:t>
            </a:fld>
            <a:endParaRPr lang="en-US"/>
          </a:p>
        </p:txBody>
      </p:sp>
    </p:spTree>
    <p:extLst>
      <p:ext uri="{BB962C8B-B14F-4D97-AF65-F5344CB8AC3E}">
        <p14:creationId xmlns:p14="http://schemas.microsoft.com/office/powerpoint/2010/main" val="1862050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Objective: All 3</a:t>
            </a:r>
            <a:r>
              <a:rPr lang="en-US" baseline="30000" dirty="0"/>
              <a:t>rd</a:t>
            </a:r>
            <a:r>
              <a:rPr lang="en-US" dirty="0"/>
              <a:t> party surveys should be done jointly with the IBEW Local Union to create acceptance of </a:t>
            </a:r>
            <a:r>
              <a:rPr lang="en-US"/>
              <a:t>its results.</a:t>
            </a:r>
            <a:endParaRPr lang="en-US" dirty="0"/>
          </a:p>
        </p:txBody>
      </p:sp>
      <p:sp>
        <p:nvSpPr>
          <p:cNvPr id="4" name="Slide Number Placeholder 3"/>
          <p:cNvSpPr>
            <a:spLocks noGrp="1"/>
          </p:cNvSpPr>
          <p:nvPr>
            <p:ph type="sldNum" sz="quarter" idx="5"/>
          </p:nvPr>
        </p:nvSpPr>
        <p:spPr/>
        <p:txBody>
          <a:bodyPr/>
          <a:lstStyle/>
          <a:p>
            <a:fld id="{81F5A6D9-DBF3-4140-BF5B-D22122A1FA33}" type="slidenum">
              <a:rPr lang="en-US" smtClean="0"/>
              <a:t>36</a:t>
            </a:fld>
            <a:endParaRPr lang="en-US"/>
          </a:p>
        </p:txBody>
      </p:sp>
    </p:spTree>
    <p:extLst>
      <p:ext uri="{BB962C8B-B14F-4D97-AF65-F5344CB8AC3E}">
        <p14:creationId xmlns:p14="http://schemas.microsoft.com/office/powerpoint/2010/main" val="1218645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Review, discuss and review again.</a:t>
            </a:r>
          </a:p>
          <a:p>
            <a:pPr marL="228600" indent="-228600">
              <a:buFont typeface="+mj-lt"/>
              <a:buAutoNum type="arabicPeriod"/>
            </a:pPr>
            <a:r>
              <a:rPr lang="en-US"/>
              <a:t>DON’T SETTLE TOO SOON</a:t>
            </a:r>
          </a:p>
          <a:p>
            <a:pPr marL="228600" indent="-228600">
              <a:buFont typeface="+mj-lt"/>
              <a:buAutoNum type="arabicPeriod"/>
            </a:pPr>
            <a:r>
              <a:rPr lang="en-US"/>
              <a:t>THEY WILL COME BACK FOR MORE</a:t>
            </a:r>
          </a:p>
          <a:p>
            <a:endParaRPr lang="en-US"/>
          </a:p>
          <a:p>
            <a:endParaRPr lang="en-US"/>
          </a:p>
        </p:txBody>
      </p:sp>
      <p:sp>
        <p:nvSpPr>
          <p:cNvPr id="4" name="Slide Number Placeholder 3"/>
          <p:cNvSpPr>
            <a:spLocks noGrp="1"/>
          </p:cNvSpPr>
          <p:nvPr>
            <p:ph type="sldNum" sz="quarter" idx="5"/>
          </p:nvPr>
        </p:nvSpPr>
        <p:spPr/>
        <p:txBody>
          <a:bodyPr/>
          <a:lstStyle/>
          <a:p>
            <a:fld id="{A09481AD-BEFF-584A-AC4A-54E63A1C5A1A}" type="slidenum">
              <a:rPr lang="en-US" smtClean="0"/>
              <a:t>37</a:t>
            </a:fld>
            <a:endParaRPr lang="en-US"/>
          </a:p>
        </p:txBody>
      </p:sp>
    </p:spTree>
    <p:extLst>
      <p:ext uri="{BB962C8B-B14F-4D97-AF65-F5344CB8AC3E}">
        <p14:creationId xmlns:p14="http://schemas.microsoft.com/office/powerpoint/2010/main" val="852189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Objective: The manager’s job never stops regarding negotiations</a:t>
            </a:r>
          </a:p>
        </p:txBody>
      </p:sp>
      <p:sp>
        <p:nvSpPr>
          <p:cNvPr id="4" name="Slide Number Placeholder 3"/>
          <p:cNvSpPr>
            <a:spLocks noGrp="1"/>
          </p:cNvSpPr>
          <p:nvPr>
            <p:ph type="sldNum" sz="quarter" idx="5"/>
          </p:nvPr>
        </p:nvSpPr>
        <p:spPr/>
        <p:txBody>
          <a:bodyPr/>
          <a:lstStyle/>
          <a:p>
            <a:fld id="{A09481AD-BEFF-584A-AC4A-54E63A1C5A1A}" type="slidenum">
              <a:rPr lang="en-US" smtClean="0"/>
              <a:t>38</a:t>
            </a:fld>
            <a:endParaRPr lang="en-US"/>
          </a:p>
        </p:txBody>
      </p:sp>
    </p:spTree>
    <p:extLst>
      <p:ext uri="{BB962C8B-B14F-4D97-AF65-F5344CB8AC3E}">
        <p14:creationId xmlns:p14="http://schemas.microsoft.com/office/powerpoint/2010/main" val="161119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The entire industry has interest in what is being done at bargaining and its impact to their business and lives </a:t>
            </a:r>
          </a:p>
        </p:txBody>
      </p:sp>
      <p:sp>
        <p:nvSpPr>
          <p:cNvPr id="4" name="Slide Number Placeholder 3"/>
          <p:cNvSpPr>
            <a:spLocks noGrp="1"/>
          </p:cNvSpPr>
          <p:nvPr>
            <p:ph type="sldNum" sz="quarter" idx="5"/>
          </p:nvPr>
        </p:nvSpPr>
        <p:spPr/>
        <p:txBody>
          <a:bodyPr/>
          <a:lstStyle/>
          <a:p>
            <a:fld id="{81F5A6D9-DBF3-4140-BF5B-D22122A1FA33}" type="slidenum">
              <a:rPr lang="en-US" smtClean="0"/>
              <a:t>6</a:t>
            </a:fld>
            <a:endParaRPr lang="en-US" dirty="0"/>
          </a:p>
        </p:txBody>
      </p:sp>
    </p:spTree>
    <p:extLst>
      <p:ext uri="{BB962C8B-B14F-4D97-AF65-F5344CB8AC3E}">
        <p14:creationId xmlns:p14="http://schemas.microsoft.com/office/powerpoint/2010/main" val="167629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Keep personal issues out of the negotiating process</a:t>
            </a:r>
          </a:p>
        </p:txBody>
      </p:sp>
      <p:sp>
        <p:nvSpPr>
          <p:cNvPr id="4" name="Slide Number Placeholder 3"/>
          <p:cNvSpPr>
            <a:spLocks noGrp="1"/>
          </p:cNvSpPr>
          <p:nvPr>
            <p:ph type="sldNum" sz="quarter" idx="5"/>
          </p:nvPr>
        </p:nvSpPr>
        <p:spPr/>
        <p:txBody>
          <a:bodyPr/>
          <a:lstStyle/>
          <a:p>
            <a:fld id="{81F5A6D9-DBF3-4140-BF5B-D22122A1FA33}" type="slidenum">
              <a:rPr lang="en-US" smtClean="0"/>
              <a:t>7</a:t>
            </a:fld>
            <a:endParaRPr lang="en-US" dirty="0"/>
          </a:p>
        </p:txBody>
      </p:sp>
    </p:spTree>
    <p:extLst>
      <p:ext uri="{BB962C8B-B14F-4D97-AF65-F5344CB8AC3E}">
        <p14:creationId xmlns:p14="http://schemas.microsoft.com/office/powerpoint/2010/main" val="246783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Objective: Seek out the unstated interests beyond the positions and proposals</a:t>
            </a:r>
          </a:p>
        </p:txBody>
      </p:sp>
      <p:sp>
        <p:nvSpPr>
          <p:cNvPr id="4" name="Slide Number Placeholder 3"/>
          <p:cNvSpPr>
            <a:spLocks noGrp="1"/>
          </p:cNvSpPr>
          <p:nvPr>
            <p:ph type="sldNum" sz="quarter" idx="5"/>
          </p:nvPr>
        </p:nvSpPr>
        <p:spPr/>
        <p:txBody>
          <a:bodyPr/>
          <a:lstStyle/>
          <a:p>
            <a:fld id="{81F5A6D9-DBF3-4140-BF5B-D22122A1FA33}" type="slidenum">
              <a:rPr lang="en-US" smtClean="0"/>
              <a:t>8</a:t>
            </a:fld>
            <a:endParaRPr lang="en-US" dirty="0"/>
          </a:p>
        </p:txBody>
      </p:sp>
    </p:spTree>
    <p:extLst>
      <p:ext uri="{BB962C8B-B14F-4D97-AF65-F5344CB8AC3E}">
        <p14:creationId xmlns:p14="http://schemas.microsoft.com/office/powerpoint/2010/main" val="303925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Types of negotiators and how to deal with them. These “types” are loosely based on the Black Swan Group negotiation materials. The 4</a:t>
            </a:r>
            <a:r>
              <a:rPr lang="en-US" baseline="30000" dirty="0"/>
              <a:t>th</a:t>
            </a:r>
            <a:r>
              <a:rPr lang="en-US" dirty="0"/>
              <a:t> was suggested during this seminar’s Beta Testing with two separate chapters.</a:t>
            </a:r>
          </a:p>
        </p:txBody>
      </p:sp>
      <p:sp>
        <p:nvSpPr>
          <p:cNvPr id="4" name="Slide Number Placeholder 3"/>
          <p:cNvSpPr>
            <a:spLocks noGrp="1"/>
          </p:cNvSpPr>
          <p:nvPr>
            <p:ph type="sldNum" sz="quarter" idx="5"/>
          </p:nvPr>
        </p:nvSpPr>
        <p:spPr/>
        <p:txBody>
          <a:bodyPr/>
          <a:lstStyle/>
          <a:p>
            <a:fld id="{81F5A6D9-DBF3-4140-BF5B-D22122A1FA33}" type="slidenum">
              <a:rPr lang="en-US" smtClean="0"/>
              <a:t>9</a:t>
            </a:fld>
            <a:endParaRPr lang="en-US"/>
          </a:p>
        </p:txBody>
      </p:sp>
    </p:spTree>
    <p:extLst>
      <p:ext uri="{BB962C8B-B14F-4D97-AF65-F5344CB8AC3E}">
        <p14:creationId xmlns:p14="http://schemas.microsoft.com/office/powerpoint/2010/main" val="538804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Discuss all bullet points with emphasis on the Mindset bullet points. Left are characteristics; Right side are reactions.  Presenters should read the Black Swan method.</a:t>
            </a:r>
          </a:p>
        </p:txBody>
      </p:sp>
      <p:sp>
        <p:nvSpPr>
          <p:cNvPr id="4" name="Slide Number Placeholder 3"/>
          <p:cNvSpPr>
            <a:spLocks noGrp="1"/>
          </p:cNvSpPr>
          <p:nvPr>
            <p:ph type="sldNum" sz="quarter" idx="5"/>
          </p:nvPr>
        </p:nvSpPr>
        <p:spPr/>
        <p:txBody>
          <a:bodyPr/>
          <a:lstStyle/>
          <a:p>
            <a:fld id="{81F5A6D9-DBF3-4140-BF5B-D22122A1FA33}" type="slidenum">
              <a:rPr lang="en-US" smtClean="0"/>
              <a:t>10</a:t>
            </a:fld>
            <a:endParaRPr lang="en-US"/>
          </a:p>
        </p:txBody>
      </p:sp>
    </p:spTree>
    <p:extLst>
      <p:ext uri="{BB962C8B-B14F-4D97-AF65-F5344CB8AC3E}">
        <p14:creationId xmlns:p14="http://schemas.microsoft.com/office/powerpoint/2010/main" val="249284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Objective: Discuss all bullet points with emphasis on the Mindset bullet points. Left are characteristics; Right side are reactions.  Presenters should read the Black Swan method.</a:t>
            </a:r>
          </a:p>
          <a:p>
            <a:endParaRPr lang="en-US"/>
          </a:p>
        </p:txBody>
      </p:sp>
      <p:sp>
        <p:nvSpPr>
          <p:cNvPr id="4" name="Slide Number Placeholder 3"/>
          <p:cNvSpPr>
            <a:spLocks noGrp="1"/>
          </p:cNvSpPr>
          <p:nvPr>
            <p:ph type="sldNum" sz="quarter" idx="5"/>
          </p:nvPr>
        </p:nvSpPr>
        <p:spPr/>
        <p:txBody>
          <a:bodyPr/>
          <a:lstStyle/>
          <a:p>
            <a:fld id="{81F5A6D9-DBF3-4140-BF5B-D22122A1FA33}" type="slidenum">
              <a:rPr lang="en-US" smtClean="0"/>
              <a:t>11</a:t>
            </a:fld>
            <a:endParaRPr lang="en-US"/>
          </a:p>
        </p:txBody>
      </p:sp>
    </p:spTree>
    <p:extLst>
      <p:ext uri="{BB962C8B-B14F-4D97-AF65-F5344CB8AC3E}">
        <p14:creationId xmlns:p14="http://schemas.microsoft.com/office/powerpoint/2010/main" val="2919970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2595-1ADF-799E-F0F4-8DB8FC7C5CC1}"/>
              </a:ext>
            </a:extLst>
          </p:cNvPr>
          <p:cNvSpPr>
            <a:spLocks noGrp="1"/>
          </p:cNvSpPr>
          <p:nvPr>
            <p:ph type="ctrTitle"/>
          </p:nvPr>
        </p:nvSpPr>
        <p:spPr>
          <a:xfrm>
            <a:off x="3048000" y="1394212"/>
            <a:ext cx="9144000" cy="2387600"/>
          </a:xfrm>
        </p:spPr>
        <p:txBody>
          <a:bodyPr anchor="b"/>
          <a:lstStyle>
            <a:lvl1pPr algn="ctr">
              <a:defRPr sz="6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65BA25-E4E1-9D11-4B24-F3F2B7077DA9}"/>
              </a:ext>
            </a:extLst>
          </p:cNvPr>
          <p:cNvSpPr>
            <a:spLocks noGrp="1"/>
          </p:cNvSpPr>
          <p:nvPr>
            <p:ph type="subTitle" idx="1"/>
          </p:nvPr>
        </p:nvSpPr>
        <p:spPr>
          <a:xfrm>
            <a:off x="3048000" y="3873887"/>
            <a:ext cx="9144000" cy="165576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76278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861BC-FAFB-9237-096F-6DDCA6927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28FC03-5A42-3D90-C134-44CFDE91D0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9F738-636F-7B71-3148-A86AF33614B6}"/>
              </a:ext>
            </a:extLst>
          </p:cNvPr>
          <p:cNvSpPr>
            <a:spLocks noGrp="1"/>
          </p:cNvSpPr>
          <p:nvPr>
            <p:ph type="body" sz="half" idx="2"/>
          </p:nvPr>
        </p:nvSpPr>
        <p:spPr>
          <a:xfrm>
            <a:off x="839788" y="205740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3687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4ECF1-44A6-11DD-DBFE-B4F37C7BD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9D02A1-FEF4-6036-1B22-A9A19BA98A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335208-88CD-B6F0-7C90-D2946D489D7F}"/>
              </a:ext>
            </a:extLst>
          </p:cNvPr>
          <p:cNvSpPr>
            <a:spLocks noGrp="1"/>
          </p:cNvSpPr>
          <p:nvPr>
            <p:ph type="body" sz="half" idx="2"/>
          </p:nvPr>
        </p:nvSpPr>
        <p:spPr>
          <a:xfrm>
            <a:off x="839788" y="2057400"/>
            <a:ext cx="39322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563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4489-A495-1942-AA8F-3910E4322B15}"/>
              </a:ext>
            </a:extLst>
          </p:cNvPr>
          <p:cNvSpPr>
            <a:spLocks noGrp="1"/>
          </p:cNvSpPr>
          <p:nvPr>
            <p:ph type="title"/>
          </p:nvPr>
        </p:nvSpPr>
        <p:spPr/>
        <p:txBody>
          <a:bodyPr/>
          <a:lstStyle>
            <a:lvl1pPr>
              <a:defRPr>
                <a:solidFill>
                  <a:srgbClr val="1F2A7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AB8464B-E246-9144-9FD9-1BC8545BC501}"/>
              </a:ext>
            </a:extLst>
          </p:cNvPr>
          <p:cNvSpPr>
            <a:spLocks noGrp="1"/>
          </p:cNvSpPr>
          <p:nvPr>
            <p:ph idx="1"/>
          </p:nvPr>
        </p:nvSpPr>
        <p:spPr>
          <a:xfrm>
            <a:off x="838200" y="1825625"/>
            <a:ext cx="10515600" cy="4351338"/>
          </a:xfrm>
        </p:spPr>
        <p:txBody>
          <a:bodyPr/>
          <a:lstStyle>
            <a:lvl1pPr>
              <a:defRPr>
                <a:solidFill>
                  <a:srgbClr val="B79A33"/>
                </a:solidFill>
              </a:defRPr>
            </a:lvl1pPr>
            <a:lvl2pPr>
              <a:defRPr>
                <a:solidFill>
                  <a:srgbClr val="1F2A72"/>
                </a:solidFill>
              </a:defRPr>
            </a:lvl2pPr>
            <a:lvl3pPr>
              <a:defRPr>
                <a:solidFill>
                  <a:srgbClr val="1F2A72"/>
                </a:solidFill>
              </a:defRPr>
            </a:lvl3pPr>
            <a:lvl4pPr>
              <a:defRPr>
                <a:solidFill>
                  <a:srgbClr val="1F2A72"/>
                </a:solidFill>
              </a:defRPr>
            </a:lvl4pPr>
            <a:lvl5pPr>
              <a:defRPr>
                <a:solidFill>
                  <a:srgbClr val="1F2A7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3345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2595-1ADF-799E-F0F4-8DB8FC7C5CC1}"/>
              </a:ext>
            </a:extLst>
          </p:cNvPr>
          <p:cNvSpPr>
            <a:spLocks noGrp="1"/>
          </p:cNvSpPr>
          <p:nvPr>
            <p:ph type="ctrTitle"/>
          </p:nvPr>
        </p:nvSpPr>
        <p:spPr>
          <a:xfrm>
            <a:off x="2899717" y="1394212"/>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65BA25-E4E1-9D11-4B24-F3F2B7077DA9}"/>
              </a:ext>
            </a:extLst>
          </p:cNvPr>
          <p:cNvSpPr>
            <a:spLocks noGrp="1"/>
          </p:cNvSpPr>
          <p:nvPr>
            <p:ph type="subTitle" idx="1"/>
          </p:nvPr>
        </p:nvSpPr>
        <p:spPr>
          <a:xfrm>
            <a:off x="2899717" y="3873887"/>
            <a:ext cx="9144000" cy="1655762"/>
          </a:xfrm>
        </p:spPr>
        <p:txBody>
          <a:bodyPr/>
          <a:lstStyle>
            <a:lvl1pPr marL="0" indent="0" algn="ctr">
              <a:buNone/>
              <a:defRPr sz="240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1517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2595-1ADF-799E-F0F4-8DB8FC7C5CC1}"/>
              </a:ext>
            </a:extLst>
          </p:cNvPr>
          <p:cNvSpPr>
            <a:spLocks noGrp="1"/>
          </p:cNvSpPr>
          <p:nvPr>
            <p:ph type="ctrTitle"/>
          </p:nvPr>
        </p:nvSpPr>
        <p:spPr>
          <a:xfrm>
            <a:off x="4114799" y="1394212"/>
            <a:ext cx="7928917" cy="2387600"/>
          </a:xfrm>
        </p:spPr>
        <p:txBody>
          <a:bodyPr anchor="b"/>
          <a:lstStyle>
            <a:lvl1pPr algn="ctr">
              <a:defRPr sz="6000">
                <a:solidFill>
                  <a:schemeClr val="bg2">
                    <a:lumMod val="9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65BA25-E4E1-9D11-4B24-F3F2B7077DA9}"/>
              </a:ext>
            </a:extLst>
          </p:cNvPr>
          <p:cNvSpPr>
            <a:spLocks noGrp="1"/>
          </p:cNvSpPr>
          <p:nvPr>
            <p:ph type="subTitle" idx="1"/>
          </p:nvPr>
        </p:nvSpPr>
        <p:spPr>
          <a:xfrm>
            <a:off x="4114799" y="3873887"/>
            <a:ext cx="792891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98106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B10CB-4D7C-69C0-4B7F-A9A6F6631A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0EA76-B498-9170-BD8E-A9E40F6AD9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0D7A08-944A-8B89-E950-E25CA0939553}"/>
              </a:ext>
            </a:extLst>
          </p:cNvPr>
          <p:cNvSpPr>
            <a:spLocks noGrp="1"/>
          </p:cNvSpPr>
          <p:nvPr>
            <p:ph type="dt" sz="half" idx="10"/>
          </p:nvPr>
        </p:nvSpPr>
        <p:spPr>
          <a:xfrm>
            <a:off x="838200" y="6356350"/>
            <a:ext cx="2743200" cy="365125"/>
          </a:xfrm>
          <a:prstGeom prst="rect">
            <a:avLst/>
          </a:prstGeom>
        </p:spPr>
        <p:txBody>
          <a:bodyPr/>
          <a:lstStyle/>
          <a:p>
            <a:fld id="{9F71BB6A-9A15-BC42-A009-53AAD4081388}" type="datetimeFigureOut">
              <a:rPr lang="en-US" smtClean="0"/>
              <a:t>7/13/24</a:t>
            </a:fld>
            <a:endParaRPr lang="en-US"/>
          </a:p>
        </p:txBody>
      </p:sp>
      <p:sp>
        <p:nvSpPr>
          <p:cNvPr id="5" name="Footer Placeholder 4">
            <a:extLst>
              <a:ext uri="{FF2B5EF4-FFF2-40B4-BE49-F238E27FC236}">
                <a16:creationId xmlns:a16="http://schemas.microsoft.com/office/drawing/2014/main" id="{B10EC332-DB7C-7091-25CE-D0D61F03B9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4DAFF-4BB0-44B1-CF12-DC3468ECB69C}"/>
              </a:ext>
            </a:extLst>
          </p:cNvPr>
          <p:cNvSpPr>
            <a:spLocks noGrp="1"/>
          </p:cNvSpPr>
          <p:nvPr>
            <p:ph type="sldNum" sz="quarter" idx="12"/>
          </p:nvPr>
        </p:nvSpPr>
        <p:spPr>
          <a:xfrm>
            <a:off x="8610600" y="6356350"/>
            <a:ext cx="2743200" cy="365125"/>
          </a:xfrm>
          <a:prstGeom prst="rect">
            <a:avLst/>
          </a:prstGeom>
        </p:spPr>
        <p:txBody>
          <a:bodyPr/>
          <a:lstStyle/>
          <a:p>
            <a:fld id="{17C8FEA1-6CEB-8C4A-B1AE-DDF6859385CE}" type="slidenum">
              <a:rPr lang="en-US" smtClean="0"/>
              <a:t>‹#›</a:t>
            </a:fld>
            <a:endParaRPr lang="en-US"/>
          </a:p>
        </p:txBody>
      </p:sp>
    </p:spTree>
    <p:extLst>
      <p:ext uri="{BB962C8B-B14F-4D97-AF65-F5344CB8AC3E}">
        <p14:creationId xmlns:p14="http://schemas.microsoft.com/office/powerpoint/2010/main" val="19830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46CFF-FBB8-E510-0C7D-63045512EA7D}"/>
              </a:ext>
            </a:extLst>
          </p:cNvPr>
          <p:cNvSpPr>
            <a:spLocks noGrp="1"/>
          </p:cNvSpPr>
          <p:nvPr>
            <p:ph type="title"/>
          </p:nvPr>
        </p:nvSpPr>
        <p:spPr>
          <a:xfrm>
            <a:off x="4782064" y="1139723"/>
            <a:ext cx="6565385"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C238347-E428-73D3-C133-822F0D608054}"/>
              </a:ext>
            </a:extLst>
          </p:cNvPr>
          <p:cNvSpPr>
            <a:spLocks noGrp="1"/>
          </p:cNvSpPr>
          <p:nvPr>
            <p:ph type="body" idx="1"/>
          </p:nvPr>
        </p:nvSpPr>
        <p:spPr>
          <a:xfrm>
            <a:off x="4782064" y="4019448"/>
            <a:ext cx="6565385" cy="1500187"/>
          </a:xfrm>
        </p:spPr>
        <p:txBody>
          <a:bodyPr/>
          <a:lstStyle>
            <a:lvl1pPr marL="0" indent="0">
              <a:buNone/>
              <a:defRPr sz="2400">
                <a:solidFill>
                  <a:schemeClr val="bg2">
                    <a:lumMod val="9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24635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5B57-0884-1CDE-13DA-5213E2C589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7FB953-C827-573D-9C96-DD968DCEC9A5}"/>
              </a:ext>
            </a:extLst>
          </p:cNvPr>
          <p:cNvSpPr>
            <a:spLocks noGrp="1"/>
          </p:cNvSpPr>
          <p:nvPr>
            <p:ph sz="half" idx="1"/>
          </p:nvPr>
        </p:nvSpPr>
        <p:spPr>
          <a:xfrm>
            <a:off x="838200" y="1825625"/>
            <a:ext cx="5181600" cy="4100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696E-36F0-A956-6DDF-961001199A62}"/>
              </a:ext>
            </a:extLst>
          </p:cNvPr>
          <p:cNvSpPr>
            <a:spLocks noGrp="1"/>
          </p:cNvSpPr>
          <p:nvPr>
            <p:ph sz="half" idx="2"/>
          </p:nvPr>
        </p:nvSpPr>
        <p:spPr>
          <a:xfrm>
            <a:off x="6172200" y="1825625"/>
            <a:ext cx="5181600" cy="4100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266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42E2-646E-0510-89E4-68C9D9DA3E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942AB7-CE6A-2E73-D7DD-6F8EB102EBCB}"/>
              </a:ext>
            </a:extLst>
          </p:cNvPr>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44602C-9478-9E67-412B-DD2351464D90}"/>
              </a:ext>
            </a:extLst>
          </p:cNvPr>
          <p:cNvSpPr>
            <a:spLocks noGrp="1"/>
          </p:cNvSpPr>
          <p:nvPr>
            <p:ph sz="half" idx="2"/>
          </p:nvPr>
        </p:nvSpPr>
        <p:spPr>
          <a:xfrm>
            <a:off x="839788" y="2505075"/>
            <a:ext cx="5157787" cy="3444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A48C5E-B366-54DC-2711-FE4FC7E7A2EF}"/>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43D84-1C0D-ACAE-28A2-936D3C954125}"/>
              </a:ext>
            </a:extLst>
          </p:cNvPr>
          <p:cNvSpPr>
            <a:spLocks noGrp="1"/>
          </p:cNvSpPr>
          <p:nvPr>
            <p:ph sz="quarter" idx="4"/>
          </p:nvPr>
        </p:nvSpPr>
        <p:spPr>
          <a:xfrm>
            <a:off x="6172200" y="2505075"/>
            <a:ext cx="5183188" cy="3444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59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2443-21B9-9ADC-ED2D-6D938DECE9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897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05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85D464-9095-CCF6-F02C-ED91396E21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1BAA12-0CBF-39D5-AC79-A028E7AE9A55}"/>
              </a:ext>
            </a:extLst>
          </p:cNvPr>
          <p:cNvSpPr>
            <a:spLocks noGrp="1"/>
          </p:cNvSpPr>
          <p:nvPr>
            <p:ph type="body" idx="1"/>
          </p:nvPr>
        </p:nvSpPr>
        <p:spPr>
          <a:xfrm>
            <a:off x="838200" y="1825625"/>
            <a:ext cx="10515600" cy="40932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56567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63" r:id="rId12"/>
  </p:sldLayoutIdLst>
  <p:txStyles>
    <p:titleStyle>
      <a:lvl1pPr algn="l" defTabSz="914400" rtl="0" eaLnBrk="1" latinLnBrk="0" hangingPunct="1">
        <a:lnSpc>
          <a:spcPct val="90000"/>
        </a:lnSpc>
        <a:spcBef>
          <a:spcPct val="0"/>
        </a:spcBef>
        <a:buNone/>
        <a:defRPr sz="440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gif"/><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mailto:ian.Andrews@necanet.or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325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F1B2-8F13-3F41-AE20-6D1C3BD6F8C5}"/>
              </a:ext>
            </a:extLst>
          </p:cNvPr>
          <p:cNvSpPr>
            <a:spLocks noGrp="1"/>
          </p:cNvSpPr>
          <p:nvPr>
            <p:ph type="title"/>
          </p:nvPr>
        </p:nvSpPr>
        <p:spPr/>
        <p:txBody>
          <a:bodyPr anchor="t"/>
          <a:lstStyle/>
          <a:p>
            <a:pPr algn="ctr"/>
            <a:r>
              <a:rPr lang="en-US"/>
              <a:t>Analyst</a:t>
            </a:r>
          </a:p>
        </p:txBody>
      </p:sp>
      <p:graphicFrame>
        <p:nvGraphicFramePr>
          <p:cNvPr id="7" name="Table 6">
            <a:extLst>
              <a:ext uri="{FF2B5EF4-FFF2-40B4-BE49-F238E27FC236}">
                <a16:creationId xmlns:a16="http://schemas.microsoft.com/office/drawing/2014/main" id="{3BB3D07F-BC2C-3D48-B407-260DED51A29B}"/>
              </a:ext>
            </a:extLst>
          </p:cNvPr>
          <p:cNvGraphicFramePr>
            <a:graphicFrameLocks noGrp="1"/>
          </p:cNvGraphicFramePr>
          <p:nvPr>
            <p:extLst>
              <p:ext uri="{D42A27DB-BD31-4B8C-83A1-F6EECF244321}">
                <p14:modId xmlns:p14="http://schemas.microsoft.com/office/powerpoint/2010/main" val="2761283989"/>
              </p:ext>
            </p:extLst>
          </p:nvPr>
        </p:nvGraphicFramePr>
        <p:xfrm>
          <a:off x="795338" y="1064154"/>
          <a:ext cx="10544158" cy="5179743"/>
        </p:xfrm>
        <a:graphic>
          <a:graphicData uri="http://schemas.openxmlformats.org/drawingml/2006/table">
            <a:tbl>
              <a:tblPr firstRow="1" bandRow="1">
                <a:tableStyleId>{5C22544A-7EE6-4342-B048-85BDC9FD1C3A}</a:tableStyleId>
              </a:tblPr>
              <a:tblGrid>
                <a:gridCol w="2072773">
                  <a:extLst>
                    <a:ext uri="{9D8B030D-6E8A-4147-A177-3AD203B41FA5}">
                      <a16:colId xmlns:a16="http://schemas.microsoft.com/office/drawing/2014/main" val="20000"/>
                    </a:ext>
                  </a:extLst>
                </a:gridCol>
                <a:gridCol w="3253289">
                  <a:extLst>
                    <a:ext uri="{9D8B030D-6E8A-4147-A177-3AD203B41FA5}">
                      <a16:colId xmlns:a16="http://schemas.microsoft.com/office/drawing/2014/main" val="20001"/>
                    </a:ext>
                  </a:extLst>
                </a:gridCol>
                <a:gridCol w="208280">
                  <a:extLst>
                    <a:ext uri="{9D8B030D-6E8A-4147-A177-3AD203B41FA5}">
                      <a16:colId xmlns:a16="http://schemas.microsoft.com/office/drawing/2014/main" val="2730168863"/>
                    </a:ext>
                  </a:extLst>
                </a:gridCol>
                <a:gridCol w="2380916">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71621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Cares About:</a:t>
                      </a: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r>
                        <a:rPr lang="en-US" sz="1800" b="1" dirty="0">
                          <a:solidFill>
                            <a:schemeClr val="tx1"/>
                          </a:solidFill>
                        </a:rPr>
                        <a:t>Confirming Facts &amp; information</a:t>
                      </a: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r" defTabSz="914400" rtl="0" eaLnBrk="1" fontAlgn="auto" latinLnBrk="0" hangingPunct="1">
                        <a:lnSpc>
                          <a:spcPct val="100000"/>
                        </a:lnSpc>
                        <a:spcBef>
                          <a:spcPts val="0"/>
                        </a:spcBef>
                        <a:spcAft>
                          <a:spcPts val="600"/>
                        </a:spcAft>
                        <a:buClr>
                          <a:srgbClr val="B92A28"/>
                        </a:buClr>
                        <a:buSzTx/>
                        <a:buFont typeface="Wingdings" pitchFamily="2" charset="2"/>
                        <a:buNone/>
                        <a:tabLst/>
                        <a:defRPr/>
                      </a:pPr>
                      <a:r>
                        <a:rPr lang="en-US" sz="1800" b="1" dirty="0">
                          <a:solidFill>
                            <a:schemeClr val="tx1"/>
                          </a:solidFill>
                        </a:rPr>
                        <a:t>Negotiation Mindset:</a:t>
                      </a: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spcAft>
                          <a:spcPts val="600"/>
                        </a:spcAft>
                        <a:buClr>
                          <a:srgbClr val="B92A28"/>
                        </a:buClr>
                        <a:buFont typeface="Wingdings" pitchFamily="2" charset="2"/>
                        <a:buChar char="ü"/>
                      </a:pPr>
                      <a:r>
                        <a:rPr lang="en-US" sz="1800" b="0">
                          <a:solidFill>
                            <a:schemeClr val="tx1"/>
                          </a:solidFill>
                        </a:rPr>
                        <a:t>Time = </a:t>
                      </a:r>
                      <a:r>
                        <a:rPr lang="en-US" sz="1800">
                          <a:solidFill>
                            <a:schemeClr val="tx1"/>
                          </a:solidFill>
                        </a:rPr>
                        <a:t>Preparation</a:t>
                      </a:r>
                    </a:p>
                    <a:p>
                      <a:pPr marL="285750" indent="-285750">
                        <a:spcBef>
                          <a:spcPts val="0"/>
                        </a:spcBef>
                        <a:spcAft>
                          <a:spcPts val="600"/>
                        </a:spcAft>
                        <a:buClr>
                          <a:srgbClr val="B92A28"/>
                        </a:buClr>
                        <a:buFont typeface="Wingdings" pitchFamily="2" charset="2"/>
                        <a:buChar char="ü"/>
                      </a:pPr>
                      <a:r>
                        <a:rPr lang="en-US" sz="1800" b="0">
                          <a:solidFill>
                            <a:schemeClr val="tx1"/>
                          </a:solidFill>
                        </a:rPr>
                        <a:t>Silence = </a:t>
                      </a:r>
                      <a:r>
                        <a:rPr lang="en-US" sz="1800">
                          <a:solidFill>
                            <a:schemeClr val="tx1"/>
                          </a:solidFill>
                        </a:rPr>
                        <a:t>Time to think</a:t>
                      </a: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429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Characteristics:</a:t>
                      </a: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r>
                        <a:rPr lang="en-US" sz="1800" dirty="0">
                          <a:solidFill>
                            <a:schemeClr val="tx1"/>
                          </a:solidFill>
                        </a:rPr>
                        <a:t>Methodical &amp; diligent</a:t>
                      </a:r>
                    </a:p>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r>
                        <a:rPr lang="en-US" sz="1800" dirty="0">
                          <a:solidFill>
                            <a:schemeClr val="tx1"/>
                          </a:solidFill>
                        </a:rPr>
                        <a:t>Hates surprises</a:t>
                      </a:r>
                    </a:p>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r>
                        <a:rPr lang="en-US" sz="1800" dirty="0">
                          <a:solidFill>
                            <a:schemeClr val="tx1"/>
                          </a:solidFill>
                        </a:rPr>
                        <a:t>Self-image tied to minimizing mistakes</a:t>
                      </a:r>
                    </a:p>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r>
                        <a:rPr lang="en-US" sz="1800" dirty="0">
                          <a:solidFill>
                            <a:schemeClr val="tx1"/>
                          </a:solidFill>
                        </a:rPr>
                        <a:t>Skeptical by nature</a:t>
                      </a:r>
                    </a:p>
                  </a:txBody>
                  <a:tcPr marT="45712" marB="45712">
                    <a:lnL w="12700" cap="flat" cmpd="sng" algn="ctr">
                      <a:noFill/>
                      <a:prstDash val="solid"/>
                      <a:round/>
                      <a:headEnd type="none" w="med" len="med"/>
                      <a:tailEnd type="none" w="med" len="med"/>
                    </a:lnL>
                    <a:lnR w="12700" cap="flat" cmpd="sng" algn="ctr">
                      <a:solidFill>
                        <a:srgbClr val="B92A28"/>
                      </a:solid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endParaRPr lang="en-US" sz="1800">
                        <a:solidFill>
                          <a:schemeClr val="tx1"/>
                        </a:solidFill>
                      </a:endParaRPr>
                    </a:p>
                  </a:txBody>
                  <a:tcPr marT="45712" marB="45712">
                    <a:lnL w="12700" cap="flat" cmpd="sng" algn="ctr">
                      <a:solidFill>
                        <a:srgbClr val="B92A2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r>
                        <a:rPr lang="en-US" sz="1800" dirty="0">
                          <a:solidFill>
                            <a:schemeClr val="tx1"/>
                          </a:solidFill>
                        </a:rPr>
                        <a:t>May appear to agree when just thinking about it</a:t>
                      </a:r>
                    </a:p>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r>
                        <a:rPr lang="en-US" sz="1800" dirty="0">
                          <a:solidFill>
                            <a:schemeClr val="tx1"/>
                          </a:solidFill>
                        </a:rPr>
                        <a:t>Apologies have little value</a:t>
                      </a:r>
                    </a:p>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r>
                        <a:rPr lang="en-US" sz="1800" dirty="0">
                          <a:solidFill>
                            <a:schemeClr val="tx1"/>
                          </a:solidFill>
                        </a:rPr>
                        <a:t>Hypersensitive to reciprocity</a:t>
                      </a:r>
                    </a:p>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endParaRPr lang="en-US" sz="1800" dirty="0">
                        <a:solidFill>
                          <a:schemeClr val="tx1"/>
                        </a:solidFill>
                      </a:endParaRP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r h="99051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Tools to Use:</a:t>
                      </a: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r>
                        <a:rPr lang="en-US" sz="1800" b="1">
                          <a:solidFill>
                            <a:schemeClr val="tx1"/>
                          </a:solidFill>
                        </a:rPr>
                        <a:t>Labels</a:t>
                      </a:r>
                      <a:r>
                        <a:rPr lang="en-US" sz="1800">
                          <a:solidFill>
                            <a:schemeClr val="tx1"/>
                          </a:solidFill>
                        </a:rPr>
                        <a:t>, specifically to compare analysis</a:t>
                      </a:r>
                    </a:p>
                  </a:txBody>
                  <a:tcPr marT="45712" marB="45712">
                    <a:lnL w="12700" cap="flat" cmpd="sng" algn="ctr">
                      <a:noFill/>
                      <a:prstDash val="solid"/>
                      <a:round/>
                      <a:headEnd type="none" w="med" len="med"/>
                      <a:tailEnd type="none" w="med" len="med"/>
                    </a:lnL>
                    <a:lnR w="12700" cap="flat" cmpd="sng" algn="ctr">
                      <a:solidFill>
                        <a:srgbClr val="B92A28"/>
                      </a:solid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endParaRPr lang="en-US" sz="1800">
                        <a:solidFill>
                          <a:schemeClr val="tx1"/>
                        </a:solidFill>
                      </a:endParaRPr>
                    </a:p>
                  </a:txBody>
                  <a:tcPr marT="45712" marB="45712">
                    <a:lnL w="12700" cap="flat" cmpd="sng" algn="ctr">
                      <a:solidFill>
                        <a:srgbClr val="B92A2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indent="-285750">
                        <a:spcBef>
                          <a:spcPts val="0"/>
                        </a:spcBef>
                        <a:spcAft>
                          <a:spcPts val="600"/>
                        </a:spcAft>
                        <a:buClr>
                          <a:srgbClr val="B92A28"/>
                        </a:buClr>
                        <a:buFont typeface="Wingdings" pitchFamily="2" charset="2"/>
                        <a:buChar char="ü"/>
                      </a:pPr>
                      <a:r>
                        <a:rPr lang="en-US" sz="1800" dirty="0">
                          <a:solidFill>
                            <a:schemeClr val="tx1"/>
                          </a:solidFill>
                        </a:rPr>
                        <a:t>Use </a:t>
                      </a:r>
                      <a:r>
                        <a:rPr lang="en-US" sz="1800" b="1" dirty="0">
                          <a:solidFill>
                            <a:schemeClr val="tx1"/>
                          </a:solidFill>
                        </a:rPr>
                        <a:t>data</a:t>
                      </a:r>
                      <a:r>
                        <a:rPr lang="en-US" sz="1800" dirty="0">
                          <a:solidFill>
                            <a:schemeClr val="tx1"/>
                          </a:solidFill>
                        </a:rPr>
                        <a:t> to explain your reasons, no ad-lib</a:t>
                      </a: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solidFill>
                        <a:srgbClr val="B92A2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2"/>
                  </a:ext>
                </a:extLst>
              </a:tr>
              <a:tr h="45566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endParaRP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marR="0" lvl="0" indent="-285750" algn="l" defTabSz="914400" rtl="0" eaLnBrk="1" fontAlgn="auto" latinLnBrk="0" hangingPunct="1">
                        <a:lnSpc>
                          <a:spcPct val="100000"/>
                        </a:lnSpc>
                        <a:spcBef>
                          <a:spcPts val="0"/>
                        </a:spcBef>
                        <a:spcAft>
                          <a:spcPts val="600"/>
                        </a:spcAft>
                        <a:buClr>
                          <a:srgbClr val="B92A28"/>
                        </a:buClr>
                        <a:buSzTx/>
                        <a:buFont typeface="Wingdings" pitchFamily="2" charset="2"/>
                        <a:buChar char="ü"/>
                        <a:tabLst/>
                        <a:defRPr/>
                      </a:pPr>
                      <a:endParaRPr lang="en-US" sz="1800" dirty="0">
                        <a:solidFill>
                          <a:schemeClr val="tx1"/>
                        </a:solidFill>
                      </a:endParaRPr>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285750" indent="-285750">
                        <a:spcBef>
                          <a:spcPts val="0"/>
                        </a:spcBef>
                        <a:spcAft>
                          <a:spcPts val="600"/>
                        </a:spcAft>
                        <a:buFont typeface="Wingdings" pitchFamily="2" charset="2"/>
                        <a:buChar char="ü"/>
                      </a:pPr>
                      <a:endParaRPr lang="en-US" sz="1800"/>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0"/>
                        </a:spcBef>
                        <a:spcAft>
                          <a:spcPts val="600"/>
                        </a:spcAft>
                      </a:pPr>
                      <a:endParaRPr lang="en-US" sz="1800" dirty="0"/>
                    </a:p>
                  </a:txBody>
                  <a:tcPr marT="45712" marB="457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92A2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8" name="Picture 7" descr="A person wearing a costume posing for the camera&#10;&#10;Description automatically generated">
            <a:extLst>
              <a:ext uri="{FF2B5EF4-FFF2-40B4-BE49-F238E27FC236}">
                <a16:creationId xmlns:a16="http://schemas.microsoft.com/office/drawing/2014/main" id="{D492A14F-7827-3F4D-87F6-460B5D11D08A}"/>
              </a:ext>
            </a:extLst>
          </p:cNvPr>
          <p:cNvPicPr>
            <a:picLocks noChangeAspect="1"/>
          </p:cNvPicPr>
          <p:nvPr/>
        </p:nvPicPr>
        <p:blipFill>
          <a:blip r:embed="rId3"/>
          <a:stretch>
            <a:fillRect/>
          </a:stretch>
        </p:blipFill>
        <p:spPr>
          <a:xfrm>
            <a:off x="116142" y="2525591"/>
            <a:ext cx="1307592" cy="3657600"/>
          </a:xfrm>
          <a:prstGeom prst="rect">
            <a:avLst/>
          </a:prstGeom>
        </p:spPr>
      </p:pic>
    </p:spTree>
    <p:extLst>
      <p:ext uri="{BB962C8B-B14F-4D97-AF65-F5344CB8AC3E}">
        <p14:creationId xmlns:p14="http://schemas.microsoft.com/office/powerpoint/2010/main" val="24000767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eelOff" invX="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9ABD-8C3E-9C49-B5BA-B2E680F9BF8A}"/>
              </a:ext>
            </a:extLst>
          </p:cNvPr>
          <p:cNvSpPr>
            <a:spLocks noGrp="1"/>
          </p:cNvSpPr>
          <p:nvPr>
            <p:ph type="title"/>
          </p:nvPr>
        </p:nvSpPr>
        <p:spPr/>
        <p:txBody>
          <a:bodyPr anchor="t"/>
          <a:lstStyle/>
          <a:p>
            <a:pPr algn="ctr"/>
            <a:r>
              <a:rPr lang="en-US" altLang="en-US">
                <a:solidFill>
                  <a:srgbClr val="00B050"/>
                </a:solidFill>
              </a:rPr>
              <a:t>Accommodator </a:t>
            </a:r>
            <a:endParaRPr lang="en-US">
              <a:solidFill>
                <a:srgbClr val="00B050"/>
              </a:solidFill>
            </a:endParaRPr>
          </a:p>
        </p:txBody>
      </p:sp>
      <p:sp>
        <p:nvSpPr>
          <p:cNvPr id="7" name="Content Placeholder 6">
            <a:extLst>
              <a:ext uri="{FF2B5EF4-FFF2-40B4-BE49-F238E27FC236}">
                <a16:creationId xmlns:a16="http://schemas.microsoft.com/office/drawing/2014/main" id="{5EE65B18-A584-1691-7897-95BD515DE752}"/>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B3263E52-C046-2345-9A78-FF6D73B9193E}"/>
              </a:ext>
            </a:extLst>
          </p:cNvPr>
          <p:cNvGraphicFramePr>
            <a:graphicFrameLocks noGrp="1"/>
          </p:cNvGraphicFramePr>
          <p:nvPr>
            <p:extLst>
              <p:ext uri="{D42A27DB-BD31-4B8C-83A1-F6EECF244321}">
                <p14:modId xmlns:p14="http://schemas.microsoft.com/office/powerpoint/2010/main" val="390596968"/>
              </p:ext>
            </p:extLst>
          </p:nvPr>
        </p:nvGraphicFramePr>
        <p:xfrm>
          <a:off x="769938" y="1068388"/>
          <a:ext cx="10556858" cy="4409217"/>
        </p:xfrm>
        <a:graphic>
          <a:graphicData uri="http://schemas.openxmlformats.org/drawingml/2006/table">
            <a:tbl>
              <a:tblPr firstRow="1" bandRow="1">
                <a:tableStyleId>{5C22544A-7EE6-4342-B048-85BDC9FD1C3A}</a:tableStyleId>
              </a:tblPr>
              <a:tblGrid>
                <a:gridCol w="2072773">
                  <a:extLst>
                    <a:ext uri="{9D8B030D-6E8A-4147-A177-3AD203B41FA5}">
                      <a16:colId xmlns:a16="http://schemas.microsoft.com/office/drawing/2014/main" val="20000"/>
                    </a:ext>
                  </a:extLst>
                </a:gridCol>
                <a:gridCol w="3265989">
                  <a:extLst>
                    <a:ext uri="{9D8B030D-6E8A-4147-A177-3AD203B41FA5}">
                      <a16:colId xmlns:a16="http://schemas.microsoft.com/office/drawing/2014/main" val="20001"/>
                    </a:ext>
                  </a:extLst>
                </a:gridCol>
                <a:gridCol w="208280">
                  <a:extLst>
                    <a:ext uri="{9D8B030D-6E8A-4147-A177-3AD203B41FA5}">
                      <a16:colId xmlns:a16="http://schemas.microsoft.com/office/drawing/2014/main" val="1849611184"/>
                    </a:ext>
                  </a:extLst>
                </a:gridCol>
                <a:gridCol w="2380916">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126486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Cares About:</a:t>
                      </a:r>
                    </a:p>
                  </a:txBody>
                  <a:tcPr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0FB638"/>
                        </a:buClr>
                        <a:buSzTx/>
                        <a:buFont typeface="Wingdings" pitchFamily="2" charset="2"/>
                        <a:buChar char="ü"/>
                        <a:tabLst/>
                        <a:defRPr/>
                      </a:pPr>
                      <a:r>
                        <a:rPr lang="en-US" sz="1800" b="1" dirty="0">
                          <a:solidFill>
                            <a:schemeClr val="tx1"/>
                          </a:solidFill>
                        </a:rPr>
                        <a:t>Building relationships</a:t>
                      </a:r>
                    </a:p>
                  </a:txBody>
                  <a:tcPr marT="45713" marB="45713">
                    <a:lnL w="12700" cap="flat" cmpd="sng" algn="ctr">
                      <a:no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1DC548"/>
                        </a:buClr>
                        <a:buSzTx/>
                        <a:buFont typeface="Wingdings" pitchFamily="2" charset="2"/>
                        <a:buChar char="ü"/>
                        <a:tabLst/>
                        <a:defRPr/>
                      </a:pPr>
                      <a:endParaRPr lang="en-US" sz="1800" b="1">
                        <a:solidFill>
                          <a:schemeClr val="tx1"/>
                        </a:solidFill>
                      </a:endParaRPr>
                    </a:p>
                  </a:txBody>
                  <a:tcPr marT="45713" marB="45713">
                    <a:lnL w="12700" cap="flat" cmpd="sng" algn="ctr">
                      <a:solidFill>
                        <a:srgbClr val="00B05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600"/>
                        </a:spcAft>
                        <a:buClr>
                          <a:srgbClr val="1DC548"/>
                        </a:buClr>
                        <a:buSzTx/>
                        <a:buFont typeface="Wingdings" pitchFamily="2" charset="2"/>
                        <a:buNone/>
                        <a:tabLst/>
                        <a:defRPr/>
                      </a:pPr>
                      <a:r>
                        <a:rPr lang="en-US" sz="1800" b="1">
                          <a:solidFill>
                            <a:schemeClr val="tx1"/>
                          </a:solidFill>
                        </a:rPr>
                        <a:t>Negotiation Mindset:</a:t>
                      </a:r>
                    </a:p>
                  </a:txBody>
                  <a:tcPr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spcAft>
                          <a:spcPts val="600"/>
                        </a:spcAft>
                        <a:buClr>
                          <a:srgbClr val="12B537"/>
                        </a:buClr>
                        <a:buFont typeface="Wingdings" pitchFamily="2" charset="2"/>
                        <a:buChar char="ü"/>
                      </a:pPr>
                      <a:r>
                        <a:rPr lang="en-US" sz="1800" b="0" dirty="0">
                          <a:solidFill>
                            <a:schemeClr val="tx1"/>
                          </a:solidFill>
                        </a:rPr>
                        <a:t>Time = </a:t>
                      </a:r>
                      <a:r>
                        <a:rPr lang="en-US" sz="1800" b="1" dirty="0">
                          <a:solidFill>
                            <a:schemeClr val="tx1"/>
                          </a:solidFill>
                        </a:rPr>
                        <a:t>r</a:t>
                      </a:r>
                      <a:r>
                        <a:rPr lang="en-US" sz="1800" dirty="0">
                          <a:solidFill>
                            <a:schemeClr val="tx1"/>
                          </a:solidFill>
                        </a:rPr>
                        <a:t>elationship building</a:t>
                      </a:r>
                    </a:p>
                    <a:p>
                      <a:pPr marL="285750" indent="-285750">
                        <a:spcBef>
                          <a:spcPts val="0"/>
                        </a:spcBef>
                        <a:spcAft>
                          <a:spcPts val="600"/>
                        </a:spcAft>
                        <a:buClr>
                          <a:srgbClr val="12B537"/>
                        </a:buClr>
                        <a:buFont typeface="Wingdings" pitchFamily="2" charset="2"/>
                        <a:buChar char="ü"/>
                      </a:pPr>
                      <a:r>
                        <a:rPr lang="en-US" sz="1800" b="0" dirty="0">
                          <a:solidFill>
                            <a:schemeClr val="tx1"/>
                          </a:solidFill>
                        </a:rPr>
                        <a:t>Silence = </a:t>
                      </a:r>
                      <a:r>
                        <a:rPr lang="en-US" sz="1800" b="1" dirty="0">
                          <a:solidFill>
                            <a:schemeClr val="tx1"/>
                          </a:solidFill>
                        </a:rPr>
                        <a:t>u</a:t>
                      </a:r>
                      <a:r>
                        <a:rPr lang="en-US" sz="1800" dirty="0">
                          <a:solidFill>
                            <a:schemeClr val="tx1"/>
                          </a:solidFill>
                        </a:rPr>
                        <a:t>psetting, indicates anger</a:t>
                      </a:r>
                    </a:p>
                  </a:txBody>
                  <a:tcPr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7424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Characteristics:</a:t>
                      </a:r>
                    </a:p>
                  </a:txBody>
                  <a:tcPr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15B438"/>
                        </a:buClr>
                        <a:buSzTx/>
                        <a:buFont typeface="Wingdings" pitchFamily="2" charset="2"/>
                        <a:buChar char="ü"/>
                        <a:tabLst/>
                        <a:defRPr/>
                      </a:pPr>
                      <a:r>
                        <a:rPr lang="en-US" sz="1800" dirty="0">
                          <a:solidFill>
                            <a:schemeClr val="tx1"/>
                          </a:solidFill>
                        </a:rPr>
                        <a:t>Happy when communicating</a:t>
                      </a:r>
                    </a:p>
                    <a:p>
                      <a:pPr marL="285750" marR="0" lvl="0" indent="-285750" algn="l" defTabSz="914400" rtl="0" eaLnBrk="1" fontAlgn="auto" latinLnBrk="0" hangingPunct="1">
                        <a:lnSpc>
                          <a:spcPct val="100000"/>
                        </a:lnSpc>
                        <a:spcBef>
                          <a:spcPts val="0"/>
                        </a:spcBef>
                        <a:spcAft>
                          <a:spcPts val="600"/>
                        </a:spcAft>
                        <a:buClr>
                          <a:srgbClr val="15B438"/>
                        </a:buClr>
                        <a:buSzTx/>
                        <a:buFont typeface="Wingdings" pitchFamily="2" charset="2"/>
                        <a:buChar char="ü"/>
                        <a:tabLst/>
                        <a:defRPr/>
                      </a:pPr>
                      <a:r>
                        <a:rPr lang="en-US" sz="1800" dirty="0">
                          <a:solidFill>
                            <a:schemeClr val="tx1"/>
                          </a:solidFill>
                        </a:rPr>
                        <a:t>Sociable, peace-seeking, optimistic</a:t>
                      </a:r>
                    </a:p>
                  </a:txBody>
                  <a:tcPr marT="45713" marB="45713">
                    <a:lnL w="12700" cap="flat" cmpd="sng" algn="ctr">
                      <a:no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15B438"/>
                        </a:buClr>
                        <a:buSzTx/>
                        <a:buFont typeface="Wingdings" pitchFamily="2" charset="2"/>
                        <a:buChar char="ü"/>
                        <a:tabLst/>
                        <a:defRPr/>
                      </a:pPr>
                      <a:endParaRPr lang="en-US" sz="1800" dirty="0">
                        <a:solidFill>
                          <a:schemeClr val="tx1"/>
                        </a:solidFill>
                      </a:endParaRPr>
                    </a:p>
                  </a:txBody>
                  <a:tcPr marT="45713" marB="45713">
                    <a:lnL w="12700" cap="flat" cmpd="sng" algn="ctr">
                      <a:solidFill>
                        <a:srgbClr val="00B05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marR="0" lvl="0" indent="-285750" algn="l" defTabSz="914400" rtl="0" eaLnBrk="1" fontAlgn="auto" latinLnBrk="0" hangingPunct="1">
                        <a:lnSpc>
                          <a:spcPct val="100000"/>
                        </a:lnSpc>
                        <a:spcBef>
                          <a:spcPts val="0"/>
                        </a:spcBef>
                        <a:spcAft>
                          <a:spcPts val="600"/>
                        </a:spcAft>
                        <a:buClr>
                          <a:srgbClr val="15B438"/>
                        </a:buClr>
                        <a:buSzTx/>
                        <a:buFont typeface="Wingdings" pitchFamily="2" charset="2"/>
                        <a:buChar char="ü"/>
                        <a:tabLst/>
                        <a:defRPr/>
                      </a:pPr>
                      <a:r>
                        <a:rPr lang="en-US" sz="1800" dirty="0">
                          <a:solidFill>
                            <a:schemeClr val="tx1"/>
                          </a:solidFill>
                        </a:rPr>
                        <a:t>Watch tone &amp; body language, they won’t express hesitancy in words</a:t>
                      </a:r>
                    </a:p>
                    <a:p>
                      <a:pPr marL="285750" marR="0" lvl="0" indent="-285750" algn="l" defTabSz="914400" rtl="0" eaLnBrk="1" fontAlgn="auto" latinLnBrk="0" hangingPunct="1">
                        <a:lnSpc>
                          <a:spcPct val="100000"/>
                        </a:lnSpc>
                        <a:spcBef>
                          <a:spcPts val="0"/>
                        </a:spcBef>
                        <a:spcAft>
                          <a:spcPts val="600"/>
                        </a:spcAft>
                        <a:buClr>
                          <a:srgbClr val="15B438"/>
                        </a:buClr>
                        <a:buSzTx/>
                        <a:buFont typeface="Wingdings" pitchFamily="2" charset="2"/>
                        <a:buChar char="ü"/>
                        <a:tabLst/>
                        <a:defRPr/>
                      </a:pPr>
                      <a:r>
                        <a:rPr lang="en-US" sz="1800" dirty="0">
                          <a:solidFill>
                            <a:schemeClr val="tx1"/>
                          </a:solidFill>
                        </a:rPr>
                        <a:t>Risk: may over compromise, agree to give you something they can’t deliver</a:t>
                      </a:r>
                    </a:p>
                  </a:txBody>
                  <a:tcPr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Tools to Use:</a:t>
                      </a:r>
                    </a:p>
                  </a:txBody>
                  <a:tcPr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15B438"/>
                        </a:buClr>
                        <a:buSzTx/>
                        <a:buFont typeface="Wingdings" pitchFamily="2" charset="2"/>
                        <a:buChar char="ü"/>
                        <a:tabLst/>
                        <a:defRPr/>
                      </a:pPr>
                      <a:r>
                        <a:rPr lang="en-US" sz="1800" i="1">
                          <a:solidFill>
                            <a:schemeClr val="tx1"/>
                          </a:solidFill>
                        </a:rPr>
                        <a:t>What &amp; How </a:t>
                      </a:r>
                      <a:r>
                        <a:rPr lang="en-US" sz="1800" b="1" i="0">
                          <a:solidFill>
                            <a:schemeClr val="tx1"/>
                          </a:solidFill>
                        </a:rPr>
                        <a:t>calibrated questions </a:t>
                      </a:r>
                      <a:r>
                        <a:rPr lang="en-US" sz="1800" i="0">
                          <a:solidFill>
                            <a:schemeClr val="tx1"/>
                          </a:solidFill>
                        </a:rPr>
                        <a:t>focused on implementation</a:t>
                      </a:r>
                    </a:p>
                  </a:txBody>
                  <a:tcPr marT="45713" marB="45713">
                    <a:lnL w="12700" cap="flat" cmpd="sng" algn="ctr">
                      <a:no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285750" marR="0" lvl="0" indent="-285750" algn="l" defTabSz="914400" rtl="0" eaLnBrk="1" fontAlgn="auto" latinLnBrk="0" hangingPunct="1">
                        <a:lnSpc>
                          <a:spcPct val="100000"/>
                        </a:lnSpc>
                        <a:spcBef>
                          <a:spcPts val="0"/>
                        </a:spcBef>
                        <a:spcAft>
                          <a:spcPts val="600"/>
                        </a:spcAft>
                        <a:buClr>
                          <a:srgbClr val="15B438"/>
                        </a:buClr>
                        <a:buSzTx/>
                        <a:buFont typeface="Wingdings" pitchFamily="2" charset="2"/>
                        <a:buChar char="ü"/>
                        <a:tabLst/>
                        <a:defRPr/>
                      </a:pPr>
                      <a:endParaRPr lang="en-US" sz="1800" i="0" dirty="0">
                        <a:solidFill>
                          <a:schemeClr val="tx1"/>
                        </a:solidFill>
                      </a:endParaRPr>
                    </a:p>
                  </a:txBody>
                  <a:tcPr marT="45713" marB="45713">
                    <a:lnL w="12700" cap="flat" cmpd="sng" algn="ctr">
                      <a:solidFill>
                        <a:srgbClr val="00B05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spcBef>
                          <a:spcPts val="0"/>
                        </a:spcBef>
                        <a:spcAft>
                          <a:spcPts val="600"/>
                        </a:spcAft>
                        <a:buClr>
                          <a:srgbClr val="FF0000"/>
                        </a:buClr>
                        <a:buFont typeface="Wingdings" pitchFamily="2" charset="2"/>
                        <a:buChar char="v"/>
                      </a:pP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2"/>
                  </a:ext>
                </a:extLst>
              </a:tr>
              <a:tr h="4556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endParaRPr>
                    </a:p>
                  </a:txBody>
                  <a:tcPr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15B438"/>
                        </a:buClr>
                        <a:buSzTx/>
                        <a:buFont typeface="Wingdings" pitchFamily="2" charset="2"/>
                        <a:buChar char="ü"/>
                        <a:tabLst/>
                        <a:defRPr/>
                      </a:pPr>
                      <a:endParaRPr lang="en-US" sz="1800" dirty="0">
                        <a:solidFill>
                          <a:schemeClr val="tx1"/>
                        </a:solidFill>
                      </a:endParaRPr>
                    </a:p>
                  </a:txBody>
                  <a:tcPr marT="45713" marB="45713">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15B438"/>
                        </a:buClr>
                        <a:buSzTx/>
                        <a:buFont typeface="Wingdings" pitchFamily="2" charset="2"/>
                        <a:buChar char="ü"/>
                        <a:tabLst/>
                        <a:defRPr/>
                      </a:pPr>
                      <a:endParaRPr lang="en-US" sz="1800">
                        <a:solidFill>
                          <a:schemeClr val="tx1"/>
                        </a:solidFill>
                      </a:endParaRPr>
                    </a:p>
                  </a:txBody>
                  <a:tcPr marT="45713" marB="45713">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spcAft>
                          <a:spcPts val="600"/>
                        </a:spcAft>
                        <a:buClr>
                          <a:srgbClr val="15B438"/>
                        </a:buClr>
                        <a:buFont typeface="Wingdings" pitchFamily="2" charset="2"/>
                        <a:buChar char="ü"/>
                      </a:pPr>
                      <a:endParaRPr lang="en-US" sz="1800" dirty="0"/>
                    </a:p>
                  </a:txBody>
                  <a:tcPr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spcAft>
                          <a:spcPts val="600"/>
                        </a:spcAft>
                        <a:buClr>
                          <a:srgbClr val="1DC548"/>
                        </a:buClr>
                        <a:buFont typeface="Wingdings" pitchFamily="2" charset="2"/>
                        <a:buChar char="ü"/>
                      </a:pPr>
                      <a:endParaRPr lang="en-US" sz="1800" dirty="0"/>
                    </a:p>
                  </a:txBody>
                  <a:tcPr marT="45713" marB="4571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0" name="Picture 9" descr="A person wearing a costume posing for the camera&#10;&#10;Description automatically generated">
            <a:extLst>
              <a:ext uri="{FF2B5EF4-FFF2-40B4-BE49-F238E27FC236}">
                <a16:creationId xmlns:a16="http://schemas.microsoft.com/office/drawing/2014/main" id="{FCD4ABB3-1419-FD47-BB09-41043535C227}"/>
              </a:ext>
            </a:extLst>
          </p:cNvPr>
          <p:cNvPicPr>
            <a:picLocks noChangeAspect="1"/>
          </p:cNvPicPr>
          <p:nvPr/>
        </p:nvPicPr>
        <p:blipFill>
          <a:blip r:embed="rId3"/>
          <a:stretch>
            <a:fillRect/>
          </a:stretch>
        </p:blipFill>
        <p:spPr>
          <a:xfrm>
            <a:off x="115227" y="2531796"/>
            <a:ext cx="1309420" cy="3657600"/>
          </a:xfrm>
          <a:prstGeom prst="rect">
            <a:avLst/>
          </a:prstGeom>
        </p:spPr>
      </p:pic>
    </p:spTree>
    <p:extLst>
      <p:ext uri="{BB962C8B-B14F-4D97-AF65-F5344CB8AC3E}">
        <p14:creationId xmlns:p14="http://schemas.microsoft.com/office/powerpoint/2010/main" val="22346238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eelOff" invX="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2EFBB-5CCE-174F-81F6-4F5A3CD90AF1}"/>
              </a:ext>
            </a:extLst>
          </p:cNvPr>
          <p:cNvSpPr>
            <a:spLocks noGrp="1"/>
          </p:cNvSpPr>
          <p:nvPr>
            <p:ph type="title"/>
          </p:nvPr>
        </p:nvSpPr>
        <p:spPr>
          <a:xfrm>
            <a:off x="838200" y="365125"/>
            <a:ext cx="10515600" cy="1325563"/>
          </a:xfrm>
        </p:spPr>
        <p:txBody>
          <a:bodyPr anchor="t"/>
          <a:lstStyle/>
          <a:p>
            <a:pPr algn="ctr"/>
            <a:r>
              <a:rPr lang="en-US" altLang="en-US">
                <a:solidFill>
                  <a:srgbClr val="1A2EE6"/>
                </a:solidFill>
              </a:rPr>
              <a:t>Assertive</a:t>
            </a:r>
            <a:endParaRPr lang="en-US" b="0">
              <a:solidFill>
                <a:srgbClr val="004FC4"/>
              </a:solidFill>
              <a:latin typeface="+mn-lt"/>
            </a:endParaRPr>
          </a:p>
        </p:txBody>
      </p:sp>
      <p:graphicFrame>
        <p:nvGraphicFramePr>
          <p:cNvPr id="6" name="Table 5">
            <a:extLst>
              <a:ext uri="{FF2B5EF4-FFF2-40B4-BE49-F238E27FC236}">
                <a16:creationId xmlns:a16="http://schemas.microsoft.com/office/drawing/2014/main" id="{8DE9B345-793B-5246-8467-C8A00DFAD01F}"/>
              </a:ext>
            </a:extLst>
          </p:cNvPr>
          <p:cNvGraphicFramePr>
            <a:graphicFrameLocks noGrp="1"/>
          </p:cNvGraphicFramePr>
          <p:nvPr>
            <p:extLst>
              <p:ext uri="{D42A27DB-BD31-4B8C-83A1-F6EECF244321}">
                <p14:modId xmlns:p14="http://schemas.microsoft.com/office/powerpoint/2010/main" val="3916942149"/>
              </p:ext>
            </p:extLst>
          </p:nvPr>
        </p:nvGraphicFramePr>
        <p:xfrm>
          <a:off x="772541" y="1080943"/>
          <a:ext cx="10571162" cy="4604443"/>
        </p:xfrm>
        <a:graphic>
          <a:graphicData uri="http://schemas.openxmlformats.org/drawingml/2006/table">
            <a:tbl>
              <a:tblPr firstRow="1" bandRow="1">
                <a:tableStyleId>{5C22544A-7EE6-4342-B048-85BDC9FD1C3A}</a:tableStyleId>
              </a:tblPr>
              <a:tblGrid>
                <a:gridCol w="2089034">
                  <a:extLst>
                    <a:ext uri="{9D8B030D-6E8A-4147-A177-3AD203B41FA5}">
                      <a16:colId xmlns:a16="http://schemas.microsoft.com/office/drawing/2014/main" val="20000"/>
                    </a:ext>
                  </a:extLst>
                </a:gridCol>
                <a:gridCol w="3243378">
                  <a:extLst>
                    <a:ext uri="{9D8B030D-6E8A-4147-A177-3AD203B41FA5}">
                      <a16:colId xmlns:a16="http://schemas.microsoft.com/office/drawing/2014/main" val="20001"/>
                    </a:ext>
                  </a:extLst>
                </a:gridCol>
                <a:gridCol w="2222500">
                  <a:extLst>
                    <a:ext uri="{9D8B030D-6E8A-4147-A177-3AD203B41FA5}">
                      <a16:colId xmlns:a16="http://schemas.microsoft.com/office/drawing/2014/main" val="20003"/>
                    </a:ext>
                  </a:extLst>
                </a:gridCol>
                <a:gridCol w="387074">
                  <a:extLst>
                    <a:ext uri="{9D8B030D-6E8A-4147-A177-3AD203B41FA5}">
                      <a16:colId xmlns:a16="http://schemas.microsoft.com/office/drawing/2014/main" val="891596034"/>
                    </a:ext>
                  </a:extLst>
                </a:gridCol>
                <a:gridCol w="2629176">
                  <a:extLst>
                    <a:ext uri="{9D8B030D-6E8A-4147-A177-3AD203B41FA5}">
                      <a16:colId xmlns:a16="http://schemas.microsoft.com/office/drawing/2014/main" val="20004"/>
                    </a:ext>
                  </a:extLst>
                </a:gridCol>
              </a:tblGrid>
              <a:tr h="9143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Cares About:</a:t>
                      </a: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rgbClr val="1A2EE6"/>
                        </a:buClr>
                        <a:buFont typeface="Wingdings" pitchFamily="2" charset="2"/>
                        <a:buChar char="ü"/>
                      </a:pPr>
                      <a:r>
                        <a:rPr lang="en-US" sz="1800" b="1">
                          <a:solidFill>
                            <a:schemeClr val="tx1"/>
                          </a:solidFill>
                        </a:rPr>
                        <a:t>Being heard</a:t>
                      </a:r>
                    </a:p>
                  </a:txBody>
                  <a:tcPr marL="91450" marR="91450" marT="45718" marB="45718">
                    <a:lnL w="12700" cap="flat" cmpd="sng" algn="ctr">
                      <a:noFill/>
                      <a:prstDash val="solid"/>
                      <a:round/>
                      <a:headEnd type="none" w="med" len="med"/>
                      <a:tailEnd type="none" w="med" len="med"/>
                    </a:lnL>
                    <a:lnR w="12700" cap="flat" cmpd="sng" algn="ctr">
                      <a:solidFill>
                        <a:srgbClr val="0720E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600"/>
                        </a:spcAft>
                        <a:buClr>
                          <a:srgbClr val="1A2EE6"/>
                        </a:buClr>
                        <a:buSzTx/>
                        <a:buFont typeface="Wingdings" pitchFamily="2" charset="2"/>
                        <a:buNone/>
                        <a:tabLst/>
                        <a:defRPr/>
                      </a:pPr>
                      <a:r>
                        <a:rPr lang="en-US" sz="1800" b="1">
                          <a:solidFill>
                            <a:schemeClr val="tx1"/>
                          </a:solidFill>
                        </a:rPr>
                        <a:t>Negotiation Mindset:</a:t>
                      </a:r>
                    </a:p>
                  </a:txBody>
                  <a:tcPr marL="91450" marR="91450" marT="45718" marB="45718">
                    <a:lnL w="12700" cap="flat" cmpd="sng" algn="ctr">
                      <a:solidFill>
                        <a:srgbClr val="0720ED"/>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indent="-285750">
                        <a:buClr>
                          <a:srgbClr val="1A2EE6"/>
                        </a:buClr>
                        <a:buFont typeface="Wingdings" pitchFamily="2" charset="2"/>
                        <a:buChar char="ü"/>
                      </a:pPr>
                      <a:r>
                        <a:rPr lang="en-US" sz="1800" b="0">
                          <a:solidFill>
                            <a:schemeClr val="tx1"/>
                          </a:solidFill>
                        </a:rPr>
                        <a:t>Time = </a:t>
                      </a:r>
                      <a:r>
                        <a:rPr lang="en-US" sz="1800">
                          <a:solidFill>
                            <a:schemeClr val="tx1"/>
                          </a:solidFill>
                        </a:rPr>
                        <a:t>money</a:t>
                      </a:r>
                    </a:p>
                    <a:p>
                      <a:pPr marL="285750" indent="-285750">
                        <a:buClr>
                          <a:srgbClr val="1A2EE6"/>
                        </a:buClr>
                        <a:buFont typeface="Wingdings" pitchFamily="2" charset="2"/>
                        <a:buChar char="ü"/>
                      </a:pPr>
                      <a:r>
                        <a:rPr lang="en-US" sz="1800" b="0">
                          <a:solidFill>
                            <a:schemeClr val="tx1"/>
                          </a:solidFill>
                        </a:rPr>
                        <a:t>Silence</a:t>
                      </a:r>
                      <a:r>
                        <a:rPr lang="en-US" sz="1800">
                          <a:solidFill>
                            <a:schemeClr val="tx1"/>
                          </a:solidFill>
                        </a:rPr>
                        <a:t> </a:t>
                      </a:r>
                      <a:r>
                        <a:rPr lang="en-US" sz="1800" b="0">
                          <a:solidFill>
                            <a:schemeClr val="tx1"/>
                          </a:solidFill>
                        </a:rPr>
                        <a:t>=</a:t>
                      </a:r>
                      <a:r>
                        <a:rPr lang="en-US" sz="1800">
                          <a:solidFill>
                            <a:schemeClr val="tx1"/>
                          </a:solidFill>
                        </a:rPr>
                        <a:t> opportunity to speak more</a:t>
                      </a:r>
                      <a:endParaRPr lang="en-US" sz="1800" b="1">
                        <a:solidFill>
                          <a:schemeClr val="tx1"/>
                        </a:solidFill>
                      </a:endParaRP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buClr>
                          <a:srgbClr val="1A2EE6"/>
                        </a:buClr>
                        <a:buFont typeface="Wingdings" pitchFamily="2" charset="2"/>
                        <a:buChar char="ü"/>
                      </a:pPr>
                      <a:r>
                        <a:rPr lang="en-US" sz="1800" b="0" dirty="0">
                          <a:solidFill>
                            <a:schemeClr val="tx1"/>
                          </a:solidFill>
                        </a:rPr>
                        <a:t>Time = </a:t>
                      </a:r>
                      <a:r>
                        <a:rPr lang="en-US" sz="1800" dirty="0">
                          <a:solidFill>
                            <a:schemeClr val="tx1"/>
                          </a:solidFill>
                        </a:rPr>
                        <a:t>money</a:t>
                      </a:r>
                    </a:p>
                    <a:p>
                      <a:pPr marL="285750" indent="-285750">
                        <a:buClr>
                          <a:srgbClr val="1A2EE6"/>
                        </a:buClr>
                        <a:buFont typeface="Wingdings" pitchFamily="2" charset="2"/>
                        <a:buChar char="ü"/>
                      </a:pPr>
                      <a:r>
                        <a:rPr lang="en-US" sz="1800" b="0" dirty="0">
                          <a:solidFill>
                            <a:schemeClr val="tx1"/>
                          </a:solidFill>
                        </a:rPr>
                        <a:t>Silence</a:t>
                      </a:r>
                      <a:r>
                        <a:rPr lang="en-US" sz="1800" dirty="0">
                          <a:solidFill>
                            <a:schemeClr val="tx1"/>
                          </a:solidFill>
                        </a:rPr>
                        <a:t> </a:t>
                      </a:r>
                      <a:r>
                        <a:rPr lang="en-US" sz="1800" b="0" dirty="0">
                          <a:solidFill>
                            <a:schemeClr val="tx1"/>
                          </a:solidFill>
                        </a:rPr>
                        <a:t>=</a:t>
                      </a:r>
                      <a:r>
                        <a:rPr lang="en-US" sz="1800" dirty="0">
                          <a:solidFill>
                            <a:schemeClr val="tx1"/>
                          </a:solidFill>
                        </a:rPr>
                        <a:t> opportunity to speak more</a:t>
                      </a: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402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Characteristics:</a:t>
                      </a: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Aft>
                          <a:spcPts val="600"/>
                        </a:spcAft>
                        <a:buClr>
                          <a:srgbClr val="1A2EE6"/>
                        </a:buClr>
                        <a:buFont typeface="Wingdings" pitchFamily="2" charset="2"/>
                        <a:buChar char="ü"/>
                      </a:pPr>
                      <a:r>
                        <a:rPr lang="en-US" sz="1800" dirty="0">
                          <a:solidFill>
                            <a:schemeClr val="tx1"/>
                          </a:solidFill>
                        </a:rPr>
                        <a:t>Perfecting the solution is less important than getting it done</a:t>
                      </a:r>
                    </a:p>
                    <a:p>
                      <a:pPr marL="285750" marR="0" lvl="0" indent="-285750" algn="l" defTabSz="914400" rtl="0" eaLnBrk="1" fontAlgn="auto" latinLnBrk="0" hangingPunct="1">
                        <a:lnSpc>
                          <a:spcPct val="100000"/>
                        </a:lnSpc>
                        <a:spcBef>
                          <a:spcPts val="0"/>
                        </a:spcBef>
                        <a:spcAft>
                          <a:spcPts val="600"/>
                        </a:spcAft>
                        <a:buClr>
                          <a:srgbClr val="1A2EE6"/>
                        </a:buClr>
                        <a:buSzTx/>
                        <a:buFont typeface="Wingdings" pitchFamily="2" charset="2"/>
                        <a:buChar char="ü"/>
                        <a:tabLst/>
                        <a:defRPr/>
                      </a:pPr>
                      <a:r>
                        <a:rPr lang="en-US" sz="1800" dirty="0">
                          <a:solidFill>
                            <a:schemeClr val="tx1"/>
                          </a:solidFill>
                        </a:rPr>
                        <a:t>Loves winning above all else</a:t>
                      </a:r>
                    </a:p>
                  </a:txBody>
                  <a:tcPr marL="91450" marR="91450" marT="45718" marB="45718">
                    <a:lnL w="12700" cap="flat" cmpd="sng" algn="ctr">
                      <a:noFill/>
                      <a:prstDash val="solid"/>
                      <a:round/>
                      <a:headEnd type="none" w="med" len="med"/>
                      <a:tailEnd type="none" w="med" len="med"/>
                    </a:lnL>
                    <a:lnR w="12700" cap="flat" cmpd="sng" algn="ctr">
                      <a:solidFill>
                        <a:srgbClr val="0720ED"/>
                      </a:solid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285750" indent="-285750">
                        <a:spcBef>
                          <a:spcPts val="600"/>
                        </a:spcBef>
                        <a:spcAft>
                          <a:spcPts val="600"/>
                        </a:spcAft>
                        <a:buClr>
                          <a:srgbClr val="1A2EE6"/>
                        </a:buClr>
                        <a:buFont typeface="Wingdings" pitchFamily="2" charset="2"/>
                        <a:buChar char="ü"/>
                      </a:pPr>
                      <a:r>
                        <a:rPr lang="en-US" sz="1800" dirty="0">
                          <a:solidFill>
                            <a:schemeClr val="tx1"/>
                          </a:solidFill>
                        </a:rPr>
                        <a:t>Emotions can cloud decision-making faculties</a:t>
                      </a:r>
                    </a:p>
                    <a:p>
                      <a:pPr marL="285750" marR="0" lvl="0" indent="-285750" algn="l" defTabSz="914400" rtl="0" eaLnBrk="1" fontAlgn="auto" latinLnBrk="0" hangingPunct="1">
                        <a:lnSpc>
                          <a:spcPct val="100000"/>
                        </a:lnSpc>
                        <a:spcBef>
                          <a:spcPts val="600"/>
                        </a:spcBef>
                        <a:spcAft>
                          <a:spcPts val="600"/>
                        </a:spcAft>
                        <a:buClr>
                          <a:srgbClr val="1A2EE6"/>
                        </a:buClr>
                        <a:buSzTx/>
                        <a:buFont typeface="Wingdings" pitchFamily="2" charset="2"/>
                        <a:buChar char="ü"/>
                        <a:tabLst/>
                        <a:defRPr/>
                      </a:pPr>
                      <a:r>
                        <a:rPr lang="en-US" sz="1800" dirty="0">
                          <a:solidFill>
                            <a:schemeClr val="tx1"/>
                          </a:solidFill>
                        </a:rPr>
                        <a:t>Focus first on what they have to say.  They will only listen if they are convinced you understand them</a:t>
                      </a:r>
                    </a:p>
                    <a:p>
                      <a:pPr marL="285750" marR="0" lvl="0" indent="-285750" algn="l" defTabSz="914400" rtl="0" eaLnBrk="1" fontAlgn="auto" latinLnBrk="0" hangingPunct="1">
                        <a:lnSpc>
                          <a:spcPct val="100000"/>
                        </a:lnSpc>
                        <a:spcBef>
                          <a:spcPts val="600"/>
                        </a:spcBef>
                        <a:spcAft>
                          <a:spcPts val="600"/>
                        </a:spcAft>
                        <a:buClr>
                          <a:srgbClr val="1A2EE6"/>
                        </a:buClr>
                        <a:buSzTx/>
                        <a:buFont typeface="Wingdings" pitchFamily="2" charset="2"/>
                        <a:buChar char="ü"/>
                        <a:tabLst/>
                        <a:defRPr/>
                      </a:pPr>
                      <a:endParaRPr lang="en-US" sz="1800" dirty="0">
                        <a:solidFill>
                          <a:schemeClr val="tx1"/>
                        </a:solidFill>
                      </a:endParaRPr>
                    </a:p>
                  </a:txBody>
                  <a:tcPr marL="91450" marR="91450" marT="45718" marB="45718">
                    <a:lnL w="12700" cap="flat" cmpd="sng" algn="ctr">
                      <a:solidFill>
                        <a:srgbClr val="0720E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r h="9941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Tools to Use:</a:t>
                      </a: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
                          <a:srgbClr val="1A2EE6"/>
                        </a:buClr>
                        <a:buSzTx/>
                        <a:buFont typeface="Wingdings" pitchFamily="2" charset="2"/>
                        <a:buChar char="ü"/>
                        <a:tabLst/>
                        <a:defRPr/>
                      </a:pPr>
                      <a:r>
                        <a:rPr lang="en-US" sz="1800" b="1" dirty="0">
                          <a:solidFill>
                            <a:schemeClr val="tx1"/>
                          </a:solidFill>
                        </a:rPr>
                        <a:t>Calibrated questions</a:t>
                      </a:r>
                    </a:p>
                    <a:p>
                      <a:pPr marL="285750" marR="0" lvl="0" indent="-285750" algn="l" defTabSz="914400" rtl="0" eaLnBrk="1" fontAlgn="auto" latinLnBrk="0" hangingPunct="1">
                        <a:lnSpc>
                          <a:spcPct val="100000"/>
                        </a:lnSpc>
                        <a:spcBef>
                          <a:spcPts val="0"/>
                        </a:spcBef>
                        <a:spcAft>
                          <a:spcPts val="0"/>
                        </a:spcAft>
                        <a:buClr>
                          <a:srgbClr val="1A2EE6"/>
                        </a:buClr>
                        <a:buSzTx/>
                        <a:buFont typeface="Wingdings" pitchFamily="2" charset="2"/>
                        <a:buChar char="ü"/>
                        <a:tabLst/>
                        <a:defRPr/>
                      </a:pPr>
                      <a:r>
                        <a:rPr lang="en-US" sz="1800" b="1" dirty="0">
                          <a:solidFill>
                            <a:schemeClr val="tx1"/>
                          </a:solidFill>
                        </a:rPr>
                        <a:t>Labels</a:t>
                      </a:r>
                    </a:p>
                    <a:p>
                      <a:pPr marL="285750" marR="0" lvl="0" indent="-285750" algn="l" defTabSz="914400" rtl="0" eaLnBrk="1" fontAlgn="auto" latinLnBrk="0" hangingPunct="1">
                        <a:lnSpc>
                          <a:spcPct val="100000"/>
                        </a:lnSpc>
                        <a:spcBef>
                          <a:spcPts val="0"/>
                        </a:spcBef>
                        <a:spcAft>
                          <a:spcPts val="0"/>
                        </a:spcAft>
                        <a:buClr>
                          <a:srgbClr val="1A2EE6"/>
                        </a:buClr>
                        <a:buSzTx/>
                        <a:buFont typeface="Wingdings" pitchFamily="2" charset="2"/>
                        <a:buChar char="ü"/>
                        <a:tabLst/>
                        <a:defRPr/>
                      </a:pPr>
                      <a:r>
                        <a:rPr lang="en-US" sz="1800" b="1" dirty="0">
                          <a:solidFill>
                            <a:schemeClr val="tx1"/>
                          </a:solidFill>
                        </a:rPr>
                        <a:t>Summaries</a:t>
                      </a:r>
                    </a:p>
                  </a:txBody>
                  <a:tcPr marL="91450" marR="91450" marT="45718" marB="45718">
                    <a:lnL w="12700" cap="flat" cmpd="sng" algn="ctr">
                      <a:noFill/>
                      <a:prstDash val="solid"/>
                      <a:round/>
                      <a:headEnd type="none" w="med" len="med"/>
                      <a:tailEnd type="none" w="med" len="med"/>
                    </a:lnL>
                    <a:lnR w="12700" cap="flat" cmpd="sng" algn="ctr">
                      <a:solidFill>
                        <a:srgbClr val="0720ED"/>
                      </a:solid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285750" marR="0" lvl="0" indent="-285750" algn="l" defTabSz="914400" rtl="0" eaLnBrk="1" fontAlgn="auto" latinLnBrk="0" hangingPunct="1">
                        <a:lnSpc>
                          <a:spcPct val="100000"/>
                        </a:lnSpc>
                        <a:spcBef>
                          <a:spcPts val="0"/>
                        </a:spcBef>
                        <a:spcAft>
                          <a:spcPts val="0"/>
                        </a:spcAft>
                        <a:buClr>
                          <a:srgbClr val="1A2EE6"/>
                        </a:buClr>
                        <a:buSzTx/>
                        <a:buFont typeface="Wingdings" pitchFamily="2" charset="2"/>
                        <a:buChar char="ü"/>
                        <a:tabLst/>
                        <a:defRPr/>
                      </a:pPr>
                      <a:r>
                        <a:rPr lang="en-US" sz="1800" b="0">
                          <a:solidFill>
                            <a:schemeClr val="tx1"/>
                          </a:solidFill>
                        </a:rPr>
                        <a:t>Be careful with reciprocity, if you give an inch, they may take a mile</a:t>
                      </a:r>
                      <a:endParaRPr lang="en-US">
                        <a:solidFill>
                          <a:schemeClr val="tx1"/>
                        </a:solidFill>
                      </a:endParaRPr>
                    </a:p>
                  </a:txBody>
                  <a:tcPr marL="91450" marR="91450" marT="45718" marB="45718">
                    <a:lnL w="12700" cap="flat" cmpd="sng" algn="ctr">
                      <a:solidFill>
                        <a:srgbClr val="0720ED"/>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2"/>
                  </a:ext>
                </a:extLst>
              </a:tr>
              <a:tr h="4557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endParaRP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1A2EE6"/>
                        </a:buClr>
                        <a:buSzTx/>
                        <a:buFont typeface="Wingdings" pitchFamily="2" charset="2"/>
                        <a:buChar char="ü"/>
                        <a:tabLst/>
                        <a:defRPr/>
                      </a:pPr>
                      <a:endParaRPr lang="en-US" sz="1800" dirty="0">
                        <a:solidFill>
                          <a:schemeClr val="tx1"/>
                        </a:solidFill>
                      </a:endParaRP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indent="-285750">
                        <a:spcBef>
                          <a:spcPts val="0"/>
                        </a:spcBef>
                        <a:spcAft>
                          <a:spcPts val="600"/>
                        </a:spcAft>
                        <a:buClr>
                          <a:srgbClr val="1A2EE6"/>
                        </a:buClr>
                        <a:buFont typeface="Wingdings" pitchFamily="2" charset="2"/>
                        <a:buChar char="ü"/>
                      </a:pPr>
                      <a:endParaRPr lang="en-US" sz="1800"/>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spcBef>
                          <a:spcPts val="0"/>
                        </a:spcBef>
                        <a:spcAft>
                          <a:spcPts val="600"/>
                        </a:spcAft>
                        <a:buClr>
                          <a:srgbClr val="1A2EE6"/>
                        </a:buClr>
                        <a:buFont typeface="Wingdings" pitchFamily="2" charset="2"/>
                        <a:buChar char="ü"/>
                      </a:pPr>
                      <a:endParaRPr lang="en-US" sz="1800"/>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spcAft>
                          <a:spcPts val="600"/>
                        </a:spcAft>
                        <a:buClr>
                          <a:srgbClr val="1A2EE6"/>
                        </a:buClr>
                        <a:buFont typeface="Wingdings" pitchFamily="2" charset="2"/>
                        <a:buChar char="ü"/>
                      </a:pPr>
                      <a:endParaRPr lang="en-US" sz="1800" dirty="0"/>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7" name="Picture 6" descr="A person wearing a costume posing for the camera&#10;&#10;Description automatically generated">
            <a:extLst>
              <a:ext uri="{FF2B5EF4-FFF2-40B4-BE49-F238E27FC236}">
                <a16:creationId xmlns:a16="http://schemas.microsoft.com/office/drawing/2014/main" id="{FE239F14-EC8C-E946-81E5-743D164E40EB}"/>
              </a:ext>
            </a:extLst>
          </p:cNvPr>
          <p:cNvPicPr>
            <a:picLocks noChangeAspect="1"/>
          </p:cNvPicPr>
          <p:nvPr/>
        </p:nvPicPr>
        <p:blipFill>
          <a:blip r:embed="rId3"/>
          <a:stretch>
            <a:fillRect/>
          </a:stretch>
        </p:blipFill>
        <p:spPr>
          <a:xfrm>
            <a:off x="120769" y="2527300"/>
            <a:ext cx="1309420" cy="3657600"/>
          </a:xfrm>
          <a:prstGeom prst="rect">
            <a:avLst/>
          </a:prstGeom>
        </p:spPr>
      </p:pic>
    </p:spTree>
    <p:extLst>
      <p:ext uri="{BB962C8B-B14F-4D97-AF65-F5344CB8AC3E}">
        <p14:creationId xmlns:p14="http://schemas.microsoft.com/office/powerpoint/2010/main" val="37440736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eelOff" invX="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9ABD-8C3E-9C49-B5BA-B2E680F9BF8A}"/>
              </a:ext>
            </a:extLst>
          </p:cNvPr>
          <p:cNvSpPr>
            <a:spLocks noGrp="1"/>
          </p:cNvSpPr>
          <p:nvPr>
            <p:ph type="title"/>
          </p:nvPr>
        </p:nvSpPr>
        <p:spPr/>
        <p:txBody>
          <a:bodyPr anchor="t"/>
          <a:lstStyle/>
          <a:p>
            <a:pPr algn="ctr"/>
            <a:r>
              <a:rPr lang="en-US" altLang="en-US">
                <a:solidFill>
                  <a:srgbClr val="B59027"/>
                </a:solidFill>
              </a:rPr>
              <a:t>Achiever</a:t>
            </a:r>
            <a:endParaRPr lang="en-US">
              <a:solidFill>
                <a:srgbClr val="B59027"/>
              </a:solidFill>
            </a:endParaRPr>
          </a:p>
        </p:txBody>
      </p:sp>
      <p:sp>
        <p:nvSpPr>
          <p:cNvPr id="5" name="Content Placeholder 4">
            <a:extLst>
              <a:ext uri="{FF2B5EF4-FFF2-40B4-BE49-F238E27FC236}">
                <a16:creationId xmlns:a16="http://schemas.microsoft.com/office/drawing/2014/main" id="{842A51D8-CA29-CA6C-780D-3B262E6BF2D5}"/>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6F8D0CB8-6609-714C-A413-7F90FCB11ECE}"/>
              </a:ext>
            </a:extLst>
          </p:cNvPr>
          <p:cNvGraphicFramePr>
            <a:graphicFrameLocks noGrp="1"/>
          </p:cNvGraphicFramePr>
          <p:nvPr>
            <p:extLst>
              <p:ext uri="{D42A27DB-BD31-4B8C-83A1-F6EECF244321}">
                <p14:modId xmlns:p14="http://schemas.microsoft.com/office/powerpoint/2010/main" val="2856591664"/>
              </p:ext>
            </p:extLst>
          </p:nvPr>
        </p:nvGraphicFramePr>
        <p:xfrm>
          <a:off x="818436" y="1073876"/>
          <a:ext cx="10460351" cy="4476024"/>
        </p:xfrm>
        <a:graphic>
          <a:graphicData uri="http://schemas.openxmlformats.org/drawingml/2006/table">
            <a:tbl>
              <a:tblPr firstRow="1" bandRow="1">
                <a:tableStyleId>{5C22544A-7EE6-4342-B048-85BDC9FD1C3A}</a:tableStyleId>
              </a:tblPr>
              <a:tblGrid>
                <a:gridCol w="2067136">
                  <a:extLst>
                    <a:ext uri="{9D8B030D-6E8A-4147-A177-3AD203B41FA5}">
                      <a16:colId xmlns:a16="http://schemas.microsoft.com/office/drawing/2014/main" val="20000"/>
                    </a:ext>
                  </a:extLst>
                </a:gridCol>
                <a:gridCol w="3159112">
                  <a:extLst>
                    <a:ext uri="{9D8B030D-6E8A-4147-A177-3AD203B41FA5}">
                      <a16:colId xmlns:a16="http://schemas.microsoft.com/office/drawing/2014/main" val="20001"/>
                    </a:ext>
                  </a:extLst>
                </a:gridCol>
                <a:gridCol w="2316935">
                  <a:extLst>
                    <a:ext uri="{9D8B030D-6E8A-4147-A177-3AD203B41FA5}">
                      <a16:colId xmlns:a16="http://schemas.microsoft.com/office/drawing/2014/main" val="20003"/>
                    </a:ext>
                  </a:extLst>
                </a:gridCol>
                <a:gridCol w="315552">
                  <a:extLst>
                    <a:ext uri="{9D8B030D-6E8A-4147-A177-3AD203B41FA5}">
                      <a16:colId xmlns:a16="http://schemas.microsoft.com/office/drawing/2014/main" val="2544888555"/>
                    </a:ext>
                  </a:extLst>
                </a:gridCol>
                <a:gridCol w="2601616">
                  <a:extLst>
                    <a:ext uri="{9D8B030D-6E8A-4147-A177-3AD203B41FA5}">
                      <a16:colId xmlns:a16="http://schemas.microsoft.com/office/drawing/2014/main" val="20004"/>
                    </a:ext>
                  </a:extLst>
                </a:gridCol>
              </a:tblGrid>
              <a:tr h="9143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Cares About:</a:t>
                      </a: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Clr>
                          <a:srgbClr val="B59027"/>
                        </a:buClr>
                        <a:buFont typeface="Wingdings" pitchFamily="2" charset="2"/>
                        <a:buChar char="ü"/>
                      </a:pPr>
                      <a:r>
                        <a:rPr lang="en-US" sz="1800" b="1" dirty="0">
                          <a:solidFill>
                            <a:schemeClr val="tx1"/>
                          </a:solidFill>
                        </a:rPr>
                        <a:t>Communicating with all</a:t>
                      </a:r>
                    </a:p>
                  </a:txBody>
                  <a:tcPr marL="91450" marR="91450" marT="45718" marB="45718">
                    <a:lnL w="12700" cap="flat" cmpd="sng" algn="ctr">
                      <a:noFill/>
                      <a:prstDash val="solid"/>
                      <a:round/>
                      <a:headEnd type="none" w="med" len="med"/>
                      <a:tailEnd type="none" w="med" len="med"/>
                    </a:lnL>
                    <a:lnR w="12700" cap="flat" cmpd="sng" algn="ctr">
                      <a:solidFill>
                        <a:srgbClr val="B5902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600"/>
                        </a:spcAft>
                        <a:buClr>
                          <a:srgbClr val="B59027"/>
                        </a:buClr>
                        <a:buSzTx/>
                        <a:buFont typeface="Wingdings" pitchFamily="2" charset="2"/>
                        <a:buNone/>
                        <a:tabLst/>
                        <a:defRPr/>
                      </a:pPr>
                      <a:r>
                        <a:rPr lang="en-US" sz="1800" b="1">
                          <a:solidFill>
                            <a:schemeClr val="tx1"/>
                          </a:solidFill>
                        </a:rPr>
                        <a:t>Negotiation Mindset:</a:t>
                      </a:r>
                    </a:p>
                  </a:txBody>
                  <a:tcPr marL="91450" marR="91450" marT="45718" marB="45718">
                    <a:lnL w="12700" cap="flat" cmpd="sng" algn="ctr">
                      <a:solidFill>
                        <a:srgbClr val="B59027"/>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indent="-285750">
                        <a:buClr>
                          <a:srgbClr val="B59027"/>
                        </a:buClr>
                        <a:buFont typeface="Wingdings" pitchFamily="2" charset="2"/>
                        <a:buChar char="ü"/>
                      </a:pPr>
                      <a:r>
                        <a:rPr lang="en-US" sz="1800" b="0">
                          <a:solidFill>
                            <a:schemeClr val="tx1"/>
                          </a:solidFill>
                        </a:rPr>
                        <a:t>Time = </a:t>
                      </a:r>
                      <a:r>
                        <a:rPr lang="en-US" sz="1800">
                          <a:solidFill>
                            <a:schemeClr val="tx1"/>
                          </a:solidFill>
                        </a:rPr>
                        <a:t>opportunity</a:t>
                      </a:r>
                    </a:p>
                    <a:p>
                      <a:pPr marL="285750" indent="-285750">
                        <a:buClr>
                          <a:srgbClr val="B59027"/>
                        </a:buClr>
                        <a:buFont typeface="Wingdings" pitchFamily="2" charset="2"/>
                        <a:buChar char="ü"/>
                      </a:pPr>
                      <a:r>
                        <a:rPr lang="en-US" sz="1800" b="0">
                          <a:solidFill>
                            <a:schemeClr val="tx1"/>
                          </a:solidFill>
                        </a:rPr>
                        <a:t>Silence</a:t>
                      </a:r>
                      <a:r>
                        <a:rPr lang="en-US" sz="1800">
                          <a:solidFill>
                            <a:schemeClr val="tx1"/>
                          </a:solidFill>
                        </a:rPr>
                        <a:t> </a:t>
                      </a:r>
                      <a:r>
                        <a:rPr lang="en-US" sz="1800" b="0">
                          <a:solidFill>
                            <a:schemeClr val="tx1"/>
                          </a:solidFill>
                        </a:rPr>
                        <a:t>=</a:t>
                      </a:r>
                      <a:r>
                        <a:rPr lang="en-US" sz="1800">
                          <a:solidFill>
                            <a:schemeClr val="tx1"/>
                          </a:solidFill>
                        </a:rPr>
                        <a:t> contemplative </a:t>
                      </a:r>
                      <a:endParaRPr lang="en-US" sz="1800" b="1">
                        <a:solidFill>
                          <a:schemeClr val="tx1"/>
                        </a:solidFill>
                      </a:endParaRP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buClr>
                          <a:srgbClr val="FF13F9"/>
                        </a:buClr>
                        <a:buFont typeface="Wingdings" pitchFamily="2" charset="2"/>
                        <a:buChar char="ü"/>
                      </a:pPr>
                      <a:r>
                        <a:rPr lang="en-US" sz="1800" b="0" dirty="0">
                          <a:solidFill>
                            <a:schemeClr val="tx1"/>
                          </a:solidFill>
                        </a:rPr>
                        <a:t>Time = </a:t>
                      </a:r>
                      <a:r>
                        <a:rPr lang="en-US" sz="1800" dirty="0">
                          <a:solidFill>
                            <a:schemeClr val="tx1"/>
                          </a:solidFill>
                        </a:rPr>
                        <a:t>opportunity</a:t>
                      </a:r>
                    </a:p>
                    <a:p>
                      <a:pPr marL="285750" indent="-285750">
                        <a:buClr>
                          <a:srgbClr val="FF13F9"/>
                        </a:buClr>
                        <a:buFont typeface="Wingdings" pitchFamily="2" charset="2"/>
                        <a:buChar char="ü"/>
                      </a:pPr>
                      <a:r>
                        <a:rPr lang="en-US" sz="1800" b="0" dirty="0">
                          <a:solidFill>
                            <a:schemeClr val="tx1"/>
                          </a:solidFill>
                        </a:rPr>
                        <a:t>Silence</a:t>
                      </a:r>
                      <a:r>
                        <a:rPr lang="en-US" sz="1800" dirty="0">
                          <a:solidFill>
                            <a:schemeClr val="tx1"/>
                          </a:solidFill>
                        </a:rPr>
                        <a:t> </a:t>
                      </a:r>
                      <a:r>
                        <a:rPr lang="en-US" sz="1800" b="0" dirty="0">
                          <a:solidFill>
                            <a:schemeClr val="tx1"/>
                          </a:solidFill>
                        </a:rPr>
                        <a:t>=</a:t>
                      </a:r>
                      <a:r>
                        <a:rPr lang="en-US" sz="1800" dirty="0">
                          <a:solidFill>
                            <a:schemeClr val="tx1"/>
                          </a:solidFill>
                        </a:rPr>
                        <a:t> contemplative </a:t>
                      </a: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A2EE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402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Characteristics:</a:t>
                      </a: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Aft>
                          <a:spcPts val="600"/>
                        </a:spcAft>
                        <a:buClr>
                          <a:srgbClr val="B59027"/>
                        </a:buClr>
                        <a:buFont typeface="Wingdings" pitchFamily="2" charset="2"/>
                        <a:buChar char="ü"/>
                      </a:pPr>
                      <a:r>
                        <a:rPr lang="en-US" sz="1800" dirty="0">
                          <a:solidFill>
                            <a:schemeClr val="tx1"/>
                          </a:solidFill>
                        </a:rPr>
                        <a:t>Great communicator</a:t>
                      </a:r>
                    </a:p>
                    <a:p>
                      <a:pPr marL="285750" indent="-285750">
                        <a:spcAft>
                          <a:spcPts val="600"/>
                        </a:spcAft>
                        <a:buClr>
                          <a:srgbClr val="B59027"/>
                        </a:buClr>
                        <a:buFont typeface="Wingdings" pitchFamily="2" charset="2"/>
                        <a:buChar char="ü"/>
                      </a:pPr>
                      <a:r>
                        <a:rPr lang="en-US" sz="1800" dirty="0">
                          <a:solidFill>
                            <a:schemeClr val="tx1"/>
                          </a:solidFill>
                        </a:rPr>
                        <a:t>Skilled at listening</a:t>
                      </a:r>
                    </a:p>
                    <a:p>
                      <a:pPr marL="285750" indent="-285750">
                        <a:spcAft>
                          <a:spcPts val="600"/>
                        </a:spcAft>
                        <a:buClr>
                          <a:srgbClr val="B59027"/>
                        </a:buClr>
                        <a:buFont typeface="Wingdings" pitchFamily="2" charset="2"/>
                        <a:buChar char="ü"/>
                      </a:pPr>
                      <a:r>
                        <a:rPr lang="en-US" sz="1800" dirty="0">
                          <a:solidFill>
                            <a:schemeClr val="tx1"/>
                          </a:solidFill>
                        </a:rPr>
                        <a:t>Skilled at responding</a:t>
                      </a:r>
                    </a:p>
                  </a:txBody>
                  <a:tcPr marL="91450" marR="91450" marT="45718" marB="45718">
                    <a:lnL w="12700" cap="flat" cmpd="sng" algn="ctr">
                      <a:noFill/>
                      <a:prstDash val="solid"/>
                      <a:round/>
                      <a:headEnd type="none" w="med" len="med"/>
                      <a:tailEnd type="none" w="med" len="med"/>
                    </a:lnL>
                    <a:lnR w="12700" cap="flat" cmpd="sng" algn="ctr">
                      <a:solidFill>
                        <a:srgbClr val="B59027"/>
                      </a:solid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285750" indent="-285750">
                        <a:spcBef>
                          <a:spcPts val="600"/>
                        </a:spcBef>
                        <a:spcAft>
                          <a:spcPts val="600"/>
                        </a:spcAft>
                        <a:buClr>
                          <a:srgbClr val="B59027"/>
                        </a:buClr>
                        <a:buFont typeface="Wingdings" pitchFamily="2" charset="2"/>
                        <a:buChar char="ü"/>
                      </a:pPr>
                      <a:r>
                        <a:rPr lang="en-US" sz="1800" dirty="0">
                          <a:solidFill>
                            <a:schemeClr val="tx1"/>
                          </a:solidFill>
                        </a:rPr>
                        <a:t>Shows emotions when useful</a:t>
                      </a:r>
                    </a:p>
                    <a:p>
                      <a:pPr marL="285750" marR="0" lvl="0" indent="-285750" algn="l" defTabSz="914400" rtl="0" eaLnBrk="1" fontAlgn="auto" latinLnBrk="0" hangingPunct="1">
                        <a:lnSpc>
                          <a:spcPct val="100000"/>
                        </a:lnSpc>
                        <a:spcBef>
                          <a:spcPts val="600"/>
                        </a:spcBef>
                        <a:spcAft>
                          <a:spcPts val="600"/>
                        </a:spcAft>
                        <a:buClr>
                          <a:srgbClr val="B59027"/>
                        </a:buClr>
                        <a:buSzTx/>
                        <a:buFont typeface="Wingdings" pitchFamily="2" charset="2"/>
                        <a:buChar char="ü"/>
                        <a:tabLst/>
                        <a:defRPr/>
                      </a:pPr>
                      <a:r>
                        <a:rPr lang="en-US" sz="1800" dirty="0">
                          <a:solidFill>
                            <a:schemeClr val="tx1"/>
                          </a:solidFill>
                        </a:rPr>
                        <a:t>Views negotiations as a means to achieve an agreement</a:t>
                      </a:r>
                    </a:p>
                    <a:p>
                      <a:pPr marL="285750" marR="0" lvl="0" indent="-285750" algn="l" defTabSz="914400" rtl="0" eaLnBrk="1" fontAlgn="auto" latinLnBrk="0" hangingPunct="1">
                        <a:lnSpc>
                          <a:spcPct val="100000"/>
                        </a:lnSpc>
                        <a:spcBef>
                          <a:spcPts val="600"/>
                        </a:spcBef>
                        <a:spcAft>
                          <a:spcPts val="600"/>
                        </a:spcAft>
                        <a:buClr>
                          <a:srgbClr val="B59027"/>
                        </a:buClr>
                        <a:buSzTx/>
                        <a:buFont typeface="Wingdings" pitchFamily="2" charset="2"/>
                        <a:buChar char="ü"/>
                        <a:tabLst/>
                        <a:defRPr/>
                      </a:pPr>
                      <a:endParaRPr lang="en-US" sz="1800" dirty="0">
                        <a:solidFill>
                          <a:schemeClr val="tx1"/>
                        </a:solidFill>
                      </a:endParaRPr>
                    </a:p>
                  </a:txBody>
                  <a:tcPr marL="91450" marR="91450" marT="45718" marB="45718">
                    <a:lnL w="12700" cap="flat" cmpd="sng" algn="ctr">
                      <a:solidFill>
                        <a:srgbClr val="B5902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r h="86570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Tools to Use:</a:t>
                      </a: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
                          <a:srgbClr val="B59027"/>
                        </a:buClr>
                        <a:buSzTx/>
                        <a:buFont typeface="Wingdings" pitchFamily="2" charset="2"/>
                        <a:buChar char="ü"/>
                        <a:tabLst/>
                        <a:defRPr/>
                      </a:pPr>
                      <a:r>
                        <a:rPr lang="en-US" sz="1800" b="1">
                          <a:solidFill>
                            <a:schemeClr val="tx1"/>
                          </a:solidFill>
                        </a:rPr>
                        <a:t>Calibrated questions</a:t>
                      </a:r>
                    </a:p>
                  </a:txBody>
                  <a:tcPr marL="91450" marR="91450" marT="45718" marB="45718">
                    <a:lnL w="12700" cap="flat" cmpd="sng" algn="ctr">
                      <a:noFill/>
                      <a:prstDash val="solid"/>
                      <a:round/>
                      <a:headEnd type="none" w="med" len="med"/>
                      <a:tailEnd type="none" w="med" len="med"/>
                    </a:lnL>
                    <a:lnR w="12700" cap="flat" cmpd="sng" algn="ctr">
                      <a:solidFill>
                        <a:srgbClr val="B59027"/>
                      </a:solid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285750" marR="0" lvl="0" indent="-285750" algn="l" defTabSz="914400" rtl="0" eaLnBrk="1" fontAlgn="auto" latinLnBrk="0" hangingPunct="1">
                        <a:lnSpc>
                          <a:spcPct val="100000"/>
                        </a:lnSpc>
                        <a:spcBef>
                          <a:spcPts val="0"/>
                        </a:spcBef>
                        <a:spcAft>
                          <a:spcPts val="0"/>
                        </a:spcAft>
                        <a:buClr>
                          <a:srgbClr val="B59027"/>
                        </a:buClr>
                        <a:buSzTx/>
                        <a:buFont typeface="Wingdings" pitchFamily="2" charset="2"/>
                        <a:buChar char="ü"/>
                        <a:tabLst/>
                        <a:defRPr/>
                      </a:pPr>
                      <a:r>
                        <a:rPr lang="en-US" sz="1800" b="1" i="1">
                          <a:solidFill>
                            <a:schemeClr val="tx1"/>
                          </a:solidFill>
                        </a:rPr>
                        <a:t>Responds after consideration is given</a:t>
                      </a:r>
                    </a:p>
                    <a:p>
                      <a:pPr marL="285750" marR="0" lvl="0" indent="-285750" algn="l" defTabSz="914400" rtl="0" eaLnBrk="1" fontAlgn="auto" latinLnBrk="0" hangingPunct="1">
                        <a:lnSpc>
                          <a:spcPct val="100000"/>
                        </a:lnSpc>
                        <a:spcBef>
                          <a:spcPts val="0"/>
                        </a:spcBef>
                        <a:spcAft>
                          <a:spcPts val="0"/>
                        </a:spcAft>
                        <a:buClr>
                          <a:srgbClr val="B59027"/>
                        </a:buClr>
                        <a:buSzTx/>
                        <a:buFont typeface="Wingdings" pitchFamily="2" charset="2"/>
                        <a:buChar char="ü"/>
                        <a:tabLst/>
                        <a:defRPr/>
                      </a:pPr>
                      <a:r>
                        <a:rPr lang="en-US" sz="1800" b="0">
                          <a:solidFill>
                            <a:schemeClr val="tx1"/>
                          </a:solidFill>
                        </a:rPr>
                        <a:t>Uses all tools of the other three</a:t>
                      </a:r>
                      <a:endParaRPr lang="en-US">
                        <a:solidFill>
                          <a:schemeClr val="tx1"/>
                        </a:solidFill>
                      </a:endParaRPr>
                    </a:p>
                  </a:txBody>
                  <a:tcPr marL="91450" marR="91450" marT="45718" marB="45718">
                    <a:lnL w="12700" cap="flat" cmpd="sng" algn="ctr">
                      <a:solidFill>
                        <a:srgbClr val="B5902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solidFill>
                        <a:srgbClr val="B5902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lnL w="12700" cap="flat" cmpd="sng" algn="ctr">
                      <a:no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2"/>
                  </a:ext>
                </a:extLst>
              </a:tr>
              <a:tr h="45572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endParaRPr>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600"/>
                        </a:spcAft>
                        <a:buClr>
                          <a:srgbClr val="B59027"/>
                        </a:buClr>
                        <a:buSzTx/>
                        <a:buFont typeface="Wingdings" pitchFamily="2" charset="2"/>
                        <a:buChar char="ü"/>
                        <a:tabLst/>
                        <a:defRPr/>
                      </a:pPr>
                      <a:endParaRPr lang="en-US" sz="1800" b="0" dirty="0">
                        <a:solidFill>
                          <a:schemeClr val="tx1"/>
                        </a:solidFill>
                      </a:endParaRPr>
                    </a:p>
                  </a:txBody>
                  <a:tcPr marL="91450" marR="91450" marT="45718" marB="45718">
                    <a:lnL w="12700" cap="flat" cmpd="sng" algn="ctr">
                      <a:noFill/>
                      <a:prstDash val="solid"/>
                      <a:round/>
                      <a:headEnd type="none" w="med" len="med"/>
                      <a:tailEnd type="none" w="med" len="med"/>
                    </a:lnL>
                    <a:lnR w="12700" cap="flat" cmpd="sng" algn="ctr">
                      <a:solidFill>
                        <a:srgbClr val="B59027"/>
                      </a:solid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marR="0" lvl="0" indent="-285750" algn="l" defTabSz="914400" rtl="0" eaLnBrk="1" fontAlgn="auto" latinLnBrk="0" hangingPunct="1">
                        <a:lnSpc>
                          <a:spcPct val="100000"/>
                        </a:lnSpc>
                        <a:spcBef>
                          <a:spcPts val="0"/>
                        </a:spcBef>
                        <a:spcAft>
                          <a:spcPts val="600"/>
                        </a:spcAft>
                        <a:buClr>
                          <a:srgbClr val="B59027"/>
                        </a:buClr>
                        <a:buSzTx/>
                        <a:buFont typeface="Wingdings" pitchFamily="2" charset="2"/>
                        <a:buChar char="ü"/>
                        <a:tabLst/>
                        <a:defRPr/>
                      </a:pPr>
                      <a:endParaRPr lang="en-US" sz="1800" b="0">
                        <a:solidFill>
                          <a:schemeClr val="tx1"/>
                        </a:solidFill>
                      </a:endParaRPr>
                    </a:p>
                  </a:txBody>
                  <a:tcPr marL="91450" marR="91450" marT="45718" marB="45718">
                    <a:lnL w="12700" cap="flat" cmpd="sng" algn="ctr">
                      <a:solidFill>
                        <a:srgbClr val="B5902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indent="-285750">
                        <a:spcBef>
                          <a:spcPts val="0"/>
                        </a:spcBef>
                        <a:spcAft>
                          <a:spcPts val="600"/>
                        </a:spcAft>
                        <a:buClr>
                          <a:srgbClr val="FF13F9"/>
                        </a:buClr>
                        <a:buFont typeface="Wingdings" pitchFamily="2" charset="2"/>
                        <a:buChar char="ü"/>
                      </a:pPr>
                      <a:endParaRPr lang="en-US" sz="1800" dirty="0"/>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A2EE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Bef>
                          <a:spcPts val="0"/>
                        </a:spcBef>
                        <a:spcAft>
                          <a:spcPts val="600"/>
                        </a:spcAft>
                        <a:buClr>
                          <a:srgbClr val="FF13F9"/>
                        </a:buClr>
                        <a:buFont typeface="Wingdings" pitchFamily="2" charset="2"/>
                        <a:buChar char="ü"/>
                      </a:pPr>
                      <a:endParaRPr lang="en-US" sz="1800" dirty="0"/>
                    </a:p>
                  </a:txBody>
                  <a:tcPr marL="91450" marR="91450"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5902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9" name="Picture 8" descr="A person wearing a costume posing for the camera&#10;&#10;Description automatically generated">
            <a:extLst>
              <a:ext uri="{FF2B5EF4-FFF2-40B4-BE49-F238E27FC236}">
                <a16:creationId xmlns:a16="http://schemas.microsoft.com/office/drawing/2014/main" id="{EAB4B8BA-702D-B44C-940F-94A00F83CB09}"/>
              </a:ext>
            </a:extLst>
          </p:cNvPr>
          <p:cNvPicPr>
            <a:picLocks noChangeAspect="1"/>
          </p:cNvPicPr>
          <p:nvPr/>
        </p:nvPicPr>
        <p:blipFill>
          <a:blip r:embed="rId3"/>
          <a:stretch>
            <a:fillRect/>
          </a:stretch>
        </p:blipFill>
        <p:spPr>
          <a:xfrm>
            <a:off x="115227" y="2531796"/>
            <a:ext cx="1309421" cy="3657600"/>
          </a:xfrm>
          <a:prstGeom prst="rect">
            <a:avLst/>
          </a:prstGeom>
        </p:spPr>
      </p:pic>
    </p:spTree>
    <p:extLst>
      <p:ext uri="{BB962C8B-B14F-4D97-AF65-F5344CB8AC3E}">
        <p14:creationId xmlns:p14="http://schemas.microsoft.com/office/powerpoint/2010/main" val="8891286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eelOff" invX="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dge over a body of water&#10;&#10;Description automatically generated">
            <a:extLst>
              <a:ext uri="{FF2B5EF4-FFF2-40B4-BE49-F238E27FC236}">
                <a16:creationId xmlns:a16="http://schemas.microsoft.com/office/drawing/2014/main" id="{C1443020-BC38-3046-9262-8010C459CA89}"/>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aintBrush brushSize="1"/>
                    </a14:imgEffect>
                  </a14:imgLayer>
                </a14:imgProps>
              </a:ext>
            </a:extLst>
          </a:blip>
          <a:srcRect r="8565" b="12976"/>
          <a:stretch/>
        </p:blipFill>
        <p:spPr>
          <a:xfrm>
            <a:off x="-1" y="686339"/>
            <a:ext cx="12192001" cy="4061326"/>
          </a:xfrm>
          <a:prstGeom prst="rect">
            <a:avLst/>
          </a:prstGeom>
          <a:effectLst>
            <a:softEdge rad="228600"/>
          </a:effectLst>
        </p:spPr>
      </p:pic>
      <p:sp>
        <p:nvSpPr>
          <p:cNvPr id="6" name="Title 1">
            <a:extLst>
              <a:ext uri="{FF2B5EF4-FFF2-40B4-BE49-F238E27FC236}">
                <a16:creationId xmlns:a16="http://schemas.microsoft.com/office/drawing/2014/main" id="{4E4EEF97-4E09-5944-AF8B-DF9C1D7C7CD1}"/>
              </a:ext>
            </a:extLst>
          </p:cNvPr>
          <p:cNvSpPr>
            <a:spLocks noGrp="1"/>
          </p:cNvSpPr>
          <p:nvPr>
            <p:ph type="title"/>
          </p:nvPr>
        </p:nvSpPr>
        <p:spPr>
          <a:xfrm>
            <a:off x="838199" y="-177765"/>
            <a:ext cx="10515600" cy="1325563"/>
          </a:xfrm>
        </p:spPr>
        <p:txBody>
          <a:bodyPr>
            <a:normAutofit/>
          </a:bodyPr>
          <a:lstStyle/>
          <a:p>
            <a:pPr algn="ctr"/>
            <a:r>
              <a:rPr lang="en-US" sz="4000" dirty="0">
                <a:solidFill>
                  <a:schemeClr val="accent6"/>
                </a:solidFill>
              </a:rPr>
              <a:t>A moment of reflection</a:t>
            </a:r>
          </a:p>
        </p:txBody>
      </p:sp>
      <p:sp>
        <p:nvSpPr>
          <p:cNvPr id="7" name="Content Placeholder 2">
            <a:extLst>
              <a:ext uri="{FF2B5EF4-FFF2-40B4-BE49-F238E27FC236}">
                <a16:creationId xmlns:a16="http://schemas.microsoft.com/office/drawing/2014/main" id="{A0931168-D346-3B46-9329-BD9F07038E67}"/>
              </a:ext>
            </a:extLst>
          </p:cNvPr>
          <p:cNvSpPr txBox="1">
            <a:spLocks/>
          </p:cNvSpPr>
          <p:nvPr/>
        </p:nvSpPr>
        <p:spPr>
          <a:xfrm>
            <a:off x="4849035" y="4065572"/>
            <a:ext cx="7152894" cy="22204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79A33"/>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2A7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2A7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2A7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2A7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accent6"/>
                </a:solidFill>
              </a:rPr>
              <a:t>What is your role for the committee?</a:t>
            </a:r>
          </a:p>
          <a:p>
            <a:pPr algn="r"/>
            <a:r>
              <a:rPr lang="en-US" dirty="0">
                <a:solidFill>
                  <a:schemeClr val="accent6"/>
                </a:solidFill>
              </a:rPr>
              <a:t>What is your expertise?</a:t>
            </a:r>
          </a:p>
          <a:p>
            <a:pPr algn="r"/>
            <a:r>
              <a:rPr lang="en-US" dirty="0">
                <a:solidFill>
                  <a:schemeClr val="accent6"/>
                </a:solidFill>
              </a:rPr>
              <a:t>What relationships can you leverage?</a:t>
            </a:r>
          </a:p>
        </p:txBody>
      </p:sp>
    </p:spTree>
    <p:extLst>
      <p:ext uri="{BB962C8B-B14F-4D97-AF65-F5344CB8AC3E}">
        <p14:creationId xmlns:p14="http://schemas.microsoft.com/office/powerpoint/2010/main" val="477587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28720-B65D-6D4D-9274-58A5AB320001}"/>
              </a:ext>
            </a:extLst>
          </p:cNvPr>
          <p:cNvPicPr>
            <a:picLocks noChangeAspect="1"/>
          </p:cNvPicPr>
          <p:nvPr/>
        </p:nvPicPr>
        <p:blipFill>
          <a:blip r:embed="rId3"/>
          <a:stretch>
            <a:fillRect/>
          </a:stretch>
        </p:blipFill>
        <p:spPr>
          <a:xfrm>
            <a:off x="6382466" y="0"/>
            <a:ext cx="5809534" cy="6858000"/>
          </a:xfrm>
          <a:prstGeom prst="rect">
            <a:avLst/>
          </a:prstGeom>
        </p:spPr>
      </p:pic>
      <p:sp>
        <p:nvSpPr>
          <p:cNvPr id="4" name="Title 3">
            <a:extLst>
              <a:ext uri="{FF2B5EF4-FFF2-40B4-BE49-F238E27FC236}">
                <a16:creationId xmlns:a16="http://schemas.microsoft.com/office/drawing/2014/main" id="{CAC2EFBB-5CCE-174F-81F6-4F5A3CD90AF1}"/>
              </a:ext>
            </a:extLst>
          </p:cNvPr>
          <p:cNvSpPr>
            <a:spLocks noGrp="1"/>
          </p:cNvSpPr>
          <p:nvPr>
            <p:ph type="title"/>
          </p:nvPr>
        </p:nvSpPr>
        <p:spPr>
          <a:xfrm>
            <a:off x="838200" y="365125"/>
            <a:ext cx="10515600" cy="1325563"/>
          </a:xfrm>
        </p:spPr>
        <p:txBody>
          <a:bodyPr/>
          <a:lstStyle/>
          <a:p>
            <a:pPr algn="ctr"/>
            <a:r>
              <a:rPr lang="en-US" altLang="en-US" b="0" dirty="0">
                <a:solidFill>
                  <a:schemeClr val="accent6"/>
                </a:solidFill>
                <a:latin typeface="Calibri" panose="020F0502020204030204" pitchFamily="34" charset="0"/>
                <a:cs typeface="Calibri" panose="020F0502020204030204" pitchFamily="34" charset="0"/>
              </a:rPr>
              <a:t>Mental strength</a:t>
            </a:r>
            <a:endParaRPr lang="en-US" b="0" dirty="0">
              <a:solidFill>
                <a:schemeClr val="accent6"/>
              </a:solidFill>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3CB01961-3832-7E4D-B9AE-C620FBDAAC20}"/>
              </a:ext>
            </a:extLst>
          </p:cNvPr>
          <p:cNvSpPr>
            <a:spLocks noGrp="1"/>
          </p:cNvSpPr>
          <p:nvPr>
            <p:ph idx="1"/>
          </p:nvPr>
        </p:nvSpPr>
        <p:spPr>
          <a:xfrm>
            <a:off x="838199" y="2246540"/>
            <a:ext cx="7420430" cy="3910449"/>
          </a:xfrm>
        </p:spPr>
        <p:txBody>
          <a:bodyPr>
            <a:normAutofit/>
          </a:bodyPr>
          <a:lstStyle/>
          <a:p>
            <a:r>
              <a:rPr lang="en-US" sz="3200" dirty="0">
                <a:solidFill>
                  <a:srgbClr val="1F2A72"/>
                </a:solidFill>
              </a:rPr>
              <a:t>Prepare for offers to be rejected</a:t>
            </a:r>
          </a:p>
          <a:p>
            <a:r>
              <a:rPr lang="en-US" sz="3200" dirty="0">
                <a:solidFill>
                  <a:srgbClr val="1F2A72"/>
                </a:solidFill>
              </a:rPr>
              <a:t>Work on emotional intelligence</a:t>
            </a:r>
          </a:p>
          <a:p>
            <a:r>
              <a:rPr lang="en-US" sz="3200" dirty="0">
                <a:solidFill>
                  <a:srgbClr val="1F2A72"/>
                </a:solidFill>
              </a:rPr>
              <a:t>Practice mental preparation</a:t>
            </a:r>
          </a:p>
          <a:p>
            <a:r>
              <a:rPr lang="en-US" sz="3200" dirty="0">
                <a:solidFill>
                  <a:srgbClr val="1F2A72"/>
                </a:solidFill>
              </a:rPr>
              <a:t>Rejection is not a personal attack</a:t>
            </a:r>
          </a:p>
        </p:txBody>
      </p:sp>
    </p:spTree>
    <p:extLst>
      <p:ext uri="{BB962C8B-B14F-4D97-AF65-F5344CB8AC3E}">
        <p14:creationId xmlns:p14="http://schemas.microsoft.com/office/powerpoint/2010/main" val="3499748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dissolv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F1B2-8F13-3F41-AE20-6D1C3BD6F8C5}"/>
              </a:ext>
            </a:extLst>
          </p:cNvPr>
          <p:cNvSpPr>
            <a:spLocks noGrp="1"/>
          </p:cNvSpPr>
          <p:nvPr>
            <p:ph type="title"/>
          </p:nvPr>
        </p:nvSpPr>
        <p:spPr/>
        <p:txBody>
          <a:bodyPr/>
          <a:lstStyle/>
          <a:p>
            <a:r>
              <a:rPr lang="en-US" dirty="0">
                <a:solidFill>
                  <a:schemeClr val="accent6"/>
                </a:solidFill>
              </a:rPr>
              <a:t>Trigger Exercise </a:t>
            </a:r>
          </a:p>
        </p:txBody>
      </p:sp>
      <p:sp>
        <p:nvSpPr>
          <p:cNvPr id="10" name="Content Placeholder 2">
            <a:extLst>
              <a:ext uri="{FF2B5EF4-FFF2-40B4-BE49-F238E27FC236}">
                <a16:creationId xmlns:a16="http://schemas.microsoft.com/office/drawing/2014/main" id="{27407C96-5745-5344-ABD6-87D6316C87F9}"/>
              </a:ext>
            </a:extLst>
          </p:cNvPr>
          <p:cNvSpPr txBox="1">
            <a:spLocks/>
          </p:cNvSpPr>
          <p:nvPr/>
        </p:nvSpPr>
        <p:spPr>
          <a:xfrm>
            <a:off x="762000" y="1732918"/>
            <a:ext cx="5988141" cy="39220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B79A33"/>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40000"/>
              </a:lnSpc>
            </a:pPr>
            <a:r>
              <a:rPr lang="en-US" altLang="en-US" sz="2800" b="0" dirty="0">
                <a:solidFill>
                  <a:schemeClr val="accent6"/>
                </a:solidFill>
                <a:ea typeface="Cambria" panose="02040503050406030204" pitchFamily="18" charset="0"/>
                <a:cs typeface="Calibri" panose="020F0502020204030204" pitchFamily="34" charset="0"/>
                <a:sym typeface="Cambria" panose="02040503050406030204" pitchFamily="18" charset="0"/>
              </a:rPr>
              <a:t>What triggers — </a:t>
            </a:r>
            <a:r>
              <a:rPr lang="en-US" altLang="en-US" sz="2800" b="0" u="sng" dirty="0">
                <a:solidFill>
                  <a:schemeClr val="accent6"/>
                </a:solidFill>
                <a:ea typeface="Cambria" panose="02040503050406030204" pitchFamily="18" charset="0"/>
                <a:cs typeface="Calibri" panose="020F0502020204030204" pitchFamily="34" charset="0"/>
                <a:sym typeface="Cambria" panose="02040503050406030204" pitchFamily="18" charset="0"/>
              </a:rPr>
              <a:t>words</a:t>
            </a:r>
            <a:r>
              <a:rPr lang="en-US" altLang="en-US" sz="2800" b="0" dirty="0">
                <a:solidFill>
                  <a:schemeClr val="accent6"/>
                </a:solidFill>
                <a:ea typeface="Cambria" panose="02040503050406030204" pitchFamily="18" charset="0"/>
                <a:cs typeface="Calibri" panose="020F0502020204030204" pitchFamily="34" charset="0"/>
                <a:sym typeface="Cambria" panose="02040503050406030204" pitchFamily="18" charset="0"/>
              </a:rPr>
              <a:t>, </a:t>
            </a:r>
            <a:r>
              <a:rPr lang="en-US" altLang="en-US" sz="2800" b="0" u="sng" dirty="0">
                <a:solidFill>
                  <a:schemeClr val="accent6"/>
                </a:solidFill>
                <a:ea typeface="Cambria" panose="02040503050406030204" pitchFamily="18" charset="0"/>
                <a:cs typeface="Calibri" panose="020F0502020204030204" pitchFamily="34" charset="0"/>
                <a:sym typeface="Cambria" panose="02040503050406030204" pitchFamily="18" charset="0"/>
              </a:rPr>
              <a:t>situations</a:t>
            </a:r>
            <a:r>
              <a:rPr lang="en-US" altLang="en-US" sz="2800" b="0" dirty="0">
                <a:solidFill>
                  <a:schemeClr val="accent6"/>
                </a:solidFill>
                <a:ea typeface="Cambria" panose="02040503050406030204" pitchFamily="18" charset="0"/>
                <a:cs typeface="Calibri" panose="020F0502020204030204" pitchFamily="34" charset="0"/>
                <a:sym typeface="Cambria" panose="02040503050406030204" pitchFamily="18" charset="0"/>
              </a:rPr>
              <a:t> or </a:t>
            </a:r>
            <a:r>
              <a:rPr lang="en-US" altLang="en-US" sz="2800" b="0" u="sng" dirty="0">
                <a:solidFill>
                  <a:schemeClr val="accent6"/>
                </a:solidFill>
                <a:ea typeface="Cambria" panose="02040503050406030204" pitchFamily="18" charset="0"/>
                <a:cs typeface="Calibri" panose="020F0502020204030204" pitchFamily="34" charset="0"/>
                <a:sym typeface="Cambria" panose="02040503050406030204" pitchFamily="18" charset="0"/>
              </a:rPr>
              <a:t>conditions</a:t>
            </a:r>
            <a:r>
              <a:rPr lang="en-US" altLang="en-US" sz="2800" b="0" dirty="0">
                <a:solidFill>
                  <a:schemeClr val="accent6"/>
                </a:solidFill>
                <a:ea typeface="Cambria" panose="02040503050406030204" pitchFamily="18" charset="0"/>
                <a:cs typeface="Calibri" panose="020F0502020204030204" pitchFamily="34" charset="0"/>
                <a:sym typeface="Cambria" panose="02040503050406030204" pitchFamily="18" charset="0"/>
              </a:rPr>
              <a:t> — cause </a:t>
            </a:r>
            <a:r>
              <a:rPr lang="en-US" altLang="en-US" sz="2800" b="0" i="1" u="sng" dirty="0">
                <a:solidFill>
                  <a:schemeClr val="accent6"/>
                </a:solidFill>
                <a:ea typeface="Cambria" panose="02040503050406030204" pitchFamily="18" charset="0"/>
                <a:cs typeface="Calibri" panose="020F0502020204030204" pitchFamily="34" charset="0"/>
                <a:sym typeface="Cambria" panose="02040503050406030204" pitchFamily="18" charset="0"/>
              </a:rPr>
              <a:t>you</a:t>
            </a:r>
            <a:r>
              <a:rPr lang="en-US" altLang="en-US" sz="2800" b="0" dirty="0">
                <a:solidFill>
                  <a:schemeClr val="accent6"/>
                </a:solidFill>
                <a:ea typeface="Cambria" panose="02040503050406030204" pitchFamily="18" charset="0"/>
                <a:cs typeface="Calibri" panose="020F0502020204030204" pitchFamily="34" charset="0"/>
                <a:sym typeface="Cambria" panose="02040503050406030204" pitchFamily="18" charset="0"/>
              </a:rPr>
              <a:t> to react with strong emotions or lose your cool? </a:t>
            </a:r>
          </a:p>
          <a:p>
            <a:pPr>
              <a:lnSpc>
                <a:spcPct val="140000"/>
              </a:lnSpc>
            </a:pPr>
            <a:r>
              <a:rPr lang="en-US" altLang="en-US" sz="2800" b="0" dirty="0">
                <a:solidFill>
                  <a:schemeClr val="accent6"/>
                </a:solidFill>
                <a:ea typeface="Cambria" panose="02040503050406030204" pitchFamily="18" charset="0"/>
                <a:cs typeface="Calibri" panose="020F0502020204030204" pitchFamily="34" charset="0"/>
                <a:sym typeface="Cambria" panose="02040503050406030204" pitchFamily="18" charset="0"/>
              </a:rPr>
              <a:t>Why?  </a:t>
            </a:r>
          </a:p>
          <a:p>
            <a:pPr>
              <a:lnSpc>
                <a:spcPct val="140000"/>
              </a:lnSpc>
            </a:pPr>
            <a:r>
              <a:rPr lang="en-US" altLang="en-US" sz="2800" b="0" dirty="0">
                <a:solidFill>
                  <a:schemeClr val="accent6"/>
                </a:solidFill>
                <a:ea typeface="Cambria" panose="02040503050406030204" pitchFamily="18" charset="0"/>
                <a:cs typeface="Calibri" panose="020F0502020204030204" pitchFamily="34" charset="0"/>
                <a:sym typeface="Cambria" panose="02040503050406030204" pitchFamily="18" charset="0"/>
              </a:rPr>
              <a:t>What physical clues does your body give you that you are losing your cool?</a:t>
            </a:r>
            <a:endParaRPr lang="en-US" sz="2800" b="0" dirty="0">
              <a:solidFill>
                <a:schemeClr val="accent6"/>
              </a:solidFill>
            </a:endParaRPr>
          </a:p>
        </p:txBody>
      </p:sp>
      <p:pic>
        <p:nvPicPr>
          <p:cNvPr id="1026" name="Picture 2" descr="Anger Tropes - TV Tropes">
            <a:extLst>
              <a:ext uri="{FF2B5EF4-FFF2-40B4-BE49-F238E27FC236}">
                <a16:creationId xmlns:a16="http://schemas.microsoft.com/office/drawing/2014/main" id="{93939CFE-D0CE-651A-317D-D4098F5B3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529" y="-383722"/>
            <a:ext cx="4445000" cy="636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274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C06D96-7965-455E-D1D1-D9307FB54A25}"/>
              </a:ext>
            </a:extLst>
          </p:cNvPr>
          <p:cNvSpPr>
            <a:spLocks noGrp="1"/>
          </p:cNvSpPr>
          <p:nvPr>
            <p:ph type="title"/>
          </p:nvPr>
        </p:nvSpPr>
        <p:spPr/>
        <p:txBody>
          <a:bodyPr/>
          <a:lstStyle/>
          <a:p>
            <a:pPr algn="ctr"/>
            <a:r>
              <a:rPr lang="en-US" dirty="0"/>
              <a:t>What are your goals?</a:t>
            </a:r>
          </a:p>
        </p:txBody>
      </p:sp>
    </p:spTree>
    <p:extLst>
      <p:ext uri="{BB962C8B-B14F-4D97-AF65-F5344CB8AC3E}">
        <p14:creationId xmlns:p14="http://schemas.microsoft.com/office/powerpoint/2010/main" val="3222161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C1FD04B-BEEC-FE4C-B799-E421F249754F}"/>
              </a:ext>
            </a:extLst>
          </p:cNvPr>
          <p:cNvSpPr>
            <a:spLocks noGrp="1"/>
          </p:cNvSpPr>
          <p:nvPr>
            <p:ph type="title"/>
          </p:nvPr>
        </p:nvSpPr>
        <p:spPr>
          <a:xfrm>
            <a:off x="76199" y="388937"/>
            <a:ext cx="11862515" cy="1325563"/>
          </a:xfrm>
        </p:spPr>
        <p:txBody>
          <a:bodyPr>
            <a:normAutofit fontScale="90000"/>
          </a:bodyPr>
          <a:lstStyle/>
          <a:p>
            <a:pPr algn="ctr"/>
            <a:r>
              <a:rPr lang="en-US" sz="4800" dirty="0">
                <a:solidFill>
                  <a:srgbClr val="1F2A72"/>
                </a:solidFill>
              </a:rPr>
              <a:t>The </a:t>
            </a:r>
            <a:r>
              <a:rPr lang="en-US" sz="4800" i="1" dirty="0">
                <a:solidFill>
                  <a:schemeClr val="accent6"/>
                </a:solidFill>
              </a:rPr>
              <a:t>customer</a:t>
            </a:r>
            <a:r>
              <a:rPr lang="en-US" sz="4800" dirty="0">
                <a:solidFill>
                  <a:srgbClr val="1F2A72"/>
                </a:solidFill>
              </a:rPr>
              <a:t> is the common</a:t>
            </a:r>
            <a:br>
              <a:rPr lang="en-US" sz="4800" dirty="0">
                <a:solidFill>
                  <a:srgbClr val="1F2A72"/>
                </a:solidFill>
              </a:rPr>
            </a:br>
            <a:r>
              <a:rPr lang="en-US" sz="4800" dirty="0">
                <a:solidFill>
                  <a:srgbClr val="1F2A72"/>
                </a:solidFill>
              </a:rPr>
              <a:t>denominator of bargaining</a:t>
            </a:r>
          </a:p>
        </p:txBody>
      </p:sp>
      <p:sp>
        <p:nvSpPr>
          <p:cNvPr id="11" name="Content Placeholder 2">
            <a:extLst>
              <a:ext uri="{FF2B5EF4-FFF2-40B4-BE49-F238E27FC236}">
                <a16:creationId xmlns:a16="http://schemas.microsoft.com/office/drawing/2014/main" id="{E16124A9-6D0F-034C-98C3-A9333F3FDBD8}"/>
              </a:ext>
            </a:extLst>
          </p:cNvPr>
          <p:cNvSpPr>
            <a:spLocks noGrp="1"/>
          </p:cNvSpPr>
          <p:nvPr>
            <p:ph idx="1"/>
          </p:nvPr>
        </p:nvSpPr>
        <p:spPr>
          <a:xfrm>
            <a:off x="838200" y="1825625"/>
            <a:ext cx="11100514" cy="3910449"/>
          </a:xfrm>
        </p:spPr>
        <p:txBody>
          <a:bodyPr/>
          <a:lstStyle/>
          <a:p>
            <a:r>
              <a:rPr lang="en-US" sz="3600" dirty="0">
                <a:solidFill>
                  <a:srgbClr val="1F2A72"/>
                </a:solidFill>
              </a:rPr>
              <a:t>The Committee should focus </a:t>
            </a:r>
            <a:r>
              <a:rPr lang="en-US" sz="3600" dirty="0">
                <a:solidFill>
                  <a:srgbClr val="1C2877"/>
                </a:solidFill>
              </a:rPr>
              <a:t>on</a:t>
            </a:r>
            <a:r>
              <a:rPr lang="en-US" sz="3600" dirty="0">
                <a:solidFill>
                  <a:srgbClr val="00B050"/>
                </a:solidFill>
              </a:rPr>
              <a:t> </a:t>
            </a:r>
            <a:r>
              <a:rPr lang="en-US" sz="3600" dirty="0">
                <a:solidFill>
                  <a:schemeClr val="accent6"/>
                </a:solidFill>
              </a:rPr>
              <a:t>improving efficiency</a:t>
            </a:r>
          </a:p>
          <a:p>
            <a:r>
              <a:rPr lang="en-US" sz="3600" dirty="0">
                <a:solidFill>
                  <a:srgbClr val="1F2A72"/>
                </a:solidFill>
              </a:rPr>
              <a:t>The Committee should focus </a:t>
            </a:r>
            <a:r>
              <a:rPr lang="en-US" sz="3600" dirty="0">
                <a:solidFill>
                  <a:srgbClr val="1C2877"/>
                </a:solidFill>
              </a:rPr>
              <a:t>on</a:t>
            </a:r>
            <a:r>
              <a:rPr lang="en-US" sz="3600" dirty="0">
                <a:solidFill>
                  <a:srgbClr val="00B050"/>
                </a:solidFill>
              </a:rPr>
              <a:t> </a:t>
            </a:r>
            <a:r>
              <a:rPr lang="en-US" sz="3600" dirty="0">
                <a:solidFill>
                  <a:schemeClr val="accent6"/>
                </a:solidFill>
              </a:rPr>
              <a:t>improving service</a:t>
            </a:r>
          </a:p>
          <a:p>
            <a:r>
              <a:rPr lang="en-US" sz="3600" dirty="0">
                <a:solidFill>
                  <a:srgbClr val="1F2A72"/>
                </a:solidFill>
              </a:rPr>
              <a:t>The Committee should focus </a:t>
            </a:r>
            <a:r>
              <a:rPr lang="en-US" sz="3600" dirty="0">
                <a:solidFill>
                  <a:srgbClr val="1C2877"/>
                </a:solidFill>
              </a:rPr>
              <a:t>on</a:t>
            </a:r>
            <a:r>
              <a:rPr lang="en-US" sz="3600" dirty="0">
                <a:solidFill>
                  <a:srgbClr val="00B050"/>
                </a:solidFill>
              </a:rPr>
              <a:t> </a:t>
            </a:r>
            <a:r>
              <a:rPr lang="en-US" sz="3600" dirty="0">
                <a:solidFill>
                  <a:schemeClr val="accent6"/>
                </a:solidFill>
              </a:rPr>
              <a:t>improving their product</a:t>
            </a:r>
          </a:p>
        </p:txBody>
      </p:sp>
    </p:spTree>
    <p:extLst>
      <p:ext uri="{BB962C8B-B14F-4D97-AF65-F5344CB8AC3E}">
        <p14:creationId xmlns:p14="http://schemas.microsoft.com/office/powerpoint/2010/main" val="3430266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C1FD04B-BEEC-FE4C-B799-E421F249754F}"/>
              </a:ext>
            </a:extLst>
          </p:cNvPr>
          <p:cNvSpPr>
            <a:spLocks noGrp="1"/>
          </p:cNvSpPr>
          <p:nvPr>
            <p:ph type="title"/>
          </p:nvPr>
        </p:nvSpPr>
        <p:spPr>
          <a:xfrm>
            <a:off x="76199" y="388937"/>
            <a:ext cx="11862515" cy="1325563"/>
          </a:xfrm>
        </p:spPr>
        <p:txBody>
          <a:bodyPr>
            <a:normAutofit/>
          </a:bodyPr>
          <a:lstStyle/>
          <a:p>
            <a:pPr algn="ctr"/>
            <a:r>
              <a:rPr lang="en-US" sz="4800" dirty="0">
                <a:solidFill>
                  <a:srgbClr val="1F2A72"/>
                </a:solidFill>
              </a:rPr>
              <a:t>How can the industry be improved?</a:t>
            </a:r>
          </a:p>
        </p:txBody>
      </p:sp>
      <p:sp>
        <p:nvSpPr>
          <p:cNvPr id="11" name="Content Placeholder 2">
            <a:extLst>
              <a:ext uri="{FF2B5EF4-FFF2-40B4-BE49-F238E27FC236}">
                <a16:creationId xmlns:a16="http://schemas.microsoft.com/office/drawing/2014/main" id="{E16124A9-6D0F-034C-98C3-A9333F3FDBD8}"/>
              </a:ext>
            </a:extLst>
          </p:cNvPr>
          <p:cNvSpPr>
            <a:spLocks noGrp="1"/>
          </p:cNvSpPr>
          <p:nvPr>
            <p:ph idx="1"/>
          </p:nvPr>
        </p:nvSpPr>
        <p:spPr>
          <a:xfrm>
            <a:off x="838200" y="1825625"/>
            <a:ext cx="11100514" cy="3910449"/>
          </a:xfrm>
        </p:spPr>
        <p:txBody>
          <a:bodyPr>
            <a:normAutofit lnSpcReduction="10000"/>
          </a:bodyPr>
          <a:lstStyle/>
          <a:p>
            <a:r>
              <a:rPr lang="en-US" sz="3600" dirty="0">
                <a:solidFill>
                  <a:srgbClr val="1E2A72"/>
                </a:solidFill>
              </a:rPr>
              <a:t>Will a proposal improve market share?</a:t>
            </a:r>
          </a:p>
          <a:p>
            <a:r>
              <a:rPr lang="en-US" sz="3600" dirty="0">
                <a:solidFill>
                  <a:srgbClr val="1E2A72"/>
                </a:solidFill>
              </a:rPr>
              <a:t>Will a proposal help recruit and put more people to work?</a:t>
            </a:r>
          </a:p>
          <a:p>
            <a:r>
              <a:rPr lang="en-US" sz="3600" dirty="0">
                <a:solidFill>
                  <a:srgbClr val="1E2A72"/>
                </a:solidFill>
              </a:rPr>
              <a:t>Will a proposal improve efficiency and increase competitiveness?</a:t>
            </a:r>
          </a:p>
          <a:p>
            <a:r>
              <a:rPr lang="en-US" sz="3600" dirty="0">
                <a:solidFill>
                  <a:srgbClr val="1E2A72"/>
                </a:solidFill>
              </a:rPr>
              <a:t>Will a proposal increase membership for both parties?</a:t>
            </a:r>
          </a:p>
        </p:txBody>
      </p:sp>
    </p:spTree>
    <p:extLst>
      <p:ext uri="{BB962C8B-B14F-4D97-AF65-F5344CB8AC3E}">
        <p14:creationId xmlns:p14="http://schemas.microsoft.com/office/powerpoint/2010/main" val="416719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dissolv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CE7A63C-DF75-154B-9F93-3EBA2AE8C534}"/>
              </a:ext>
            </a:extLst>
          </p:cNvPr>
          <p:cNvSpPr/>
          <p:nvPr/>
        </p:nvSpPr>
        <p:spPr>
          <a:xfrm>
            <a:off x="6810340" y="2843373"/>
            <a:ext cx="3733800" cy="3733800"/>
          </a:xfrm>
          <a:prstGeom prst="ellipse">
            <a:avLst/>
          </a:prstGeom>
          <a:solidFill>
            <a:srgbClr val="FC6B67"/>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9A3F7C6C-40F2-7242-BA8F-2C1650958CCA}"/>
              </a:ext>
            </a:extLst>
          </p:cNvPr>
          <p:cNvSpPr txBox="1"/>
          <p:nvPr/>
        </p:nvSpPr>
        <p:spPr>
          <a:xfrm>
            <a:off x="8885918" y="4591815"/>
            <a:ext cx="1438573" cy="646331"/>
          </a:xfrm>
          <a:prstGeom prst="rect">
            <a:avLst/>
          </a:prstGeom>
          <a:noFill/>
        </p:spPr>
        <p:txBody>
          <a:bodyPr wrap="square" rtlCol="0">
            <a:spAutoFit/>
          </a:bodyPr>
          <a:lstStyle/>
          <a:p>
            <a:pPr algn="ctr"/>
            <a:r>
              <a:rPr lang="en-US" b="1" dirty="0"/>
              <a:t>IBEW Resolutions</a:t>
            </a:r>
          </a:p>
        </p:txBody>
      </p:sp>
      <p:sp>
        <p:nvSpPr>
          <p:cNvPr id="6" name="Oval 5">
            <a:extLst>
              <a:ext uri="{FF2B5EF4-FFF2-40B4-BE49-F238E27FC236}">
                <a16:creationId xmlns:a16="http://schemas.microsoft.com/office/drawing/2014/main" id="{5B09A871-296E-5E4A-A4BF-2354B378A82A}"/>
              </a:ext>
            </a:extLst>
          </p:cNvPr>
          <p:cNvSpPr/>
          <p:nvPr/>
        </p:nvSpPr>
        <p:spPr>
          <a:xfrm>
            <a:off x="4942795" y="2843373"/>
            <a:ext cx="3733800" cy="3733800"/>
          </a:xfrm>
          <a:prstGeom prst="ellipse">
            <a:avLst/>
          </a:prstGeom>
          <a:solidFill>
            <a:schemeClr val="accent5">
              <a:lumMod val="75000"/>
              <a:alpha val="62745"/>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79F4FCF-C5B4-0648-9661-528CFBB42CC4}"/>
              </a:ext>
            </a:extLst>
          </p:cNvPr>
          <p:cNvSpPr txBox="1"/>
          <p:nvPr/>
        </p:nvSpPr>
        <p:spPr>
          <a:xfrm>
            <a:off x="5365095" y="4589902"/>
            <a:ext cx="1460534" cy="646331"/>
          </a:xfrm>
          <a:prstGeom prst="rect">
            <a:avLst/>
          </a:prstGeom>
          <a:noFill/>
        </p:spPr>
        <p:txBody>
          <a:bodyPr wrap="square" rtlCol="0">
            <a:spAutoFit/>
          </a:bodyPr>
          <a:lstStyle/>
          <a:p>
            <a:pPr algn="ctr"/>
            <a:r>
              <a:rPr lang="en-US" b="1" dirty="0"/>
              <a:t>NECA Resolutions</a:t>
            </a:r>
          </a:p>
        </p:txBody>
      </p:sp>
      <p:sp>
        <p:nvSpPr>
          <p:cNvPr id="8" name="Oval 7">
            <a:extLst>
              <a:ext uri="{FF2B5EF4-FFF2-40B4-BE49-F238E27FC236}">
                <a16:creationId xmlns:a16="http://schemas.microsoft.com/office/drawing/2014/main" id="{F5E6879A-F910-874F-9636-549074FF8DDF}"/>
              </a:ext>
            </a:extLst>
          </p:cNvPr>
          <p:cNvSpPr/>
          <p:nvPr/>
        </p:nvSpPr>
        <p:spPr>
          <a:xfrm>
            <a:off x="5857195" y="1166973"/>
            <a:ext cx="3733800" cy="3733800"/>
          </a:xfrm>
          <a:prstGeom prst="ellipse">
            <a:avLst/>
          </a:prstGeom>
          <a:solidFill>
            <a:srgbClr val="00B050">
              <a:alpha val="62353"/>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F61D833-8D6C-0F46-B12B-444FB702EB2B}"/>
              </a:ext>
            </a:extLst>
          </p:cNvPr>
          <p:cNvSpPr txBox="1"/>
          <p:nvPr/>
        </p:nvSpPr>
        <p:spPr>
          <a:xfrm>
            <a:off x="7028717" y="2101867"/>
            <a:ext cx="1386244" cy="646331"/>
          </a:xfrm>
          <a:prstGeom prst="rect">
            <a:avLst/>
          </a:prstGeom>
          <a:noFill/>
        </p:spPr>
        <p:txBody>
          <a:bodyPr wrap="square" rtlCol="0">
            <a:spAutoFit/>
          </a:bodyPr>
          <a:lstStyle/>
          <a:p>
            <a:pPr algn="ctr"/>
            <a:r>
              <a:rPr lang="en-US" b="1" dirty="0"/>
              <a:t>Customer Issues</a:t>
            </a:r>
            <a:endParaRPr lang="en-US" sz="1400" dirty="0"/>
          </a:p>
        </p:txBody>
      </p:sp>
      <p:sp>
        <p:nvSpPr>
          <p:cNvPr id="10" name="Oval 6">
            <a:extLst>
              <a:ext uri="{FF2B5EF4-FFF2-40B4-BE49-F238E27FC236}">
                <a16:creationId xmlns:a16="http://schemas.microsoft.com/office/drawing/2014/main" id="{0E9E9072-EF56-4644-8E09-7351AB476B76}"/>
              </a:ext>
            </a:extLst>
          </p:cNvPr>
          <p:cNvSpPr/>
          <p:nvPr/>
        </p:nvSpPr>
        <p:spPr>
          <a:xfrm>
            <a:off x="5860766" y="2843373"/>
            <a:ext cx="1882099" cy="1817986"/>
          </a:xfrm>
          <a:custGeom>
            <a:avLst/>
            <a:gdLst/>
            <a:ahLst/>
            <a:cxnLst/>
            <a:rect l="l" t="t" r="r" b="b"/>
            <a:pathLst>
              <a:path w="1882099" h="1817986">
                <a:moveTo>
                  <a:pt x="948930" y="0"/>
                </a:moveTo>
                <a:cubicBezTo>
                  <a:pt x="1289309" y="0"/>
                  <a:pt x="1608412" y="91092"/>
                  <a:pt x="1882099" y="251968"/>
                </a:cubicBezTo>
                <a:cubicBezTo>
                  <a:pt x="1337051" y="565741"/>
                  <a:pt x="966809" y="1147935"/>
                  <a:pt x="951400" y="1817986"/>
                </a:cubicBezTo>
                <a:cubicBezTo>
                  <a:pt x="400677" y="1510478"/>
                  <a:pt x="23454" y="930956"/>
                  <a:pt x="0" y="261202"/>
                </a:cubicBezTo>
                <a:cubicBezTo>
                  <a:pt x="277251" y="94610"/>
                  <a:pt x="602042" y="0"/>
                  <a:pt x="948930"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Oval 3">
            <a:extLst>
              <a:ext uri="{FF2B5EF4-FFF2-40B4-BE49-F238E27FC236}">
                <a16:creationId xmlns:a16="http://schemas.microsoft.com/office/drawing/2014/main" id="{B2D799E6-1601-434C-8639-9C6F7BF2C011}"/>
              </a:ext>
            </a:extLst>
          </p:cNvPr>
          <p:cNvSpPr/>
          <p:nvPr/>
        </p:nvSpPr>
        <p:spPr>
          <a:xfrm>
            <a:off x="6813229" y="3092867"/>
            <a:ext cx="1860860" cy="1805432"/>
          </a:xfrm>
          <a:custGeom>
            <a:avLst/>
            <a:gdLst/>
            <a:ahLst/>
            <a:cxnLst/>
            <a:rect l="l" t="t" r="r" b="b"/>
            <a:pathLst>
              <a:path w="1860860" h="1805432">
                <a:moveTo>
                  <a:pt x="930698" y="0"/>
                </a:moveTo>
                <a:cubicBezTo>
                  <a:pt x="1469971" y="310100"/>
                  <a:pt x="1837713" y="883220"/>
                  <a:pt x="1860860" y="1544231"/>
                </a:cubicBezTo>
                <a:cubicBezTo>
                  <a:pt x="1583610" y="1710823"/>
                  <a:pt x="1258819" y="1805432"/>
                  <a:pt x="911930" y="1805432"/>
                </a:cubicBezTo>
                <a:cubicBezTo>
                  <a:pt x="580373" y="1805432"/>
                  <a:pt x="269003" y="1719001"/>
                  <a:pt x="0" y="1566018"/>
                </a:cubicBezTo>
                <a:cubicBezTo>
                  <a:pt x="15409" y="895967"/>
                  <a:pt x="385651" y="313773"/>
                  <a:pt x="930698" y="0"/>
                </a:cubicBezTo>
                <a:close/>
              </a:path>
            </a:pathLst>
          </a:custGeom>
          <a:solidFill>
            <a:srgbClr val="027E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AE9409-29D3-1F40-BB4D-85E29AF631A4}"/>
              </a:ext>
            </a:extLst>
          </p:cNvPr>
          <p:cNvSpPr txBox="1"/>
          <p:nvPr/>
        </p:nvSpPr>
        <p:spPr>
          <a:xfrm>
            <a:off x="5901277" y="3072253"/>
            <a:ext cx="1405257" cy="923330"/>
          </a:xfrm>
          <a:prstGeom prst="rect">
            <a:avLst/>
          </a:prstGeom>
          <a:noFill/>
        </p:spPr>
        <p:txBody>
          <a:bodyPr wrap="square" rtlCol="0">
            <a:spAutoFit/>
          </a:bodyPr>
          <a:lstStyle/>
          <a:p>
            <a:pPr algn="ctr"/>
            <a:r>
              <a:rPr lang="en-US" b="1" dirty="0"/>
              <a:t>Does Not Include IBEW</a:t>
            </a:r>
            <a:endParaRPr lang="en-US" sz="2400" b="1" dirty="0"/>
          </a:p>
        </p:txBody>
      </p:sp>
      <p:sp>
        <p:nvSpPr>
          <p:cNvPr id="14" name="TextBox 13">
            <a:extLst>
              <a:ext uri="{FF2B5EF4-FFF2-40B4-BE49-F238E27FC236}">
                <a16:creationId xmlns:a16="http://schemas.microsoft.com/office/drawing/2014/main" id="{27C1280A-ECCF-9A40-BAEF-23980820B70B}"/>
              </a:ext>
            </a:extLst>
          </p:cNvPr>
          <p:cNvSpPr txBox="1"/>
          <p:nvPr/>
        </p:nvSpPr>
        <p:spPr>
          <a:xfrm>
            <a:off x="8134849" y="3041826"/>
            <a:ext cx="1438574" cy="923330"/>
          </a:xfrm>
          <a:prstGeom prst="rect">
            <a:avLst/>
          </a:prstGeom>
          <a:noFill/>
        </p:spPr>
        <p:txBody>
          <a:bodyPr wrap="square" rtlCol="0">
            <a:spAutoFit/>
          </a:bodyPr>
          <a:lstStyle/>
          <a:p>
            <a:pPr algn="ctr"/>
            <a:r>
              <a:rPr lang="en-US" b="1" dirty="0"/>
              <a:t>Does Not Include NECA</a:t>
            </a:r>
          </a:p>
        </p:txBody>
      </p:sp>
      <p:sp>
        <p:nvSpPr>
          <p:cNvPr id="23" name="Title 1">
            <a:extLst>
              <a:ext uri="{FF2B5EF4-FFF2-40B4-BE49-F238E27FC236}">
                <a16:creationId xmlns:a16="http://schemas.microsoft.com/office/drawing/2014/main" id="{9132FC7D-1D31-014D-94FB-9098D41E7319}"/>
              </a:ext>
            </a:extLst>
          </p:cNvPr>
          <p:cNvSpPr>
            <a:spLocks noGrp="1"/>
          </p:cNvSpPr>
          <p:nvPr>
            <p:ph type="ctrTitle"/>
          </p:nvPr>
        </p:nvSpPr>
        <p:spPr>
          <a:xfrm>
            <a:off x="4027714" y="367894"/>
            <a:ext cx="7928917" cy="2387600"/>
          </a:xfrm>
        </p:spPr>
        <p:txBody>
          <a:bodyPr anchor="t">
            <a:normAutofit/>
          </a:bodyPr>
          <a:lstStyle/>
          <a:p>
            <a:pPr algn="ctr"/>
            <a:r>
              <a:rPr lang="en-US" altLang="en-US" sz="4000" dirty="0">
                <a:solidFill>
                  <a:srgbClr val="1F2A72"/>
                </a:solidFill>
              </a:rPr>
              <a:t>Collaborative Bargaining</a:t>
            </a:r>
            <a:endParaRPr lang="en-US" sz="4000" dirty="0">
              <a:solidFill>
                <a:srgbClr val="1F2A72"/>
              </a:solidFill>
            </a:endParaRPr>
          </a:p>
        </p:txBody>
      </p:sp>
      <p:sp>
        <p:nvSpPr>
          <p:cNvPr id="16" name="TextBox 15">
            <a:extLst>
              <a:ext uri="{FF2B5EF4-FFF2-40B4-BE49-F238E27FC236}">
                <a16:creationId xmlns:a16="http://schemas.microsoft.com/office/drawing/2014/main" id="{A0D8DBD4-9406-F14C-8780-EF1EE1D863EC}"/>
              </a:ext>
            </a:extLst>
          </p:cNvPr>
          <p:cNvSpPr txBox="1"/>
          <p:nvPr/>
        </p:nvSpPr>
        <p:spPr>
          <a:xfrm>
            <a:off x="6874812" y="4861465"/>
            <a:ext cx="1752600" cy="923330"/>
          </a:xfrm>
          <a:prstGeom prst="rect">
            <a:avLst/>
          </a:prstGeom>
          <a:noFill/>
        </p:spPr>
        <p:txBody>
          <a:bodyPr wrap="square" rtlCol="0">
            <a:spAutoFit/>
          </a:bodyPr>
          <a:lstStyle/>
          <a:p>
            <a:pPr algn="ctr"/>
            <a:r>
              <a:rPr lang="en-US" b="1" dirty="0"/>
              <a:t>Does Not Include Customer</a:t>
            </a:r>
          </a:p>
        </p:txBody>
      </p:sp>
      <p:sp>
        <p:nvSpPr>
          <p:cNvPr id="12" name="TextBox 11">
            <a:extLst>
              <a:ext uri="{FF2B5EF4-FFF2-40B4-BE49-F238E27FC236}">
                <a16:creationId xmlns:a16="http://schemas.microsoft.com/office/drawing/2014/main" id="{1BBBD91E-F702-4B43-BFF6-C35B9ECDE185}"/>
              </a:ext>
            </a:extLst>
          </p:cNvPr>
          <p:cNvSpPr txBox="1"/>
          <p:nvPr/>
        </p:nvSpPr>
        <p:spPr>
          <a:xfrm>
            <a:off x="7126298" y="3885145"/>
            <a:ext cx="1187698" cy="646331"/>
          </a:xfrm>
          <a:prstGeom prst="rect">
            <a:avLst/>
          </a:prstGeom>
          <a:noFill/>
        </p:spPr>
        <p:txBody>
          <a:bodyPr wrap="square" rtlCol="0">
            <a:spAutoFit/>
          </a:bodyPr>
          <a:lstStyle/>
          <a:p>
            <a:pPr algn="ctr"/>
            <a:r>
              <a:rPr lang="en-US" b="1" dirty="0">
                <a:solidFill>
                  <a:schemeClr val="bg1"/>
                </a:solidFill>
              </a:rPr>
              <a:t>Common Area</a:t>
            </a:r>
          </a:p>
        </p:txBody>
      </p:sp>
      <p:sp>
        <p:nvSpPr>
          <p:cNvPr id="21" name="TextBox 20">
            <a:extLst>
              <a:ext uri="{FF2B5EF4-FFF2-40B4-BE49-F238E27FC236}">
                <a16:creationId xmlns:a16="http://schemas.microsoft.com/office/drawing/2014/main" id="{2FB3C9C3-FDC2-1741-B7B2-99E09D9E3DDE}"/>
              </a:ext>
            </a:extLst>
          </p:cNvPr>
          <p:cNvSpPr txBox="1"/>
          <p:nvPr/>
        </p:nvSpPr>
        <p:spPr>
          <a:xfrm>
            <a:off x="5442042" y="4589186"/>
            <a:ext cx="1359773" cy="369332"/>
          </a:xfrm>
          <a:prstGeom prst="rect">
            <a:avLst/>
          </a:prstGeom>
          <a:noFill/>
        </p:spPr>
        <p:txBody>
          <a:bodyPr wrap="square" rtlCol="0">
            <a:spAutoFit/>
          </a:bodyPr>
          <a:lstStyle/>
          <a:p>
            <a:pPr algn="ctr"/>
            <a:r>
              <a:rPr lang="en-US" b="1" dirty="0"/>
              <a:t>NECA</a:t>
            </a:r>
          </a:p>
        </p:txBody>
      </p:sp>
      <p:sp>
        <p:nvSpPr>
          <p:cNvPr id="24" name="TextBox 23">
            <a:extLst>
              <a:ext uri="{FF2B5EF4-FFF2-40B4-BE49-F238E27FC236}">
                <a16:creationId xmlns:a16="http://schemas.microsoft.com/office/drawing/2014/main" id="{A977ED5E-3FE3-C748-BD04-1A4B59C0A8E9}"/>
              </a:ext>
            </a:extLst>
          </p:cNvPr>
          <p:cNvSpPr txBox="1"/>
          <p:nvPr/>
        </p:nvSpPr>
        <p:spPr>
          <a:xfrm>
            <a:off x="8885918" y="4591815"/>
            <a:ext cx="1438573" cy="369332"/>
          </a:xfrm>
          <a:prstGeom prst="rect">
            <a:avLst/>
          </a:prstGeom>
          <a:noFill/>
        </p:spPr>
        <p:txBody>
          <a:bodyPr wrap="square" rtlCol="0">
            <a:spAutoFit/>
          </a:bodyPr>
          <a:lstStyle/>
          <a:p>
            <a:pPr algn="ctr"/>
            <a:r>
              <a:rPr lang="en-US" b="1" dirty="0"/>
              <a:t>IBEW</a:t>
            </a:r>
          </a:p>
        </p:txBody>
      </p:sp>
      <p:sp>
        <p:nvSpPr>
          <p:cNvPr id="25" name="TextBox 24">
            <a:extLst>
              <a:ext uri="{FF2B5EF4-FFF2-40B4-BE49-F238E27FC236}">
                <a16:creationId xmlns:a16="http://schemas.microsoft.com/office/drawing/2014/main" id="{CD277D34-181C-794F-A4B8-09199541D3F2}"/>
              </a:ext>
            </a:extLst>
          </p:cNvPr>
          <p:cNvSpPr txBox="1"/>
          <p:nvPr/>
        </p:nvSpPr>
        <p:spPr>
          <a:xfrm>
            <a:off x="7028717" y="2101867"/>
            <a:ext cx="1386244" cy="369332"/>
          </a:xfrm>
          <a:prstGeom prst="rect">
            <a:avLst/>
          </a:prstGeom>
          <a:noFill/>
        </p:spPr>
        <p:txBody>
          <a:bodyPr wrap="square" rtlCol="0">
            <a:spAutoFit/>
          </a:bodyPr>
          <a:lstStyle/>
          <a:p>
            <a:pPr algn="ctr"/>
            <a:r>
              <a:rPr lang="en-US" b="1" dirty="0"/>
              <a:t>Customer</a:t>
            </a:r>
            <a:endParaRPr lang="en-US" sz="1400" dirty="0"/>
          </a:p>
        </p:txBody>
      </p:sp>
    </p:spTree>
    <p:extLst>
      <p:ext uri="{BB962C8B-B14F-4D97-AF65-F5344CB8AC3E}">
        <p14:creationId xmlns:p14="http://schemas.microsoft.com/office/powerpoint/2010/main" val="92735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9"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9" presetClass="entr" presetSubtype="0" fill="hold" grpId="2"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dissolve">
                                      <p:cBhvr>
                                        <p:cTn id="53" dur="500"/>
                                        <p:tgtEl>
                                          <p:spTgt spid="6"/>
                                        </p:tgtEl>
                                      </p:cBhvr>
                                    </p:animEffect>
                                  </p:childTnLst>
                                </p:cTn>
                              </p:par>
                              <p:par>
                                <p:cTn id="54" presetID="9" presetClass="entr" presetSubtype="0" fill="hold" grpId="2"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dissolv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dissolv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xit" presetSubtype="0" fill="hold" grpId="1" nodeType="clickEffect">
                                  <p:stCondLst>
                                    <p:cond delay="0"/>
                                  </p:stCondLst>
                                  <p:childTnLst>
                                    <p:animEffect transition="out" filter="dissolv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9"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dissolve">
                                      <p:cBhvr>
                                        <p:cTn id="72" dur="500"/>
                                        <p:tgtEl>
                                          <p:spTgt spid="12"/>
                                        </p:tgtEl>
                                      </p:cBhvr>
                                    </p:animEffect>
                                  </p:childTnLst>
                                </p:cTn>
                              </p:par>
                              <p:par>
                                <p:cTn id="73" presetID="9" presetClass="exit" presetSubtype="0" fill="hold" grpId="1" nodeType="withEffect">
                                  <p:stCondLst>
                                    <p:cond delay="0"/>
                                  </p:stCondLst>
                                  <p:childTnLst>
                                    <p:animEffect transition="out" filter="dissolv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9" presetClass="exit" presetSubtype="0" fill="hold" grpId="1" nodeType="withEffect">
                                  <p:stCondLst>
                                    <p:cond delay="0"/>
                                  </p:stCondLst>
                                  <p:childTnLst>
                                    <p:animEffect transition="out" filter="dissolve">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par>
                                <p:cTn id="79" presetID="9" presetClass="exit" presetSubtype="0" fill="hold" grpId="3" nodeType="withEffect">
                                  <p:stCondLst>
                                    <p:cond delay="0"/>
                                  </p:stCondLst>
                                  <p:childTnLst>
                                    <p:animEffect transition="out" filter="dissolv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9"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dissolve">
                                      <p:cBhvr>
                                        <p:cTn id="84" dur="500"/>
                                        <p:tgtEl>
                                          <p:spTgt spid="21"/>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dissolve">
                                      <p:cBhvr>
                                        <p:cTn id="87" dur="500"/>
                                        <p:tgtEl>
                                          <p:spTgt spid="24"/>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dissolve">
                                      <p:cBhvr>
                                        <p:cTn id="9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animBg="1"/>
      <p:bldP spid="6" grpId="1" animBg="1"/>
      <p:bldP spid="6" grpId="2" animBg="1"/>
      <p:bldP spid="7" grpId="0"/>
      <p:bldP spid="7" grpId="1"/>
      <p:bldP spid="7" grpId="2"/>
      <p:bldP spid="7" grpId="3"/>
      <p:bldP spid="8" grpId="0" animBg="1"/>
      <p:bldP spid="9" grpId="0"/>
      <p:bldP spid="9" grpId="1"/>
      <p:bldP spid="11" grpId="0" animBg="1"/>
      <p:bldP spid="13" grpId="0"/>
      <p:bldP spid="13" grpId="1"/>
      <p:bldP spid="14" grpId="0"/>
      <p:bldP spid="14" grpId="1"/>
      <p:bldP spid="16" grpId="0"/>
      <p:bldP spid="16" grpId="1"/>
      <p:bldP spid="12" grpId="0"/>
      <p:bldP spid="21"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CDA4-2CFF-304C-8B5D-A0F39C374384}"/>
              </a:ext>
            </a:extLst>
          </p:cNvPr>
          <p:cNvSpPr>
            <a:spLocks noGrp="1"/>
          </p:cNvSpPr>
          <p:nvPr>
            <p:ph type="title"/>
          </p:nvPr>
        </p:nvSpPr>
        <p:spPr/>
        <p:txBody>
          <a:bodyPr anchor="ctr">
            <a:normAutofit fontScale="90000"/>
          </a:bodyPr>
          <a:lstStyle/>
          <a:p>
            <a:pPr algn="ctr"/>
            <a:r>
              <a:rPr lang="en-US" altLang="en-US" sz="5400"/>
              <a:t>Management Rights and Bargaining</a:t>
            </a:r>
            <a:endParaRPr lang="en-US" sz="5400" b="0">
              <a:latin typeface="+mn-lt"/>
            </a:endParaRPr>
          </a:p>
        </p:txBody>
      </p:sp>
      <p:sp>
        <p:nvSpPr>
          <p:cNvPr id="7" name="Content Placeholder 2">
            <a:extLst>
              <a:ext uri="{FF2B5EF4-FFF2-40B4-BE49-F238E27FC236}">
                <a16:creationId xmlns:a16="http://schemas.microsoft.com/office/drawing/2014/main" id="{C0A4664B-99BE-A646-B6E9-83EDB129026F}"/>
              </a:ext>
            </a:extLst>
          </p:cNvPr>
          <p:cNvSpPr txBox="1">
            <a:spLocks/>
          </p:cNvSpPr>
          <p:nvPr/>
        </p:nvSpPr>
        <p:spPr>
          <a:xfrm>
            <a:off x="912101" y="1595205"/>
            <a:ext cx="10367638" cy="391044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C7444B"/>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40000"/>
              </a:lnSpc>
              <a:spcBef>
                <a:spcPts val="0"/>
              </a:spcBef>
            </a:pPr>
            <a:r>
              <a:rPr lang="en-US" altLang="en-US" sz="2000" dirty="0">
                <a:solidFill>
                  <a:srgbClr val="1F2A72"/>
                </a:solidFill>
                <a:latin typeface="American Typewriter" panose="02090604020004020304" pitchFamily="18" charset="77"/>
              </a:rPr>
              <a:t>Section 2.12 - The Union understands the Employer is responsible to perform the work required by the owner</a:t>
            </a:r>
            <a:r>
              <a:rPr lang="en-US" altLang="en-US" sz="2000" dirty="0">
                <a:solidFill>
                  <a:srgbClr val="1C2877"/>
                </a:solidFill>
                <a:latin typeface="American Typewriter" panose="02090604020004020304" pitchFamily="18" charset="77"/>
              </a:rPr>
              <a:t>.</a:t>
            </a:r>
            <a:r>
              <a:rPr lang="en-US" altLang="en-US" sz="2000" dirty="0">
                <a:solidFill>
                  <a:srgbClr val="D53747"/>
                </a:solidFill>
                <a:latin typeface="American Typewriter" panose="02090604020004020304" pitchFamily="18" charset="77"/>
              </a:rPr>
              <a:t>  The Employer shall therefore have no restrictions, except those specifically provided for in the collective bargaining agreement </a:t>
            </a:r>
            <a:r>
              <a:rPr lang="en-US" altLang="en-US" sz="2000" dirty="0">
                <a:solidFill>
                  <a:srgbClr val="1F2A72"/>
                </a:solidFill>
                <a:latin typeface="American Typewriter" panose="02090604020004020304" pitchFamily="18" charset="77"/>
              </a:rPr>
              <a:t>in planning, directing and controlling the operation of all his work, in deciding the number and kind of Employees to properly perform the work, in hiring and laying off Employees, in transferring Employees from job to job within the Local Union's geographical jurisdiction, in determining the need and number as well as the person who will act as Foreman, in requiring all Employees to observe the Employer's and/or owner's rules and regulations not inconsistent with this Agreement, in requiring all Employees to observe all safety regulations, and in discharging employees for proper cause.</a:t>
            </a:r>
            <a:endParaRPr lang="en-US" altLang="en-US" sz="2000" dirty="0">
              <a:solidFill>
                <a:schemeClr val="tx1"/>
              </a:solidFill>
              <a:highlight>
                <a:srgbClr val="FFFF00"/>
              </a:highlight>
              <a:latin typeface="American Typewriter" panose="02090604020004020304" pitchFamily="18" charset="77"/>
            </a:endParaRPr>
          </a:p>
          <a:p>
            <a:pPr>
              <a:lnSpc>
                <a:spcPct val="140000"/>
              </a:lnSpc>
              <a:spcBef>
                <a:spcPts val="0"/>
              </a:spcBef>
            </a:pPr>
            <a:endParaRPr lang="en-US" sz="2000" dirty="0">
              <a:latin typeface="American Typewriter" panose="02090604020004020304" pitchFamily="18" charset="77"/>
            </a:endParaRPr>
          </a:p>
        </p:txBody>
      </p:sp>
      <p:grpSp>
        <p:nvGrpSpPr>
          <p:cNvPr id="4" name="Group 3">
            <a:extLst>
              <a:ext uri="{FF2B5EF4-FFF2-40B4-BE49-F238E27FC236}">
                <a16:creationId xmlns:a16="http://schemas.microsoft.com/office/drawing/2014/main" id="{B4DDC770-CEB7-B844-9B31-80FB1E071ECB}"/>
              </a:ext>
            </a:extLst>
          </p:cNvPr>
          <p:cNvGrpSpPr/>
          <p:nvPr/>
        </p:nvGrpSpPr>
        <p:grpSpPr>
          <a:xfrm>
            <a:off x="2732088" y="6229350"/>
            <a:ext cx="576072" cy="576072"/>
            <a:chOff x="2732088" y="6229350"/>
            <a:chExt cx="576072" cy="576072"/>
          </a:xfrm>
        </p:grpSpPr>
        <p:sp>
          <p:nvSpPr>
            <p:cNvPr id="5" name="Oval 4">
              <a:extLst>
                <a:ext uri="{FF2B5EF4-FFF2-40B4-BE49-F238E27FC236}">
                  <a16:creationId xmlns:a16="http://schemas.microsoft.com/office/drawing/2014/main" id="{AFD63071-2ADD-3643-B822-20B9C28F0CCD}"/>
                </a:ext>
              </a:extLst>
            </p:cNvPr>
            <p:cNvSpPr>
              <a:spLocks noChangeAspect="1"/>
            </p:cNvSpPr>
            <p:nvPr/>
          </p:nvSpPr>
          <p:spPr>
            <a:xfrm>
              <a:off x="2732088" y="6229350"/>
              <a:ext cx="576072" cy="576072"/>
            </a:xfrm>
            <a:prstGeom prst="ellipse">
              <a:avLst/>
            </a:prstGeom>
            <a:solidFill>
              <a:srgbClr val="D53746"/>
            </a:solidFill>
            <a:ln>
              <a:solidFill>
                <a:schemeClr val="bg1"/>
              </a:solidFill>
            </a:ln>
            <a:scene3d>
              <a:camera prst="orthographicFront"/>
              <a:lightRig rig="threePt" dir="t"/>
            </a:scene3d>
            <a:sp3d extrusionH="76200" prstMaterial="plastic">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48A865-F932-9B4C-B1A5-3320903C60D1}"/>
                </a:ext>
              </a:extLst>
            </p:cNvPr>
            <p:cNvSpPr txBox="1"/>
            <p:nvPr/>
          </p:nvSpPr>
          <p:spPr>
            <a:xfrm>
              <a:off x="2759611" y="6345906"/>
              <a:ext cx="514675" cy="33855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6361D0-B7E9-654D-907B-2929B6C670EE}" type="slidenum">
                <a:rPr lang="en-US" sz="1600" smtClean="0">
                  <a:solidFill>
                    <a:schemeClr val="bg1"/>
                  </a:solidFill>
                  <a:latin typeface="+mn-lt"/>
                  <a:ea typeface="Georgia" charset="0"/>
                  <a:cs typeface="Georgia"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lang="en-US" sz="1600">
                <a:solidFill>
                  <a:schemeClr val="bg1"/>
                </a:solidFill>
                <a:latin typeface="+mn-lt"/>
                <a:ea typeface="Georgia" charset="0"/>
                <a:cs typeface="Georgia" charset="0"/>
              </a:endParaRPr>
            </a:p>
          </p:txBody>
        </p:sp>
      </p:grpSp>
      <p:sp>
        <p:nvSpPr>
          <p:cNvPr id="3" name="TextBox 2">
            <a:extLst>
              <a:ext uri="{FF2B5EF4-FFF2-40B4-BE49-F238E27FC236}">
                <a16:creationId xmlns:a16="http://schemas.microsoft.com/office/drawing/2014/main" id="{D5419D7C-062F-8297-C214-05BA22860435}"/>
              </a:ext>
            </a:extLst>
          </p:cNvPr>
          <p:cNvSpPr txBox="1"/>
          <p:nvPr/>
        </p:nvSpPr>
        <p:spPr>
          <a:xfrm>
            <a:off x="912101" y="6488668"/>
            <a:ext cx="370703" cy="369332"/>
          </a:xfrm>
          <a:prstGeom prst="rect">
            <a:avLst/>
          </a:prstGeom>
          <a:noFill/>
        </p:spPr>
        <p:txBody>
          <a:bodyPr wrap="square" rtlCol="0">
            <a:spAutoFit/>
          </a:bodyPr>
          <a:lstStyle/>
          <a:p>
            <a:r>
              <a:rPr lang="en-US" dirty="0">
                <a:solidFill>
                  <a:schemeClr val="bg1"/>
                </a:solidFill>
              </a:rPr>
              <a:t>M</a:t>
            </a:r>
          </a:p>
        </p:txBody>
      </p:sp>
    </p:spTree>
    <p:extLst>
      <p:ext uri="{BB962C8B-B14F-4D97-AF65-F5344CB8AC3E}">
        <p14:creationId xmlns:p14="http://schemas.microsoft.com/office/powerpoint/2010/main" val="3220692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A8E9161-3C95-F147-BB8C-BDB7A0047998}"/>
              </a:ext>
            </a:extLst>
          </p:cNvPr>
          <p:cNvSpPr>
            <a:spLocks noGrp="1"/>
          </p:cNvSpPr>
          <p:nvPr>
            <p:ph type="title"/>
          </p:nvPr>
        </p:nvSpPr>
        <p:spPr>
          <a:xfrm>
            <a:off x="838200" y="394153"/>
            <a:ext cx="10515600" cy="1325563"/>
          </a:xfrm>
        </p:spPr>
        <p:txBody>
          <a:bodyPr anchor="t"/>
          <a:lstStyle/>
          <a:p>
            <a:pPr algn="ctr"/>
            <a:r>
              <a:rPr lang="en-US" altLang="en-US" dirty="0">
                <a:solidFill>
                  <a:srgbClr val="1E4999"/>
                </a:solidFill>
              </a:rPr>
              <a:t>Consensus by Degrees</a:t>
            </a:r>
            <a:endParaRPr lang="en-US" dirty="0">
              <a:solidFill>
                <a:srgbClr val="1E4999"/>
              </a:solidFill>
            </a:endParaRPr>
          </a:p>
        </p:txBody>
      </p:sp>
      <p:cxnSp>
        <p:nvCxnSpPr>
          <p:cNvPr id="12" name="Straight Connector 11">
            <a:extLst>
              <a:ext uri="{FF2B5EF4-FFF2-40B4-BE49-F238E27FC236}">
                <a16:creationId xmlns:a16="http://schemas.microsoft.com/office/drawing/2014/main" id="{CBDE7D93-1B92-FF41-A1CE-2ADFDCAE4FFE}"/>
              </a:ext>
            </a:extLst>
          </p:cNvPr>
          <p:cNvCxnSpPr/>
          <p:nvPr/>
        </p:nvCxnSpPr>
        <p:spPr>
          <a:xfrm flipV="1">
            <a:off x="6099022" y="2231172"/>
            <a:ext cx="0" cy="1372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2291D6-30BE-A646-9110-4C0F5D348B35}"/>
              </a:ext>
            </a:extLst>
          </p:cNvPr>
          <p:cNvCxnSpPr>
            <a:cxnSpLocks/>
          </p:cNvCxnSpPr>
          <p:nvPr/>
        </p:nvCxnSpPr>
        <p:spPr>
          <a:xfrm>
            <a:off x="5384765" y="3590920"/>
            <a:ext cx="731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7447050-2CE7-AE4E-8283-7326FBA213F8}"/>
              </a:ext>
            </a:extLst>
          </p:cNvPr>
          <p:cNvCxnSpPr/>
          <p:nvPr/>
        </p:nvCxnSpPr>
        <p:spPr>
          <a:xfrm flipV="1">
            <a:off x="6100607" y="3447130"/>
            <a:ext cx="0" cy="1828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B637B33-636C-A843-8A9F-92D1D1DCA1A0}"/>
              </a:ext>
            </a:extLst>
          </p:cNvPr>
          <p:cNvCxnSpPr>
            <a:cxnSpLocks/>
          </p:cNvCxnSpPr>
          <p:nvPr/>
        </p:nvCxnSpPr>
        <p:spPr>
          <a:xfrm>
            <a:off x="4386082" y="5273013"/>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DDA7C18-012B-5B49-BC0F-EC56FB2B85E9}"/>
              </a:ext>
            </a:extLst>
          </p:cNvPr>
          <p:cNvSpPr/>
          <p:nvPr/>
        </p:nvSpPr>
        <p:spPr>
          <a:xfrm>
            <a:off x="4920585" y="1278194"/>
            <a:ext cx="2369574" cy="1209367"/>
          </a:xfrm>
          <a:prstGeom prst="rect">
            <a:avLst/>
          </a:prstGeom>
          <a:solidFill>
            <a:srgbClr val="C74347"/>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Question Everything</a:t>
            </a:r>
          </a:p>
        </p:txBody>
      </p:sp>
      <p:sp>
        <p:nvSpPr>
          <p:cNvPr id="21" name="Rectangle 20">
            <a:extLst>
              <a:ext uri="{FF2B5EF4-FFF2-40B4-BE49-F238E27FC236}">
                <a16:creationId xmlns:a16="http://schemas.microsoft.com/office/drawing/2014/main" id="{E9835C6D-9F12-EA4A-A449-EE0A8F265547}"/>
              </a:ext>
            </a:extLst>
          </p:cNvPr>
          <p:cNvSpPr/>
          <p:nvPr/>
        </p:nvSpPr>
        <p:spPr>
          <a:xfrm>
            <a:off x="3465871" y="2976716"/>
            <a:ext cx="2369574" cy="1209367"/>
          </a:xfrm>
          <a:prstGeom prst="rect">
            <a:avLst/>
          </a:prstGeom>
          <a:solidFill>
            <a:srgbClr val="0B783A"/>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Endorse Completely</a:t>
            </a:r>
          </a:p>
          <a:p>
            <a:pPr algn="ctr"/>
            <a:r>
              <a:rPr lang="en-US" sz="2800" dirty="0"/>
              <a:t>100%</a:t>
            </a:r>
          </a:p>
        </p:txBody>
      </p:sp>
      <p:sp>
        <p:nvSpPr>
          <p:cNvPr id="22" name="Rectangle 21">
            <a:extLst>
              <a:ext uri="{FF2B5EF4-FFF2-40B4-BE49-F238E27FC236}">
                <a16:creationId xmlns:a16="http://schemas.microsoft.com/office/drawing/2014/main" id="{4D85AF1C-2E59-2946-9A58-989F6CEFF967}"/>
              </a:ext>
            </a:extLst>
          </p:cNvPr>
          <p:cNvSpPr/>
          <p:nvPr/>
        </p:nvSpPr>
        <p:spPr>
          <a:xfrm>
            <a:off x="2032000" y="4675238"/>
            <a:ext cx="2369574" cy="1209367"/>
          </a:xfrm>
          <a:prstGeom prst="rect">
            <a:avLst/>
          </a:prstGeom>
          <a:solidFill>
            <a:srgbClr val="CDE3D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Don’t Like Won’t Block</a:t>
            </a:r>
          </a:p>
          <a:p>
            <a:pPr algn="ctr"/>
            <a:r>
              <a:rPr lang="en-US" sz="2800" dirty="0">
                <a:solidFill>
                  <a:schemeClr val="tx1"/>
                </a:solidFill>
              </a:rPr>
              <a:t>25%</a:t>
            </a:r>
          </a:p>
        </p:txBody>
      </p:sp>
      <p:cxnSp>
        <p:nvCxnSpPr>
          <p:cNvPr id="23" name="Straight Connector 22">
            <a:extLst>
              <a:ext uri="{FF2B5EF4-FFF2-40B4-BE49-F238E27FC236}">
                <a16:creationId xmlns:a16="http://schemas.microsoft.com/office/drawing/2014/main" id="{774A3B61-E801-A74B-AF62-7AE2C74814AE}"/>
              </a:ext>
            </a:extLst>
          </p:cNvPr>
          <p:cNvCxnSpPr>
            <a:cxnSpLocks/>
          </p:cNvCxnSpPr>
          <p:nvPr/>
        </p:nvCxnSpPr>
        <p:spPr>
          <a:xfrm>
            <a:off x="6823448" y="5273013"/>
            <a:ext cx="15806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4F88D0-104D-6F42-B4CF-7374D3E59FE8}"/>
              </a:ext>
            </a:extLst>
          </p:cNvPr>
          <p:cNvCxnSpPr>
            <a:cxnSpLocks/>
          </p:cNvCxnSpPr>
          <p:nvPr/>
        </p:nvCxnSpPr>
        <p:spPr>
          <a:xfrm>
            <a:off x="6087899" y="3590920"/>
            <a:ext cx="640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A5E570C-21E2-D241-A348-0A6D81BDA054}"/>
              </a:ext>
            </a:extLst>
          </p:cNvPr>
          <p:cNvSpPr/>
          <p:nvPr/>
        </p:nvSpPr>
        <p:spPr>
          <a:xfrm>
            <a:off x="6356557" y="2976715"/>
            <a:ext cx="2369574" cy="1209367"/>
          </a:xfrm>
          <a:prstGeom prst="rect">
            <a:avLst/>
          </a:prstGeom>
          <a:solidFill>
            <a:srgbClr val="5CA27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Agree with Reservation</a:t>
            </a:r>
          </a:p>
          <a:p>
            <a:pPr algn="ctr"/>
            <a:r>
              <a:rPr lang="en-US" sz="2800" dirty="0">
                <a:solidFill>
                  <a:schemeClr val="bg1"/>
                </a:solidFill>
              </a:rPr>
              <a:t>75%</a:t>
            </a:r>
          </a:p>
        </p:txBody>
      </p:sp>
      <p:sp>
        <p:nvSpPr>
          <p:cNvPr id="26" name="Rectangle 25">
            <a:extLst>
              <a:ext uri="{FF2B5EF4-FFF2-40B4-BE49-F238E27FC236}">
                <a16:creationId xmlns:a16="http://schemas.microsoft.com/office/drawing/2014/main" id="{1E9327A1-352B-EA4B-A671-6997F593390D}"/>
              </a:ext>
            </a:extLst>
          </p:cNvPr>
          <p:cNvSpPr/>
          <p:nvPr/>
        </p:nvSpPr>
        <p:spPr>
          <a:xfrm>
            <a:off x="4906297" y="4675238"/>
            <a:ext cx="2369574" cy="1209367"/>
          </a:xfrm>
          <a:prstGeom prst="rect">
            <a:avLst/>
          </a:prstGeom>
          <a:solidFill>
            <a:srgbClr val="95C3A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Support with Mixed Feelings</a:t>
            </a:r>
          </a:p>
          <a:p>
            <a:pPr algn="ctr"/>
            <a:r>
              <a:rPr lang="en-US" sz="2400" dirty="0">
                <a:solidFill>
                  <a:schemeClr val="tx1"/>
                </a:solidFill>
              </a:rPr>
              <a:t>50%</a:t>
            </a:r>
          </a:p>
        </p:txBody>
      </p:sp>
      <p:sp>
        <p:nvSpPr>
          <p:cNvPr id="27" name="Rectangle 26">
            <a:extLst>
              <a:ext uri="{FF2B5EF4-FFF2-40B4-BE49-F238E27FC236}">
                <a16:creationId xmlns:a16="http://schemas.microsoft.com/office/drawing/2014/main" id="{1EDF0203-D24A-724D-8D1C-548DEBE71D54}"/>
              </a:ext>
            </a:extLst>
          </p:cNvPr>
          <p:cNvSpPr/>
          <p:nvPr/>
        </p:nvSpPr>
        <p:spPr>
          <a:xfrm>
            <a:off x="7780594" y="4675238"/>
            <a:ext cx="2369574" cy="1209367"/>
          </a:xfrm>
          <a:prstGeom prst="rect">
            <a:avLst/>
          </a:prstGeom>
          <a:solidFill>
            <a:schemeClr val="bg2">
              <a:lumMod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Veto</a:t>
            </a:r>
          </a:p>
          <a:p>
            <a:pPr algn="ctr"/>
            <a:r>
              <a:rPr lang="en-US" sz="2800" dirty="0">
                <a:solidFill>
                  <a:schemeClr val="bg1"/>
                </a:solidFill>
              </a:rPr>
              <a:t>the Proposal</a:t>
            </a:r>
          </a:p>
          <a:p>
            <a:pPr algn="ctr"/>
            <a:r>
              <a:rPr lang="en-US" sz="2800" dirty="0">
                <a:solidFill>
                  <a:schemeClr val="bg1"/>
                </a:solidFill>
              </a:rPr>
              <a:t>0%</a:t>
            </a:r>
            <a:endParaRPr lang="en-US" sz="2400" dirty="0">
              <a:solidFill>
                <a:schemeClr val="bg1"/>
              </a:solidFill>
            </a:endParaRPr>
          </a:p>
        </p:txBody>
      </p:sp>
    </p:spTree>
    <p:extLst>
      <p:ext uri="{BB962C8B-B14F-4D97-AF65-F5344CB8AC3E}">
        <p14:creationId xmlns:p14="http://schemas.microsoft.com/office/powerpoint/2010/main" val="316156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par>
                                <p:cTn id="13" presetID="9"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par>
                                <p:cTn id="24" presetID="9"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dissolve">
                                      <p:cBhvr>
                                        <p:cTn id="47" dur="500"/>
                                        <p:tgtEl>
                                          <p:spTgt spid="23"/>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5"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2D7BF8-253B-E344-8A39-5DFDAF130057}"/>
              </a:ext>
            </a:extLst>
          </p:cNvPr>
          <p:cNvSpPr>
            <a:spLocks noGrp="1"/>
          </p:cNvSpPr>
          <p:nvPr>
            <p:ph type="ctrTitle"/>
          </p:nvPr>
        </p:nvSpPr>
        <p:spPr/>
        <p:txBody>
          <a:bodyPr anchor="ctr">
            <a:normAutofit/>
          </a:bodyPr>
          <a:lstStyle/>
          <a:p>
            <a:r>
              <a:rPr lang="en-US">
                <a:latin typeface="Calibri" panose="020F0502020204030204" pitchFamily="34" charset="0"/>
                <a:cs typeface="Calibri" panose="020F0502020204030204" pitchFamily="34" charset="0"/>
              </a:rPr>
              <a:t>Bargaining at the Table </a:t>
            </a:r>
          </a:p>
        </p:txBody>
      </p:sp>
      <p:sp>
        <p:nvSpPr>
          <p:cNvPr id="2" name="Subtitle 1">
            <a:extLst>
              <a:ext uri="{FF2B5EF4-FFF2-40B4-BE49-F238E27FC236}">
                <a16:creationId xmlns:a16="http://schemas.microsoft.com/office/drawing/2014/main" id="{E5CE14D5-CE24-1488-8717-A5CB46D9B1B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333574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C098FC-F6D2-6F4B-A5FD-495729FE2F39}"/>
              </a:ext>
            </a:extLst>
          </p:cNvPr>
          <p:cNvSpPr>
            <a:spLocks noGrp="1"/>
          </p:cNvSpPr>
          <p:nvPr>
            <p:ph sz="half" idx="2"/>
          </p:nvPr>
        </p:nvSpPr>
        <p:spPr>
          <a:xfrm>
            <a:off x="839788" y="1828800"/>
            <a:ext cx="6799262" cy="4360863"/>
          </a:xfrm>
        </p:spPr>
        <p:txBody>
          <a:bodyPr>
            <a:normAutofit/>
          </a:bodyPr>
          <a:lstStyle/>
          <a:p>
            <a:pPr marL="342900" lvl="1" indent="-342900">
              <a:lnSpc>
                <a:spcPct val="80000"/>
              </a:lnSpc>
              <a:spcBef>
                <a:spcPts val="600"/>
              </a:spcBef>
              <a:spcAft>
                <a:spcPts val="600"/>
              </a:spcAft>
              <a:buClr>
                <a:srgbClr val="1A1C61"/>
              </a:buClr>
            </a:pPr>
            <a:r>
              <a:rPr lang="en-US" altLang="en-US" sz="3600">
                <a:solidFill>
                  <a:srgbClr val="1C2977"/>
                </a:solidFill>
              </a:rPr>
              <a:t>Maximum advantage for the employee</a:t>
            </a:r>
          </a:p>
          <a:p>
            <a:pPr marL="342900" lvl="1" indent="-342900">
              <a:lnSpc>
                <a:spcPct val="80000"/>
              </a:lnSpc>
              <a:spcBef>
                <a:spcPts val="600"/>
              </a:spcBef>
              <a:spcAft>
                <a:spcPts val="600"/>
              </a:spcAft>
              <a:buClr>
                <a:srgbClr val="1A1C61"/>
              </a:buClr>
            </a:pPr>
            <a:r>
              <a:rPr lang="en-US" altLang="en-US" sz="3600">
                <a:solidFill>
                  <a:srgbClr val="1C2977"/>
                </a:solidFill>
              </a:rPr>
              <a:t>Improve members’ wages and benefits</a:t>
            </a:r>
          </a:p>
          <a:p>
            <a:pPr marL="342900" lvl="1" indent="-342900">
              <a:lnSpc>
                <a:spcPct val="80000"/>
              </a:lnSpc>
              <a:spcBef>
                <a:spcPts val="600"/>
              </a:spcBef>
              <a:spcAft>
                <a:spcPts val="600"/>
              </a:spcAft>
              <a:buClr>
                <a:srgbClr val="1A1C61"/>
              </a:buClr>
            </a:pPr>
            <a:r>
              <a:rPr lang="en-US" altLang="en-US" sz="3600">
                <a:solidFill>
                  <a:srgbClr val="1C2977"/>
                </a:solidFill>
              </a:rPr>
              <a:t>Best working conditions for workers</a:t>
            </a:r>
          </a:p>
        </p:txBody>
      </p:sp>
      <p:sp>
        <p:nvSpPr>
          <p:cNvPr id="2" name="Title 1">
            <a:extLst>
              <a:ext uri="{FF2B5EF4-FFF2-40B4-BE49-F238E27FC236}">
                <a16:creationId xmlns:a16="http://schemas.microsoft.com/office/drawing/2014/main" id="{D10EF1B2-8F13-3F41-AE20-6D1C3BD6F8C5}"/>
              </a:ext>
            </a:extLst>
          </p:cNvPr>
          <p:cNvSpPr>
            <a:spLocks noGrp="1"/>
          </p:cNvSpPr>
          <p:nvPr>
            <p:ph type="title"/>
          </p:nvPr>
        </p:nvSpPr>
        <p:spPr/>
        <p:txBody>
          <a:bodyPr/>
          <a:lstStyle/>
          <a:p>
            <a:pPr algn="ctr"/>
            <a:r>
              <a:rPr lang="en-US" altLang="en-US" dirty="0"/>
              <a:t>Recognize Union Goals</a:t>
            </a:r>
            <a:endParaRPr lang="en-US" dirty="0"/>
          </a:p>
        </p:txBody>
      </p:sp>
      <p:sp>
        <p:nvSpPr>
          <p:cNvPr id="11" name="Content Placeholder 2">
            <a:extLst>
              <a:ext uri="{FF2B5EF4-FFF2-40B4-BE49-F238E27FC236}">
                <a16:creationId xmlns:a16="http://schemas.microsoft.com/office/drawing/2014/main" id="{858D2763-F46E-0448-A9F2-31BAE0526124}"/>
              </a:ext>
            </a:extLst>
          </p:cNvPr>
          <p:cNvSpPr txBox="1">
            <a:spLocks noChangeArrowheads="1"/>
          </p:cNvSpPr>
          <p:nvPr/>
        </p:nvSpPr>
        <p:spPr bwMode="auto">
          <a:xfrm>
            <a:off x="1911553" y="4767188"/>
            <a:ext cx="5251247"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3200"/>
              </a:lnSpc>
              <a:spcBef>
                <a:spcPct val="0"/>
              </a:spcBef>
              <a:spcAft>
                <a:spcPts val="600"/>
              </a:spcAft>
              <a:buClr>
                <a:srgbClr val="1A1C61"/>
              </a:buClr>
              <a:buFont typeface="Arial" panose="020B0604020202020204" pitchFamily="34" charset="0"/>
              <a:buNone/>
            </a:pPr>
            <a:endParaRPr lang="en-US" altLang="en-US" i="1" dirty="0">
              <a:solidFill>
                <a:srgbClr val="D53647"/>
              </a:solidFill>
              <a:latin typeface="Georgia" panose="02040502050405020303" pitchFamily="18"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1219277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par>
                                <p:cTn id="18" presetID="9"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C098FC-F6D2-6F4B-A5FD-495729FE2F39}"/>
              </a:ext>
            </a:extLst>
          </p:cNvPr>
          <p:cNvSpPr>
            <a:spLocks noGrp="1"/>
          </p:cNvSpPr>
          <p:nvPr>
            <p:ph sz="half" idx="2"/>
          </p:nvPr>
        </p:nvSpPr>
        <p:spPr>
          <a:xfrm>
            <a:off x="839788" y="1828800"/>
            <a:ext cx="6799262" cy="4360863"/>
          </a:xfrm>
        </p:spPr>
        <p:txBody>
          <a:bodyPr>
            <a:normAutofit/>
          </a:bodyPr>
          <a:lstStyle/>
          <a:p>
            <a:pPr marL="282575" indent="-282575">
              <a:lnSpc>
                <a:spcPct val="80000"/>
              </a:lnSpc>
              <a:spcBef>
                <a:spcPts val="600"/>
              </a:spcBef>
              <a:spcAft>
                <a:spcPts val="600"/>
              </a:spcAft>
              <a:buClr>
                <a:srgbClr val="1C2977"/>
              </a:buClr>
            </a:pPr>
            <a:r>
              <a:rPr lang="en-US" altLang="en-US" sz="3200" dirty="0"/>
              <a:t>When will you exchange proposals? This can set the tone</a:t>
            </a:r>
          </a:p>
          <a:p>
            <a:pPr marL="739775" lvl="1" indent="-282575">
              <a:lnSpc>
                <a:spcPct val="80000"/>
              </a:lnSpc>
              <a:spcBef>
                <a:spcPts val="600"/>
              </a:spcBef>
              <a:spcAft>
                <a:spcPts val="600"/>
              </a:spcAft>
              <a:buClr>
                <a:srgbClr val="1C2977"/>
              </a:buClr>
            </a:pPr>
            <a:r>
              <a:rPr lang="en-US" altLang="en-US" sz="3200" dirty="0"/>
              <a:t>Prior to the 1</a:t>
            </a:r>
            <a:r>
              <a:rPr lang="en-US" altLang="en-US" sz="3200" baseline="30000" dirty="0"/>
              <a:t>st</a:t>
            </a:r>
            <a:r>
              <a:rPr lang="en-US" altLang="en-US" sz="3200" dirty="0"/>
              <a:t> meeting?</a:t>
            </a:r>
          </a:p>
          <a:p>
            <a:pPr marL="739775" lvl="1" indent="-282575">
              <a:lnSpc>
                <a:spcPct val="80000"/>
              </a:lnSpc>
              <a:spcBef>
                <a:spcPts val="600"/>
              </a:spcBef>
              <a:spcAft>
                <a:spcPts val="600"/>
              </a:spcAft>
              <a:buClr>
                <a:srgbClr val="1C2977"/>
              </a:buClr>
            </a:pPr>
            <a:r>
              <a:rPr lang="en-US" altLang="en-US" sz="3200" dirty="0"/>
              <a:t>At the 1</a:t>
            </a:r>
            <a:r>
              <a:rPr lang="en-US" altLang="en-US" sz="3200" baseline="30000" dirty="0"/>
              <a:t>st</a:t>
            </a:r>
            <a:r>
              <a:rPr lang="en-US" altLang="en-US" sz="3200" dirty="0"/>
              <a:t> meeting?</a:t>
            </a:r>
          </a:p>
          <a:p>
            <a:pPr marL="739775" lvl="1" indent="-282575">
              <a:lnSpc>
                <a:spcPct val="80000"/>
              </a:lnSpc>
              <a:spcBef>
                <a:spcPts val="600"/>
              </a:spcBef>
              <a:spcAft>
                <a:spcPts val="600"/>
              </a:spcAft>
              <a:buClr>
                <a:srgbClr val="1C2977"/>
              </a:buClr>
            </a:pPr>
            <a:r>
              <a:rPr lang="en-US" altLang="en-US" sz="3200" dirty="0"/>
              <a:t>Other agreed to times?</a:t>
            </a:r>
            <a:br>
              <a:rPr lang="en-US" altLang="en-US" sz="3200" dirty="0"/>
            </a:br>
            <a:endParaRPr lang="en-US" altLang="en-US" sz="3200" dirty="0"/>
          </a:p>
        </p:txBody>
      </p:sp>
      <p:sp>
        <p:nvSpPr>
          <p:cNvPr id="2" name="Title 1">
            <a:extLst>
              <a:ext uri="{FF2B5EF4-FFF2-40B4-BE49-F238E27FC236}">
                <a16:creationId xmlns:a16="http://schemas.microsoft.com/office/drawing/2014/main" id="{D10EF1B2-8F13-3F41-AE20-6D1C3BD6F8C5}"/>
              </a:ext>
            </a:extLst>
          </p:cNvPr>
          <p:cNvSpPr>
            <a:spLocks noGrp="1"/>
          </p:cNvSpPr>
          <p:nvPr>
            <p:ph type="title"/>
          </p:nvPr>
        </p:nvSpPr>
        <p:spPr/>
        <p:txBody>
          <a:bodyPr/>
          <a:lstStyle/>
          <a:p>
            <a:pPr algn="ctr"/>
            <a:r>
              <a:rPr lang="en-US" altLang="en-US" dirty="0"/>
              <a:t>Exchanges</a:t>
            </a:r>
            <a:endParaRPr lang="en-US" dirty="0"/>
          </a:p>
        </p:txBody>
      </p:sp>
      <p:pic>
        <p:nvPicPr>
          <p:cNvPr id="12" name="Picture 11" descr="A close up of a logo&#10;&#10;Description automatically generated">
            <a:extLst>
              <a:ext uri="{FF2B5EF4-FFF2-40B4-BE49-F238E27FC236}">
                <a16:creationId xmlns:a16="http://schemas.microsoft.com/office/drawing/2014/main" id="{60EF2D71-75D4-AF46-A4A6-73BCB5532E35}"/>
              </a:ext>
            </a:extLst>
          </p:cNvPr>
          <p:cNvPicPr>
            <a:picLocks noChangeAspect="1"/>
          </p:cNvPicPr>
          <p:nvPr/>
        </p:nvPicPr>
        <p:blipFill>
          <a:blip r:embed="rId3"/>
          <a:stretch>
            <a:fillRect/>
          </a:stretch>
        </p:blipFill>
        <p:spPr>
          <a:xfrm>
            <a:off x="7010400" y="1758122"/>
            <a:ext cx="4381500" cy="4381500"/>
          </a:xfrm>
          <a:prstGeom prst="rect">
            <a:avLst/>
          </a:prstGeom>
        </p:spPr>
      </p:pic>
    </p:spTree>
    <p:extLst>
      <p:ext uri="{BB962C8B-B14F-4D97-AF65-F5344CB8AC3E}">
        <p14:creationId xmlns:p14="http://schemas.microsoft.com/office/powerpoint/2010/main" val="112334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C098FC-F6D2-6F4B-A5FD-495729FE2F39}"/>
              </a:ext>
            </a:extLst>
          </p:cNvPr>
          <p:cNvSpPr>
            <a:spLocks noGrp="1"/>
          </p:cNvSpPr>
          <p:nvPr>
            <p:ph sz="half" idx="2"/>
          </p:nvPr>
        </p:nvSpPr>
        <p:spPr>
          <a:xfrm>
            <a:off x="839788" y="1828800"/>
            <a:ext cx="7313612" cy="4360863"/>
          </a:xfrm>
        </p:spPr>
        <p:txBody>
          <a:bodyPr>
            <a:normAutofit/>
          </a:bodyPr>
          <a:lstStyle/>
          <a:p>
            <a:pPr>
              <a:lnSpc>
                <a:spcPct val="100000"/>
              </a:lnSpc>
              <a:spcBef>
                <a:spcPts val="400"/>
              </a:spcBef>
              <a:spcAft>
                <a:spcPts val="400"/>
              </a:spcAft>
            </a:pPr>
            <a:r>
              <a:rPr lang="en-US" altLang="en-US" sz="3200" dirty="0"/>
              <a:t>Select neutral location</a:t>
            </a:r>
          </a:p>
          <a:p>
            <a:pPr>
              <a:lnSpc>
                <a:spcPct val="100000"/>
              </a:lnSpc>
              <a:spcBef>
                <a:spcPts val="400"/>
              </a:spcBef>
              <a:spcAft>
                <a:spcPts val="400"/>
              </a:spcAft>
            </a:pPr>
            <a:r>
              <a:rPr lang="en-US" altLang="en-US" sz="3200" dirty="0"/>
              <a:t>Create meeting agenda</a:t>
            </a:r>
          </a:p>
          <a:p>
            <a:pPr>
              <a:lnSpc>
                <a:spcPct val="100000"/>
              </a:lnSpc>
              <a:spcBef>
                <a:spcPts val="400"/>
              </a:spcBef>
              <a:spcAft>
                <a:spcPts val="400"/>
              </a:spcAft>
            </a:pPr>
            <a:r>
              <a:rPr lang="en-US" altLang="en-US" sz="3200" dirty="0"/>
              <a:t>Determine bargaining authority</a:t>
            </a:r>
          </a:p>
          <a:p>
            <a:pPr>
              <a:lnSpc>
                <a:spcPct val="100000"/>
              </a:lnSpc>
              <a:spcBef>
                <a:spcPts val="400"/>
              </a:spcBef>
              <a:spcAft>
                <a:spcPts val="400"/>
              </a:spcAft>
            </a:pPr>
            <a:r>
              <a:rPr lang="en-US" altLang="en-US" sz="3200" dirty="0"/>
              <a:t>Verify ratification</a:t>
            </a:r>
          </a:p>
          <a:p>
            <a:pPr>
              <a:lnSpc>
                <a:spcPct val="100000"/>
              </a:lnSpc>
              <a:spcBef>
                <a:spcPts val="400"/>
              </a:spcBef>
              <a:spcAft>
                <a:spcPts val="400"/>
              </a:spcAft>
            </a:pPr>
            <a:r>
              <a:rPr lang="en-US" altLang="en-US" sz="3200" dirty="0"/>
              <a:t>Establish the wage package</a:t>
            </a:r>
          </a:p>
          <a:p>
            <a:pPr>
              <a:lnSpc>
                <a:spcPct val="100000"/>
              </a:lnSpc>
              <a:spcBef>
                <a:spcPts val="400"/>
              </a:spcBef>
              <a:spcAft>
                <a:spcPts val="400"/>
              </a:spcAft>
            </a:pPr>
            <a:r>
              <a:rPr lang="en-US" altLang="en-US" sz="3200" dirty="0"/>
              <a:t>Exchange of ideas freely</a:t>
            </a:r>
          </a:p>
          <a:p>
            <a:pPr>
              <a:lnSpc>
                <a:spcPct val="100000"/>
              </a:lnSpc>
              <a:spcBef>
                <a:spcPts val="400"/>
              </a:spcBef>
              <a:spcAft>
                <a:spcPts val="400"/>
              </a:spcAft>
            </a:pPr>
            <a:r>
              <a:rPr lang="en-US" altLang="en-US" sz="3200" dirty="0"/>
              <a:t>Going off the record</a:t>
            </a:r>
          </a:p>
        </p:txBody>
      </p:sp>
      <p:sp>
        <p:nvSpPr>
          <p:cNvPr id="2" name="Title 1">
            <a:extLst>
              <a:ext uri="{FF2B5EF4-FFF2-40B4-BE49-F238E27FC236}">
                <a16:creationId xmlns:a16="http://schemas.microsoft.com/office/drawing/2014/main" id="{D10EF1B2-8F13-3F41-AE20-6D1C3BD6F8C5}"/>
              </a:ext>
            </a:extLst>
          </p:cNvPr>
          <p:cNvSpPr>
            <a:spLocks noGrp="1"/>
          </p:cNvSpPr>
          <p:nvPr>
            <p:ph type="title"/>
          </p:nvPr>
        </p:nvSpPr>
        <p:spPr/>
        <p:txBody>
          <a:bodyPr/>
          <a:lstStyle/>
          <a:p>
            <a:pPr algn="ctr"/>
            <a:r>
              <a:rPr lang="en-US" altLang="en-US" dirty="0"/>
              <a:t>Control the Process</a:t>
            </a:r>
            <a:endParaRPr lang="en-US" dirty="0"/>
          </a:p>
        </p:txBody>
      </p:sp>
      <p:pic>
        <p:nvPicPr>
          <p:cNvPr id="10" name="Picture 9">
            <a:extLst>
              <a:ext uri="{FF2B5EF4-FFF2-40B4-BE49-F238E27FC236}">
                <a16:creationId xmlns:a16="http://schemas.microsoft.com/office/drawing/2014/main" id="{D67D4DBC-4D31-044B-B4BD-77283D496AF4}"/>
              </a:ext>
            </a:extLst>
          </p:cNvPr>
          <p:cNvPicPr>
            <a:picLocks noChangeAspect="1"/>
          </p:cNvPicPr>
          <p:nvPr/>
        </p:nvPicPr>
        <p:blipFill>
          <a:blip r:embed="rId3"/>
          <a:stretch>
            <a:fillRect/>
          </a:stretch>
        </p:blipFill>
        <p:spPr>
          <a:xfrm>
            <a:off x="6511780" y="1106423"/>
            <a:ext cx="5680220" cy="4383451"/>
          </a:xfrm>
          <a:prstGeom prst="rect">
            <a:avLst/>
          </a:prstGeom>
        </p:spPr>
      </p:pic>
    </p:spTree>
    <p:extLst>
      <p:ext uri="{BB962C8B-B14F-4D97-AF65-F5344CB8AC3E}">
        <p14:creationId xmlns:p14="http://schemas.microsoft.com/office/powerpoint/2010/main" val="3612288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BE5E5AE-AB47-1549-A831-E87547A647E1}"/>
              </a:ext>
            </a:extLst>
          </p:cNvPr>
          <p:cNvSpPr>
            <a:spLocks noGrp="1"/>
          </p:cNvSpPr>
          <p:nvPr>
            <p:ph type="title"/>
          </p:nvPr>
        </p:nvSpPr>
        <p:spPr/>
        <p:txBody>
          <a:bodyPr/>
          <a:lstStyle/>
          <a:p>
            <a:pPr algn="ctr"/>
            <a:r>
              <a:rPr lang="en-US" altLang="en-US" dirty="0">
                <a:solidFill>
                  <a:srgbClr val="1C2977"/>
                </a:solidFill>
              </a:rPr>
              <a:t>Proposals and Discussions</a:t>
            </a:r>
            <a:endParaRPr lang="en-US" dirty="0">
              <a:solidFill>
                <a:srgbClr val="1C2977"/>
              </a:solidFill>
            </a:endParaRPr>
          </a:p>
        </p:txBody>
      </p:sp>
      <p:sp>
        <p:nvSpPr>
          <p:cNvPr id="11" name="Content Placeholder 2">
            <a:extLst>
              <a:ext uri="{FF2B5EF4-FFF2-40B4-BE49-F238E27FC236}">
                <a16:creationId xmlns:a16="http://schemas.microsoft.com/office/drawing/2014/main" id="{5DEFEF32-67A3-6740-8EE0-154C1E3D7980}"/>
              </a:ext>
            </a:extLst>
          </p:cNvPr>
          <p:cNvSpPr>
            <a:spLocks noGrp="1"/>
          </p:cNvSpPr>
          <p:nvPr>
            <p:ph idx="1"/>
          </p:nvPr>
        </p:nvSpPr>
        <p:spPr/>
        <p:txBody>
          <a:bodyPr>
            <a:normAutofit/>
          </a:bodyPr>
          <a:lstStyle/>
          <a:p>
            <a:r>
              <a:rPr lang="en-US" sz="3200" dirty="0">
                <a:solidFill>
                  <a:srgbClr val="1C2977"/>
                </a:solidFill>
              </a:rPr>
              <a:t>Spokesperson introduces proposals and conducts the discussion</a:t>
            </a:r>
          </a:p>
          <a:p>
            <a:r>
              <a:rPr lang="en-US" sz="3200" dirty="0">
                <a:solidFill>
                  <a:srgbClr val="1C2977"/>
                </a:solidFill>
              </a:rPr>
              <a:t>Committee members strategically participate </a:t>
            </a:r>
          </a:p>
          <a:p>
            <a:r>
              <a:rPr lang="en-US" sz="3200" dirty="0">
                <a:solidFill>
                  <a:srgbClr val="1C2977"/>
                </a:solidFill>
              </a:rPr>
              <a:t>Unless previously agreed, divergent opinions discussed in caucus</a:t>
            </a:r>
          </a:p>
          <a:p>
            <a:r>
              <a:rPr lang="en-US" sz="3200" dirty="0">
                <a:solidFill>
                  <a:srgbClr val="1C2977"/>
                </a:solidFill>
              </a:rPr>
              <a:t>Use the “talking stick” principle to calm the discussion</a:t>
            </a:r>
          </a:p>
        </p:txBody>
      </p:sp>
    </p:spTree>
    <p:extLst>
      <p:ext uri="{BB962C8B-B14F-4D97-AF65-F5344CB8AC3E}">
        <p14:creationId xmlns:p14="http://schemas.microsoft.com/office/powerpoint/2010/main" val="514690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dissolv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stationary, black, sitting, table&#10;&#10;Description automatically generated">
            <a:extLst>
              <a:ext uri="{FF2B5EF4-FFF2-40B4-BE49-F238E27FC236}">
                <a16:creationId xmlns:a16="http://schemas.microsoft.com/office/drawing/2014/main" id="{1C3E1D68-AB71-3640-9695-DF714AEA3A75}"/>
              </a:ext>
            </a:extLst>
          </p:cNvPr>
          <p:cNvPicPr>
            <a:picLocks noChangeAspect="1"/>
          </p:cNvPicPr>
          <p:nvPr/>
        </p:nvPicPr>
        <p:blipFill rotWithShape="1">
          <a:blip r:embed="rId3"/>
          <a:srcRect r="16703"/>
          <a:stretch/>
        </p:blipFill>
        <p:spPr>
          <a:xfrm>
            <a:off x="8191943" y="1255260"/>
            <a:ext cx="4000057" cy="4802187"/>
          </a:xfrm>
          <a:prstGeom prst="rect">
            <a:avLst/>
          </a:prstGeom>
        </p:spPr>
      </p:pic>
      <p:sp>
        <p:nvSpPr>
          <p:cNvPr id="14" name="Title 3">
            <a:extLst>
              <a:ext uri="{FF2B5EF4-FFF2-40B4-BE49-F238E27FC236}">
                <a16:creationId xmlns:a16="http://schemas.microsoft.com/office/drawing/2014/main" id="{C6FB9DB9-0778-7540-8664-3DA76FC3C907}"/>
              </a:ext>
            </a:extLst>
          </p:cNvPr>
          <p:cNvSpPr>
            <a:spLocks noGrp="1"/>
          </p:cNvSpPr>
          <p:nvPr>
            <p:ph type="title"/>
          </p:nvPr>
        </p:nvSpPr>
        <p:spPr>
          <a:xfrm>
            <a:off x="838200" y="365125"/>
            <a:ext cx="10515600" cy="1325563"/>
          </a:xfrm>
        </p:spPr>
        <p:txBody>
          <a:bodyPr/>
          <a:lstStyle/>
          <a:p>
            <a:pPr algn="ctr"/>
            <a:r>
              <a:rPr lang="en-US" dirty="0">
                <a:solidFill>
                  <a:srgbClr val="1C2977"/>
                </a:solidFill>
              </a:rPr>
              <a:t>Line-Item Bargaining vs Package Bargaining</a:t>
            </a:r>
          </a:p>
        </p:txBody>
      </p:sp>
      <p:sp>
        <p:nvSpPr>
          <p:cNvPr id="15" name="Content Placeholder 2">
            <a:extLst>
              <a:ext uri="{FF2B5EF4-FFF2-40B4-BE49-F238E27FC236}">
                <a16:creationId xmlns:a16="http://schemas.microsoft.com/office/drawing/2014/main" id="{48710A1F-2286-F442-86DF-E29BD544710E}"/>
              </a:ext>
            </a:extLst>
          </p:cNvPr>
          <p:cNvSpPr>
            <a:spLocks noGrp="1"/>
          </p:cNvSpPr>
          <p:nvPr>
            <p:ph idx="1"/>
          </p:nvPr>
        </p:nvSpPr>
        <p:spPr>
          <a:xfrm>
            <a:off x="838199" y="1769353"/>
            <a:ext cx="8500673" cy="4455591"/>
          </a:xfrm>
        </p:spPr>
        <p:txBody>
          <a:bodyPr>
            <a:noAutofit/>
          </a:bodyPr>
          <a:lstStyle/>
          <a:p>
            <a:pPr>
              <a:lnSpc>
                <a:spcPct val="100000"/>
              </a:lnSpc>
              <a:spcBef>
                <a:spcPts val="400"/>
              </a:spcBef>
              <a:spcAft>
                <a:spcPts val="400"/>
              </a:spcAft>
            </a:pPr>
            <a:r>
              <a:rPr lang="en-US" altLang="en-US" sz="3200" dirty="0">
                <a:solidFill>
                  <a:srgbClr val="1C2877"/>
                </a:solidFill>
              </a:rPr>
              <a:t>Every item discussed individually on its own merit</a:t>
            </a:r>
          </a:p>
          <a:p>
            <a:pPr>
              <a:lnSpc>
                <a:spcPct val="100000"/>
              </a:lnSpc>
              <a:spcBef>
                <a:spcPts val="400"/>
              </a:spcBef>
              <a:spcAft>
                <a:spcPts val="400"/>
              </a:spcAft>
            </a:pPr>
            <a:r>
              <a:rPr lang="en-US" altLang="en-US" sz="3200" dirty="0">
                <a:solidFill>
                  <a:srgbClr val="1C2877"/>
                </a:solidFill>
              </a:rPr>
              <a:t>Numerous proposals tied together (think $ at the end)</a:t>
            </a:r>
            <a:endParaRPr lang="en-US" altLang="en-US" sz="3200" dirty="0"/>
          </a:p>
          <a:p>
            <a:pPr marL="0" lvl="0" indent="0">
              <a:buNone/>
            </a:pPr>
            <a:endParaRPr lang="en-US" sz="3600" dirty="0">
              <a:solidFill>
                <a:srgbClr val="1C2977"/>
              </a:solidFill>
            </a:endParaRPr>
          </a:p>
        </p:txBody>
      </p:sp>
    </p:spTree>
    <p:extLst>
      <p:ext uri="{BB962C8B-B14F-4D97-AF65-F5344CB8AC3E}">
        <p14:creationId xmlns:p14="http://schemas.microsoft.com/office/powerpoint/2010/main" val="957398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dissolve">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83772EC3-5C77-904A-9E23-49FD578E7600}"/>
              </a:ext>
            </a:extLst>
          </p:cNvPr>
          <p:cNvPicPr>
            <a:picLocks noChangeAspect="1"/>
          </p:cNvPicPr>
          <p:nvPr/>
        </p:nvPicPr>
        <p:blipFill rotWithShape="1">
          <a:blip r:embed="rId3"/>
          <a:srcRect r="11111" b="11667"/>
          <a:stretch/>
        </p:blipFill>
        <p:spPr>
          <a:xfrm>
            <a:off x="6096000" y="800100"/>
            <a:ext cx="6096000" cy="6057900"/>
          </a:xfrm>
          <a:prstGeom prst="rect">
            <a:avLst/>
          </a:prstGeom>
        </p:spPr>
      </p:pic>
      <p:sp>
        <p:nvSpPr>
          <p:cNvPr id="23" name="Title 3">
            <a:extLst>
              <a:ext uri="{FF2B5EF4-FFF2-40B4-BE49-F238E27FC236}">
                <a16:creationId xmlns:a16="http://schemas.microsoft.com/office/drawing/2014/main" id="{D4E6B584-5E29-D646-98F9-294E06DC9A7B}"/>
              </a:ext>
            </a:extLst>
          </p:cNvPr>
          <p:cNvSpPr>
            <a:spLocks noGrp="1"/>
          </p:cNvSpPr>
          <p:nvPr>
            <p:ph type="title"/>
          </p:nvPr>
        </p:nvSpPr>
        <p:spPr/>
        <p:txBody>
          <a:bodyPr/>
          <a:lstStyle/>
          <a:p>
            <a:pPr algn="ctr"/>
            <a:r>
              <a:rPr lang="en-US" dirty="0">
                <a:solidFill>
                  <a:schemeClr val="tx1"/>
                </a:solidFill>
              </a:rPr>
              <a:t>Evaluating Proposals</a:t>
            </a:r>
          </a:p>
        </p:txBody>
      </p:sp>
      <p:sp>
        <p:nvSpPr>
          <p:cNvPr id="19" name="Content Placeholder 2">
            <a:extLst>
              <a:ext uri="{FF2B5EF4-FFF2-40B4-BE49-F238E27FC236}">
                <a16:creationId xmlns:a16="http://schemas.microsoft.com/office/drawing/2014/main" id="{D1CDD802-82D4-E744-9912-8D161CD7A2F9}"/>
              </a:ext>
            </a:extLst>
          </p:cNvPr>
          <p:cNvSpPr txBox="1">
            <a:spLocks/>
          </p:cNvSpPr>
          <p:nvPr/>
        </p:nvSpPr>
        <p:spPr>
          <a:xfrm>
            <a:off x="838200" y="1825625"/>
            <a:ext cx="7591425" cy="391044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B79A33"/>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77190" indent="-377190">
              <a:spcBef>
                <a:spcPts val="600"/>
              </a:spcBef>
              <a:spcAft>
                <a:spcPts val="600"/>
              </a:spcAft>
              <a:buSzPct val="100000"/>
              <a:buFont typeface="+mj-lt"/>
              <a:buAutoNum type="arabicPeriod"/>
              <a:defRPr/>
            </a:pPr>
            <a:r>
              <a:rPr lang="en-US" sz="3200" b="0" dirty="0">
                <a:solidFill>
                  <a:schemeClr val="tx1"/>
                </a:solidFill>
              </a:rPr>
              <a:t>Can it be bargained?</a:t>
            </a:r>
          </a:p>
          <a:p>
            <a:pPr marL="377190" indent="-377190">
              <a:spcBef>
                <a:spcPts val="600"/>
              </a:spcBef>
              <a:spcAft>
                <a:spcPts val="600"/>
              </a:spcAft>
              <a:buSzPct val="100000"/>
              <a:buFont typeface="+mj-lt"/>
              <a:buAutoNum type="arabicPeriod"/>
              <a:defRPr/>
            </a:pPr>
            <a:r>
              <a:rPr lang="en-US" sz="3200" b="0" dirty="0">
                <a:solidFill>
                  <a:schemeClr val="tx1"/>
                </a:solidFill>
              </a:rPr>
              <a:t>Is the issue merely a decoy?</a:t>
            </a:r>
          </a:p>
          <a:p>
            <a:pPr marL="377190" indent="-377190">
              <a:spcBef>
                <a:spcPts val="600"/>
              </a:spcBef>
              <a:spcAft>
                <a:spcPts val="600"/>
              </a:spcAft>
              <a:buSzPct val="100000"/>
              <a:buFont typeface="+mj-lt"/>
              <a:buAutoNum type="arabicPeriod"/>
              <a:defRPr/>
            </a:pPr>
            <a:r>
              <a:rPr lang="en-US" sz="3200" b="0" dirty="0">
                <a:solidFill>
                  <a:schemeClr val="tx1"/>
                </a:solidFill>
              </a:rPr>
              <a:t>Impact on all employers? </a:t>
            </a:r>
          </a:p>
          <a:p>
            <a:pPr marL="377190" indent="-377190">
              <a:spcBef>
                <a:spcPts val="600"/>
              </a:spcBef>
              <a:spcAft>
                <a:spcPts val="600"/>
              </a:spcAft>
              <a:buSzPct val="100000"/>
              <a:buFont typeface="+mj-lt"/>
              <a:buAutoNum type="arabicPeriod"/>
              <a:defRPr/>
            </a:pPr>
            <a:r>
              <a:rPr lang="en-US" sz="3200" b="0" dirty="0">
                <a:solidFill>
                  <a:schemeClr val="tx1"/>
                </a:solidFill>
              </a:rPr>
              <a:t>Does it encroach on </a:t>
            </a:r>
            <a:r>
              <a:rPr lang="en-US" sz="3200" b="0" i="1" u="sng" dirty="0">
                <a:solidFill>
                  <a:schemeClr val="tx1"/>
                </a:solidFill>
              </a:rPr>
              <a:t>Management Rights</a:t>
            </a:r>
            <a:r>
              <a:rPr lang="en-US" sz="3200" b="0" dirty="0">
                <a:solidFill>
                  <a:schemeClr val="tx1"/>
                </a:solidFill>
              </a:rPr>
              <a:t>?</a:t>
            </a:r>
          </a:p>
          <a:p>
            <a:pPr marL="377190" indent="-377190">
              <a:spcBef>
                <a:spcPts val="600"/>
              </a:spcBef>
              <a:spcAft>
                <a:spcPts val="600"/>
              </a:spcAft>
              <a:buSzPct val="100000"/>
              <a:buFont typeface="+mj-lt"/>
              <a:buAutoNum type="arabicPeriod"/>
              <a:defRPr/>
            </a:pPr>
            <a:r>
              <a:rPr lang="en-US" sz="3200" b="0" dirty="0">
                <a:solidFill>
                  <a:schemeClr val="tx1"/>
                </a:solidFill>
              </a:rPr>
              <a:t>Discuss after the meeting!</a:t>
            </a:r>
          </a:p>
          <a:p>
            <a:pPr marL="377190" indent="-377190">
              <a:spcBef>
                <a:spcPts val="600"/>
              </a:spcBef>
              <a:spcAft>
                <a:spcPts val="600"/>
              </a:spcAft>
              <a:buSzPct val="100000"/>
              <a:buFont typeface="+mj-lt"/>
              <a:buAutoNum type="arabicPeriod"/>
              <a:defRPr/>
            </a:pPr>
            <a:r>
              <a:rPr lang="en-US" sz="3200" b="0" dirty="0">
                <a:solidFill>
                  <a:schemeClr val="tx1"/>
                </a:solidFill>
              </a:rPr>
              <a:t>Rank proposals after each session.</a:t>
            </a:r>
          </a:p>
        </p:txBody>
      </p:sp>
    </p:spTree>
    <p:extLst>
      <p:ext uri="{BB962C8B-B14F-4D97-AF65-F5344CB8AC3E}">
        <p14:creationId xmlns:p14="http://schemas.microsoft.com/office/powerpoint/2010/main" val="4121437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dissolv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dissolv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dissolv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dissolv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dissolve">
                                      <p:cBhvr>
                                        <p:cTn id="32"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C01F4F6-B7EC-9042-8D60-8CCDB95EC9A6}"/>
              </a:ext>
            </a:extLst>
          </p:cNvPr>
          <p:cNvSpPr txBox="1">
            <a:spLocks/>
          </p:cNvSpPr>
          <p:nvPr/>
        </p:nvSpPr>
        <p:spPr>
          <a:xfrm>
            <a:off x="866772" y="1839072"/>
            <a:ext cx="6677028" cy="39104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B79A33"/>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755015" lvl="1" indent="-285750">
              <a:lnSpc>
                <a:spcPct val="100000"/>
              </a:lnSpc>
              <a:spcBef>
                <a:spcPts val="100"/>
              </a:spcBef>
              <a:buClr>
                <a:schemeClr val="tx1"/>
              </a:buClr>
              <a:tabLst>
                <a:tab pos="254635" algn="l"/>
              </a:tabLst>
              <a:defRPr/>
            </a:pPr>
            <a:endParaRPr lang="en-US" sz="3200" b="0" spc="15">
              <a:solidFill>
                <a:srgbClr val="1C2977"/>
              </a:solidFill>
              <a:cs typeface="Calibri" panose="020F0502020204030204" pitchFamily="34" charset="0"/>
            </a:endParaRPr>
          </a:p>
        </p:txBody>
      </p:sp>
      <p:pic>
        <p:nvPicPr>
          <p:cNvPr id="7" name="Picture 6" descr="A picture containing light&#10;&#10;Description automatically generated">
            <a:extLst>
              <a:ext uri="{FF2B5EF4-FFF2-40B4-BE49-F238E27FC236}">
                <a16:creationId xmlns:a16="http://schemas.microsoft.com/office/drawing/2014/main" id="{437C9BB0-63A1-F540-9FAE-B2A9C510A110}"/>
              </a:ext>
            </a:extLst>
          </p:cNvPr>
          <p:cNvPicPr>
            <a:picLocks noChangeAspect="1"/>
          </p:cNvPicPr>
          <p:nvPr/>
        </p:nvPicPr>
        <p:blipFill rotWithShape="1">
          <a:blip r:embed="rId3"/>
          <a:srcRect l="2516" b="4722"/>
          <a:stretch/>
        </p:blipFill>
        <p:spPr>
          <a:xfrm>
            <a:off x="0" y="365125"/>
            <a:ext cx="7900094" cy="6534150"/>
          </a:xfrm>
          <a:prstGeom prst="rect">
            <a:avLst/>
          </a:prstGeom>
        </p:spPr>
      </p:pic>
      <p:sp>
        <p:nvSpPr>
          <p:cNvPr id="2" name="Title 1">
            <a:extLst>
              <a:ext uri="{FF2B5EF4-FFF2-40B4-BE49-F238E27FC236}">
                <a16:creationId xmlns:a16="http://schemas.microsoft.com/office/drawing/2014/main" id="{D10EF1B2-8F13-3F41-AE20-6D1C3BD6F8C5}"/>
              </a:ext>
            </a:extLst>
          </p:cNvPr>
          <p:cNvSpPr>
            <a:spLocks noGrp="1"/>
          </p:cNvSpPr>
          <p:nvPr>
            <p:ph type="title"/>
          </p:nvPr>
        </p:nvSpPr>
        <p:spPr/>
        <p:txBody>
          <a:bodyPr/>
          <a:lstStyle/>
          <a:p>
            <a:pPr algn="ctr"/>
            <a:r>
              <a:rPr lang="en-US" altLang="en-US" dirty="0">
                <a:solidFill>
                  <a:srgbClr val="D53647"/>
                </a:solidFill>
              </a:rPr>
              <a:t>Proposal </a:t>
            </a:r>
            <a:r>
              <a:rPr lang="en-US" dirty="0">
                <a:solidFill>
                  <a:srgbClr val="D53647"/>
                </a:solidFill>
              </a:rPr>
              <a:t>Tracking</a:t>
            </a:r>
          </a:p>
        </p:txBody>
      </p:sp>
      <p:sp>
        <p:nvSpPr>
          <p:cNvPr id="13" name="Title 1">
            <a:extLst>
              <a:ext uri="{FF2B5EF4-FFF2-40B4-BE49-F238E27FC236}">
                <a16:creationId xmlns:a16="http://schemas.microsoft.com/office/drawing/2014/main" id="{EDAF0740-3748-E94A-B6DA-AE479EA5037F}"/>
              </a:ext>
            </a:extLst>
          </p:cNvPr>
          <p:cNvSpPr txBox="1">
            <a:spLocks/>
          </p:cNvSpPr>
          <p:nvPr/>
        </p:nvSpPr>
        <p:spPr>
          <a:xfrm>
            <a:off x="6591300" y="1844157"/>
            <a:ext cx="4800600" cy="43507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C7444B"/>
                </a:solidFill>
                <a:latin typeface="+mn-lt"/>
                <a:ea typeface="+mj-ea"/>
                <a:cs typeface="Arial" panose="020B0604020202020204" pitchFamily="34" charset="0"/>
              </a:defRPr>
            </a:lvl1pPr>
          </a:lstStyle>
          <a:p>
            <a:pPr algn="ctr"/>
            <a:r>
              <a:rPr lang="en-US" sz="6000"/>
              <a:t>Track Proposals</a:t>
            </a:r>
            <a:br>
              <a:rPr lang="en-US" sz="6000"/>
            </a:br>
            <a:r>
              <a:rPr lang="en-US" sz="3600"/>
              <a:t>-</a:t>
            </a:r>
            <a:br>
              <a:rPr lang="en-US" sz="6000"/>
            </a:br>
            <a:r>
              <a:rPr lang="en-US" sz="6000"/>
              <a:t>Improve the Process</a:t>
            </a:r>
          </a:p>
        </p:txBody>
      </p:sp>
    </p:spTree>
    <p:extLst>
      <p:ext uri="{BB962C8B-B14F-4D97-AF65-F5344CB8AC3E}">
        <p14:creationId xmlns:p14="http://schemas.microsoft.com/office/powerpoint/2010/main" val="261729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050-6144-BCCF-2F58-D46C041B8F10}"/>
              </a:ext>
            </a:extLst>
          </p:cNvPr>
          <p:cNvSpPr>
            <a:spLocks noGrp="1"/>
          </p:cNvSpPr>
          <p:nvPr>
            <p:ph type="title"/>
          </p:nvPr>
        </p:nvSpPr>
        <p:spPr/>
        <p:txBody>
          <a:bodyPr>
            <a:normAutofit fontScale="90000"/>
          </a:bodyPr>
          <a:lstStyle/>
          <a:p>
            <a:pPr algn="ctr"/>
            <a:r>
              <a:rPr lang="en-US" dirty="0"/>
              <a:t>Part I will </a:t>
            </a:r>
            <a:r>
              <a:rPr lang="en-US"/>
              <a:t>cover </a:t>
            </a:r>
            <a:br>
              <a:rPr lang="en-US"/>
            </a:br>
            <a:r>
              <a:rPr lang="en-US" i="1"/>
              <a:t>“</a:t>
            </a:r>
            <a:r>
              <a:rPr lang="en-US" i="1" dirty="0"/>
              <a:t>The Committee” </a:t>
            </a:r>
            <a:r>
              <a:rPr lang="en-US" dirty="0"/>
              <a:t>and </a:t>
            </a:r>
            <a:br>
              <a:rPr lang="en-US" dirty="0"/>
            </a:br>
            <a:r>
              <a:rPr lang="en-US" i="1" dirty="0"/>
              <a:t>“At the Table”</a:t>
            </a:r>
          </a:p>
        </p:txBody>
      </p:sp>
      <p:sp>
        <p:nvSpPr>
          <p:cNvPr id="3" name="Text Placeholder 2">
            <a:extLst>
              <a:ext uri="{FF2B5EF4-FFF2-40B4-BE49-F238E27FC236}">
                <a16:creationId xmlns:a16="http://schemas.microsoft.com/office/drawing/2014/main" id="{F18F7011-5B05-0377-6929-ADAFAB90738D}"/>
              </a:ext>
            </a:extLst>
          </p:cNvPr>
          <p:cNvSpPr>
            <a:spLocks noGrp="1"/>
          </p:cNvSpPr>
          <p:nvPr>
            <p:ph type="body" idx="1"/>
          </p:nvPr>
        </p:nvSpPr>
        <p:spPr/>
        <p:txBody>
          <a:bodyPr/>
          <a:lstStyle/>
          <a:p>
            <a:pPr algn="ctr"/>
            <a:r>
              <a:rPr lang="en-US" dirty="0"/>
              <a:t>Part II will cover ”Negotiating with No” and “Getting to Yes”</a:t>
            </a:r>
          </a:p>
        </p:txBody>
      </p:sp>
    </p:spTree>
    <p:extLst>
      <p:ext uri="{BB962C8B-B14F-4D97-AF65-F5344CB8AC3E}">
        <p14:creationId xmlns:p14="http://schemas.microsoft.com/office/powerpoint/2010/main" val="1468560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C01F4F6-B7EC-9042-8D60-8CCDB95EC9A6}"/>
              </a:ext>
            </a:extLst>
          </p:cNvPr>
          <p:cNvSpPr txBox="1">
            <a:spLocks/>
          </p:cNvSpPr>
          <p:nvPr/>
        </p:nvSpPr>
        <p:spPr>
          <a:xfrm>
            <a:off x="866772" y="1839072"/>
            <a:ext cx="6677028" cy="39104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B79A33"/>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755015" lvl="1" indent="-285750">
              <a:lnSpc>
                <a:spcPct val="100000"/>
              </a:lnSpc>
              <a:spcBef>
                <a:spcPts val="100"/>
              </a:spcBef>
              <a:buClr>
                <a:schemeClr val="tx1"/>
              </a:buClr>
              <a:tabLst>
                <a:tab pos="254635" algn="l"/>
              </a:tabLst>
              <a:defRPr/>
            </a:pPr>
            <a:endParaRPr lang="en-US" sz="3200" b="0" spc="15">
              <a:solidFill>
                <a:srgbClr val="1C2977"/>
              </a:solidFill>
              <a:cs typeface="Calibri" panose="020F0502020204030204" pitchFamily="34" charset="0"/>
            </a:endParaRPr>
          </a:p>
        </p:txBody>
      </p:sp>
      <p:sp>
        <p:nvSpPr>
          <p:cNvPr id="2" name="Title 1">
            <a:extLst>
              <a:ext uri="{FF2B5EF4-FFF2-40B4-BE49-F238E27FC236}">
                <a16:creationId xmlns:a16="http://schemas.microsoft.com/office/drawing/2014/main" id="{D10EF1B2-8F13-3F41-AE20-6D1C3BD6F8C5}"/>
              </a:ext>
            </a:extLst>
          </p:cNvPr>
          <p:cNvSpPr>
            <a:spLocks noGrp="1"/>
          </p:cNvSpPr>
          <p:nvPr>
            <p:ph type="title"/>
          </p:nvPr>
        </p:nvSpPr>
        <p:spPr/>
        <p:txBody>
          <a:bodyPr/>
          <a:lstStyle/>
          <a:p>
            <a:pPr algn="ctr"/>
            <a:r>
              <a:rPr lang="en-US" altLang="en-US" dirty="0">
                <a:solidFill>
                  <a:srgbClr val="1C2977"/>
                </a:solidFill>
              </a:rPr>
              <a:t>Use Caucuses</a:t>
            </a:r>
            <a:endParaRPr lang="en-US" dirty="0">
              <a:solidFill>
                <a:srgbClr val="1C2977"/>
              </a:solidFill>
            </a:endParaRPr>
          </a:p>
        </p:txBody>
      </p:sp>
      <p:sp>
        <p:nvSpPr>
          <p:cNvPr id="10" name="Content Placeholder 2">
            <a:extLst>
              <a:ext uri="{FF2B5EF4-FFF2-40B4-BE49-F238E27FC236}">
                <a16:creationId xmlns:a16="http://schemas.microsoft.com/office/drawing/2014/main" id="{E54CC6A1-ADDD-DF4D-86C9-2DF2E92C5411}"/>
              </a:ext>
            </a:extLst>
          </p:cNvPr>
          <p:cNvSpPr txBox="1">
            <a:spLocks/>
          </p:cNvSpPr>
          <p:nvPr/>
        </p:nvSpPr>
        <p:spPr>
          <a:xfrm>
            <a:off x="838201" y="1847850"/>
            <a:ext cx="6038850" cy="432911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B79A33"/>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lnSpc>
                <a:spcPct val="100000"/>
              </a:lnSpc>
              <a:spcBef>
                <a:spcPts val="600"/>
              </a:spcBef>
              <a:spcAft>
                <a:spcPts val="600"/>
              </a:spcAft>
              <a:buFont typeface="Arial" panose="020B0604020202020204" pitchFamily="34" charset="0"/>
              <a:buChar char="•"/>
            </a:pPr>
            <a:r>
              <a:rPr lang="en-US" altLang="en-US" sz="3600" b="0" dirty="0">
                <a:solidFill>
                  <a:srgbClr val="1C2977"/>
                </a:solidFill>
              </a:rPr>
              <a:t>Timing is important</a:t>
            </a:r>
          </a:p>
          <a:p>
            <a:pPr marL="457200" indent="-457200">
              <a:lnSpc>
                <a:spcPct val="100000"/>
              </a:lnSpc>
              <a:spcBef>
                <a:spcPts val="600"/>
              </a:spcBef>
              <a:spcAft>
                <a:spcPts val="600"/>
              </a:spcAft>
              <a:buFont typeface="Arial" panose="020B0604020202020204" pitchFamily="34" charset="0"/>
              <a:buChar char="•"/>
            </a:pPr>
            <a:r>
              <a:rPr lang="en-US" altLang="en-US" sz="3600" b="0" dirty="0">
                <a:solidFill>
                  <a:srgbClr val="1C2977"/>
                </a:solidFill>
              </a:rPr>
              <a:t>Controlled participation</a:t>
            </a:r>
          </a:p>
          <a:p>
            <a:pPr marL="457200" indent="-457200">
              <a:lnSpc>
                <a:spcPct val="100000"/>
              </a:lnSpc>
              <a:spcBef>
                <a:spcPts val="600"/>
              </a:spcBef>
              <a:spcAft>
                <a:spcPts val="600"/>
              </a:spcAft>
              <a:buFont typeface="Arial" panose="020B0604020202020204" pitchFamily="34" charset="0"/>
              <a:buChar char="•"/>
            </a:pPr>
            <a:r>
              <a:rPr lang="en-US" altLang="en-US" sz="3600" b="0" dirty="0">
                <a:solidFill>
                  <a:srgbClr val="1C2977"/>
                </a:solidFill>
              </a:rPr>
              <a:t>Discuss proposals privately</a:t>
            </a:r>
          </a:p>
          <a:p>
            <a:pPr marL="457200" indent="-457200">
              <a:lnSpc>
                <a:spcPct val="100000"/>
              </a:lnSpc>
              <a:spcBef>
                <a:spcPts val="600"/>
              </a:spcBef>
              <a:spcAft>
                <a:spcPts val="600"/>
              </a:spcAft>
              <a:buFont typeface="Arial" panose="020B0604020202020204" pitchFamily="34" charset="0"/>
              <a:buChar char="•"/>
            </a:pPr>
            <a:r>
              <a:rPr lang="en-US" altLang="en-US" sz="3600" b="0" dirty="0">
                <a:solidFill>
                  <a:srgbClr val="1C2977"/>
                </a:solidFill>
              </a:rPr>
              <a:t>Discussion of new ideas in caucus </a:t>
            </a:r>
            <a:r>
              <a:rPr lang="en-US" altLang="en-US" sz="3600" b="0" i="1" u="sng" dirty="0">
                <a:solidFill>
                  <a:srgbClr val="1C2977"/>
                </a:solidFill>
              </a:rPr>
              <a:t>only</a:t>
            </a:r>
          </a:p>
        </p:txBody>
      </p:sp>
      <p:pic>
        <p:nvPicPr>
          <p:cNvPr id="11" name="Picture 10" descr="A picture containing indoor, table, sitting, small&#10;&#10;Description automatically generated">
            <a:extLst>
              <a:ext uri="{FF2B5EF4-FFF2-40B4-BE49-F238E27FC236}">
                <a16:creationId xmlns:a16="http://schemas.microsoft.com/office/drawing/2014/main" id="{83B752E5-0120-8F43-9F43-0ACA8B57E2D5}"/>
              </a:ext>
            </a:extLst>
          </p:cNvPr>
          <p:cNvPicPr>
            <a:picLocks noChangeAspect="1"/>
          </p:cNvPicPr>
          <p:nvPr/>
        </p:nvPicPr>
        <p:blipFill rotWithShape="1">
          <a:blip r:embed="rId3"/>
          <a:srcRect r="5884"/>
          <a:stretch/>
        </p:blipFill>
        <p:spPr>
          <a:xfrm>
            <a:off x="6021464" y="1847850"/>
            <a:ext cx="6143855" cy="4079984"/>
          </a:xfrm>
          <a:prstGeom prst="rect">
            <a:avLst/>
          </a:prstGeom>
        </p:spPr>
      </p:pic>
    </p:spTree>
    <p:extLst>
      <p:ext uri="{BB962C8B-B14F-4D97-AF65-F5344CB8AC3E}">
        <p14:creationId xmlns:p14="http://schemas.microsoft.com/office/powerpoint/2010/main" val="3497945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dissolv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A5E32CF-E908-0C47-9FAF-6777A77D853D}"/>
              </a:ext>
            </a:extLst>
          </p:cNvPr>
          <p:cNvSpPr>
            <a:spLocks noGrp="1"/>
          </p:cNvSpPr>
          <p:nvPr>
            <p:ph type="title"/>
          </p:nvPr>
        </p:nvSpPr>
        <p:spPr>
          <a:xfrm>
            <a:off x="838200" y="365125"/>
            <a:ext cx="10515600" cy="1325563"/>
          </a:xfrm>
        </p:spPr>
        <p:txBody>
          <a:bodyPr/>
          <a:lstStyle/>
          <a:p>
            <a:pPr algn="ctr"/>
            <a:r>
              <a:rPr lang="en-US" dirty="0">
                <a:solidFill>
                  <a:srgbClr val="1C2977"/>
                </a:solidFill>
              </a:rPr>
              <a:t>Utilize Sidebars</a:t>
            </a:r>
          </a:p>
        </p:txBody>
      </p:sp>
      <p:sp>
        <p:nvSpPr>
          <p:cNvPr id="18" name="Content Placeholder 2">
            <a:extLst>
              <a:ext uri="{FF2B5EF4-FFF2-40B4-BE49-F238E27FC236}">
                <a16:creationId xmlns:a16="http://schemas.microsoft.com/office/drawing/2014/main" id="{C8ADE613-BA31-3046-BEB9-288DF3CCB7F9}"/>
              </a:ext>
            </a:extLst>
          </p:cNvPr>
          <p:cNvSpPr>
            <a:spLocks noGrp="1"/>
          </p:cNvSpPr>
          <p:nvPr>
            <p:ph idx="1"/>
          </p:nvPr>
        </p:nvSpPr>
        <p:spPr>
          <a:xfrm>
            <a:off x="838200" y="1825625"/>
            <a:ext cx="10515600" cy="4351338"/>
          </a:xfrm>
        </p:spPr>
        <p:txBody>
          <a:bodyPr/>
          <a:lstStyle/>
          <a:p>
            <a:pPr marL="0" indent="0">
              <a:buNone/>
              <a:defRPr/>
            </a:pPr>
            <a:r>
              <a:rPr lang="en-US" sz="3600" dirty="0">
                <a:solidFill>
                  <a:srgbClr val="1C2977"/>
                </a:solidFill>
              </a:rPr>
              <a:t>Off-the-record </a:t>
            </a:r>
            <a:r>
              <a:rPr lang="en-US" sz="3600" i="1" u="sng" dirty="0">
                <a:solidFill>
                  <a:srgbClr val="D53647"/>
                </a:solidFill>
              </a:rPr>
              <a:t>ONLY!</a:t>
            </a:r>
            <a:r>
              <a:rPr lang="en-US" sz="3600" dirty="0">
                <a:solidFill>
                  <a:srgbClr val="D53647"/>
                </a:solidFill>
              </a:rPr>
              <a:t> </a:t>
            </a:r>
          </a:p>
          <a:p>
            <a:pPr>
              <a:defRPr/>
            </a:pPr>
            <a:r>
              <a:rPr lang="en-US" sz="3600" dirty="0">
                <a:solidFill>
                  <a:srgbClr val="1C2977"/>
                </a:solidFill>
              </a:rPr>
              <a:t>What are they? </a:t>
            </a:r>
          </a:p>
          <a:p>
            <a:pPr>
              <a:defRPr/>
            </a:pPr>
            <a:r>
              <a:rPr lang="en-US" sz="3600" dirty="0">
                <a:solidFill>
                  <a:srgbClr val="1C2977"/>
                </a:solidFill>
              </a:rPr>
              <a:t>Why are they important?</a:t>
            </a:r>
          </a:p>
          <a:p>
            <a:pPr>
              <a:defRPr/>
            </a:pPr>
            <a:r>
              <a:rPr lang="en-US" sz="3600" dirty="0">
                <a:solidFill>
                  <a:srgbClr val="1C2977"/>
                </a:solidFill>
              </a:rPr>
              <a:t>What should be avoided?</a:t>
            </a:r>
          </a:p>
          <a:p>
            <a:pPr>
              <a:defRPr/>
            </a:pPr>
            <a:r>
              <a:rPr lang="en-US" sz="3600" dirty="0">
                <a:solidFill>
                  <a:srgbClr val="1C2977"/>
                </a:solidFill>
              </a:rPr>
              <a:t>How and when to use them?</a:t>
            </a:r>
          </a:p>
          <a:p>
            <a:pPr>
              <a:defRPr/>
            </a:pPr>
            <a:r>
              <a:rPr lang="en-US" sz="3600" dirty="0">
                <a:solidFill>
                  <a:srgbClr val="1C2977"/>
                </a:solidFill>
              </a:rPr>
              <a:t>What authority should be granted?</a:t>
            </a:r>
          </a:p>
          <a:p>
            <a:endParaRPr lang="en-US" dirty="0"/>
          </a:p>
        </p:txBody>
      </p:sp>
      <p:pic>
        <p:nvPicPr>
          <p:cNvPr id="19" name="Picture 18" descr="A picture containing person, holding, woman, posing&#10;&#10;Description automatically generated">
            <a:extLst>
              <a:ext uri="{FF2B5EF4-FFF2-40B4-BE49-F238E27FC236}">
                <a16:creationId xmlns:a16="http://schemas.microsoft.com/office/drawing/2014/main" id="{80C05196-92AF-964A-B0EF-7C08EAABDADB}"/>
              </a:ext>
            </a:extLst>
          </p:cNvPr>
          <p:cNvPicPr>
            <a:picLocks noChangeAspect="1"/>
          </p:cNvPicPr>
          <p:nvPr/>
        </p:nvPicPr>
        <p:blipFill>
          <a:blip r:embed="rId3"/>
          <a:stretch>
            <a:fillRect/>
          </a:stretch>
        </p:blipFill>
        <p:spPr>
          <a:xfrm>
            <a:off x="8195827" y="895350"/>
            <a:ext cx="3726656" cy="5962650"/>
          </a:xfrm>
          <a:prstGeom prst="rect">
            <a:avLst/>
          </a:prstGeom>
        </p:spPr>
      </p:pic>
    </p:spTree>
    <p:extLst>
      <p:ext uri="{BB962C8B-B14F-4D97-AF65-F5344CB8AC3E}">
        <p14:creationId xmlns:p14="http://schemas.microsoft.com/office/powerpoint/2010/main" val="1344610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dissolve">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dissolv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animEffect transition="in" filter="dissolve">
                                      <p:cBhvr>
                                        <p:cTn id="17" dur="500"/>
                                        <p:tgtEl>
                                          <p:spTgt spid="1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4" end="4"/>
                                            </p:txEl>
                                          </p:spTgt>
                                        </p:tgtEl>
                                        <p:attrNameLst>
                                          <p:attrName>style.visibility</p:attrName>
                                        </p:attrNameLst>
                                      </p:cBhvr>
                                      <p:to>
                                        <p:strVal val="visible"/>
                                      </p:to>
                                    </p:set>
                                    <p:animEffect transition="in" filter="dissolve">
                                      <p:cBhvr>
                                        <p:cTn id="22" dur="500"/>
                                        <p:tgtEl>
                                          <p:spTgt spid="1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dissolve">
                                      <p:cBhvr>
                                        <p:cTn id="27"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C098FC-F6D2-6F4B-A5FD-495729FE2F39}"/>
              </a:ext>
            </a:extLst>
          </p:cNvPr>
          <p:cNvSpPr>
            <a:spLocks noGrp="1"/>
          </p:cNvSpPr>
          <p:nvPr>
            <p:ph sz="half" idx="2"/>
          </p:nvPr>
        </p:nvSpPr>
        <p:spPr>
          <a:xfrm>
            <a:off x="839787" y="1828800"/>
            <a:ext cx="10515599" cy="4360863"/>
          </a:xfrm>
        </p:spPr>
        <p:txBody>
          <a:bodyPr>
            <a:normAutofit/>
          </a:bodyPr>
          <a:lstStyle/>
          <a:p>
            <a:pPr marL="514350" indent="-514350">
              <a:spcBef>
                <a:spcPts val="600"/>
              </a:spcBef>
              <a:spcAft>
                <a:spcPts val="600"/>
              </a:spcAft>
              <a:buFont typeface="+mj-lt"/>
              <a:buAutoNum type="arabicPeriod"/>
            </a:pPr>
            <a:r>
              <a:rPr lang="en-US" altLang="en-US" sz="3600">
                <a:solidFill>
                  <a:srgbClr val="1C2977"/>
                </a:solidFill>
              </a:rPr>
              <a:t>Designate an observer</a:t>
            </a:r>
          </a:p>
          <a:p>
            <a:pPr marL="514350" indent="-514350">
              <a:spcBef>
                <a:spcPts val="600"/>
              </a:spcBef>
              <a:spcAft>
                <a:spcPts val="600"/>
              </a:spcAft>
              <a:buFont typeface="+mj-lt"/>
              <a:buAutoNum type="arabicPeriod"/>
            </a:pPr>
            <a:r>
              <a:rPr lang="en-US" altLang="en-US" sz="3600">
                <a:solidFill>
                  <a:srgbClr val="1C2977"/>
                </a:solidFill>
              </a:rPr>
              <a:t>Look for non-verbal clues</a:t>
            </a:r>
          </a:p>
          <a:p>
            <a:pPr marL="514350" indent="-514350">
              <a:spcBef>
                <a:spcPts val="600"/>
              </a:spcBef>
              <a:spcAft>
                <a:spcPts val="600"/>
              </a:spcAft>
              <a:buFont typeface="+mj-lt"/>
              <a:buAutoNum type="arabicPeriod"/>
            </a:pPr>
            <a:r>
              <a:rPr lang="en-US" altLang="en-US" sz="3600">
                <a:solidFill>
                  <a:srgbClr val="1C2977"/>
                </a:solidFill>
              </a:rPr>
              <a:t>Listen, don’t</a:t>
            </a:r>
            <a:r>
              <a:rPr lang="en-US" altLang="ja-JP" sz="3600">
                <a:solidFill>
                  <a:srgbClr val="1C2977"/>
                </a:solidFill>
              </a:rPr>
              <a:t> talk</a:t>
            </a:r>
          </a:p>
          <a:p>
            <a:pPr marL="514350" indent="-514350">
              <a:spcBef>
                <a:spcPts val="600"/>
              </a:spcBef>
              <a:spcAft>
                <a:spcPts val="600"/>
              </a:spcAft>
              <a:buFont typeface="+mj-lt"/>
              <a:buAutoNum type="arabicPeriod"/>
            </a:pPr>
            <a:r>
              <a:rPr lang="en-US" altLang="en-US" sz="3600">
                <a:solidFill>
                  <a:srgbClr val="1C2977"/>
                </a:solidFill>
              </a:rPr>
              <a:t>Try to understand the other party</a:t>
            </a:r>
          </a:p>
        </p:txBody>
      </p:sp>
      <p:sp>
        <p:nvSpPr>
          <p:cNvPr id="2" name="Title 1">
            <a:extLst>
              <a:ext uri="{FF2B5EF4-FFF2-40B4-BE49-F238E27FC236}">
                <a16:creationId xmlns:a16="http://schemas.microsoft.com/office/drawing/2014/main" id="{D10EF1B2-8F13-3F41-AE20-6D1C3BD6F8C5}"/>
              </a:ext>
            </a:extLst>
          </p:cNvPr>
          <p:cNvSpPr>
            <a:spLocks noGrp="1"/>
          </p:cNvSpPr>
          <p:nvPr>
            <p:ph type="title"/>
          </p:nvPr>
        </p:nvSpPr>
        <p:spPr/>
        <p:txBody>
          <a:bodyPr/>
          <a:lstStyle/>
          <a:p>
            <a:pPr algn="ctr"/>
            <a:r>
              <a:rPr lang="en-US" altLang="en-US" dirty="0">
                <a:solidFill>
                  <a:srgbClr val="1C2977"/>
                </a:solidFill>
              </a:rPr>
              <a:t>Check body language</a:t>
            </a:r>
            <a:endParaRPr lang="en-US" dirty="0">
              <a:solidFill>
                <a:srgbClr val="FF0000"/>
              </a:solidFill>
            </a:endParaRPr>
          </a:p>
        </p:txBody>
      </p:sp>
      <p:pic>
        <p:nvPicPr>
          <p:cNvPr id="12" name="Picture 11" descr="A picture containing indoor, woman, cup, black&#10;&#10;Description automatically generated">
            <a:extLst>
              <a:ext uri="{FF2B5EF4-FFF2-40B4-BE49-F238E27FC236}">
                <a16:creationId xmlns:a16="http://schemas.microsoft.com/office/drawing/2014/main" id="{FCACDBD0-00AC-7747-AA9F-E9C809302E35}"/>
              </a:ext>
            </a:extLst>
          </p:cNvPr>
          <p:cNvPicPr>
            <a:picLocks noChangeAspect="1"/>
          </p:cNvPicPr>
          <p:nvPr/>
        </p:nvPicPr>
        <p:blipFill rotWithShape="1">
          <a:blip r:embed="rId3"/>
          <a:srcRect r="9362"/>
          <a:stretch/>
        </p:blipFill>
        <p:spPr>
          <a:xfrm>
            <a:off x="8233020" y="1183190"/>
            <a:ext cx="4384865" cy="5674810"/>
          </a:xfrm>
          <a:prstGeom prst="rect">
            <a:avLst/>
          </a:prstGeom>
        </p:spPr>
      </p:pic>
    </p:spTree>
    <p:extLst>
      <p:ext uri="{BB962C8B-B14F-4D97-AF65-F5344CB8AC3E}">
        <p14:creationId xmlns:p14="http://schemas.microsoft.com/office/powerpoint/2010/main" val="3801745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49C1D3B3-27CF-F349-8268-73DB586C303C}"/>
              </a:ext>
            </a:extLst>
          </p:cNvPr>
          <p:cNvSpPr>
            <a:spLocks noGrp="1"/>
          </p:cNvSpPr>
          <p:nvPr>
            <p:ph type="title"/>
          </p:nvPr>
        </p:nvSpPr>
        <p:spPr/>
        <p:txBody>
          <a:bodyPr/>
          <a:lstStyle/>
          <a:p>
            <a:pPr algn="ctr"/>
            <a:r>
              <a:rPr lang="en-US" altLang="en-US" dirty="0">
                <a:solidFill>
                  <a:schemeClr val="accent6"/>
                </a:solidFill>
              </a:rPr>
              <a:t>Don’t bargain with yourself!</a:t>
            </a:r>
            <a:endParaRPr lang="en-US" dirty="0">
              <a:solidFill>
                <a:schemeClr val="accent6"/>
              </a:solidFill>
            </a:endParaRPr>
          </a:p>
        </p:txBody>
      </p:sp>
      <p:grpSp>
        <p:nvGrpSpPr>
          <p:cNvPr id="19" name="Group 18">
            <a:extLst>
              <a:ext uri="{FF2B5EF4-FFF2-40B4-BE49-F238E27FC236}">
                <a16:creationId xmlns:a16="http://schemas.microsoft.com/office/drawing/2014/main" id="{8E4C9414-A83E-C94E-BD74-5BEC546FCDA6}"/>
              </a:ext>
            </a:extLst>
          </p:cNvPr>
          <p:cNvGrpSpPr/>
          <p:nvPr/>
        </p:nvGrpSpPr>
        <p:grpSpPr>
          <a:xfrm>
            <a:off x="7512335" y="1536526"/>
            <a:ext cx="4472754" cy="3913660"/>
            <a:chOff x="7512335" y="1536526"/>
            <a:chExt cx="4472754" cy="3913660"/>
          </a:xfrm>
        </p:grpSpPr>
        <p:pic>
          <p:nvPicPr>
            <p:cNvPr id="20" name="Picture 19">
              <a:extLst>
                <a:ext uri="{FF2B5EF4-FFF2-40B4-BE49-F238E27FC236}">
                  <a16:creationId xmlns:a16="http://schemas.microsoft.com/office/drawing/2014/main" id="{609E32F6-F8CF-7B4C-8388-6C4013ACA419}"/>
                </a:ext>
              </a:extLst>
            </p:cNvPr>
            <p:cNvPicPr>
              <a:picLocks noChangeAspect="1"/>
            </p:cNvPicPr>
            <p:nvPr/>
          </p:nvPicPr>
          <p:blipFill>
            <a:blip r:embed="rId3"/>
            <a:stretch>
              <a:fillRect/>
            </a:stretch>
          </p:blipFill>
          <p:spPr>
            <a:xfrm>
              <a:off x="7512335" y="1536526"/>
              <a:ext cx="4472754" cy="3913660"/>
            </a:xfrm>
            <a:prstGeom prst="rect">
              <a:avLst/>
            </a:prstGeom>
          </p:spPr>
        </p:pic>
        <p:sp>
          <p:nvSpPr>
            <p:cNvPr id="21" name="Rectangle 20">
              <a:extLst>
                <a:ext uri="{FF2B5EF4-FFF2-40B4-BE49-F238E27FC236}">
                  <a16:creationId xmlns:a16="http://schemas.microsoft.com/office/drawing/2014/main" id="{56707257-DADF-D34D-BC93-502C3EE1EC6D}"/>
                </a:ext>
              </a:extLst>
            </p:cNvPr>
            <p:cNvSpPr/>
            <p:nvPr/>
          </p:nvSpPr>
          <p:spPr>
            <a:xfrm>
              <a:off x="7558667" y="2397489"/>
              <a:ext cx="2291817" cy="22282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u="sng" dirty="0">
                  <a:solidFill>
                    <a:schemeClr val="tx1"/>
                  </a:solidFill>
                </a:rPr>
                <a:t>Final Offer</a:t>
              </a:r>
              <a:r>
                <a:rPr lang="en-US" sz="2400" u="sng" baseline="30000" dirty="0">
                  <a:solidFill>
                    <a:schemeClr val="tx1"/>
                  </a:solidFill>
                </a:rPr>
                <a:t>2</a:t>
              </a:r>
            </a:p>
            <a:p>
              <a:pPr marL="525780" indent="-342900">
                <a:spcBef>
                  <a:spcPts val="1200"/>
                </a:spcBef>
                <a:buAutoNum type="arabicPeriod"/>
              </a:pPr>
              <a:r>
                <a:rPr lang="en-US" sz="2400" dirty="0">
                  <a:solidFill>
                    <a:schemeClr val="tx1"/>
                  </a:solidFill>
                </a:rPr>
                <a:t>5.00% TPKG</a:t>
              </a:r>
            </a:p>
            <a:p>
              <a:pPr marL="525780" indent="-342900">
                <a:spcBef>
                  <a:spcPts val="600"/>
                </a:spcBef>
                <a:buAutoNum type="arabicPeriod"/>
              </a:pPr>
              <a:r>
                <a:rPr lang="en-US" sz="2400" dirty="0">
                  <a:solidFill>
                    <a:schemeClr val="tx1"/>
                  </a:solidFill>
                </a:rPr>
                <a:t>2 Yr. Term</a:t>
              </a:r>
            </a:p>
            <a:p>
              <a:pPr marL="525780" indent="-342900">
                <a:spcBef>
                  <a:spcPts val="600"/>
                </a:spcBef>
                <a:buAutoNum type="arabicPeriod"/>
              </a:pPr>
              <a:r>
                <a:rPr lang="en-US" sz="2400" dirty="0">
                  <a:solidFill>
                    <a:schemeClr val="tx1"/>
                  </a:solidFill>
                </a:rPr>
                <a:t>Ratio 1:4</a:t>
              </a:r>
            </a:p>
          </p:txBody>
        </p:sp>
      </p:grpSp>
      <p:pic>
        <p:nvPicPr>
          <p:cNvPr id="24" name="Picture 23">
            <a:extLst>
              <a:ext uri="{FF2B5EF4-FFF2-40B4-BE49-F238E27FC236}">
                <a16:creationId xmlns:a16="http://schemas.microsoft.com/office/drawing/2014/main" id="{F90E6639-6376-4C40-AB3A-A2146CDEE088}"/>
              </a:ext>
            </a:extLst>
          </p:cNvPr>
          <p:cNvPicPr>
            <a:picLocks/>
          </p:cNvPicPr>
          <p:nvPr/>
        </p:nvPicPr>
        <p:blipFill>
          <a:blip r:embed="rId3"/>
          <a:stretch>
            <a:fillRect/>
          </a:stretch>
        </p:blipFill>
        <p:spPr>
          <a:xfrm flipH="1">
            <a:off x="220274" y="1539026"/>
            <a:ext cx="4471416" cy="3913632"/>
          </a:xfrm>
          <a:prstGeom prst="rect">
            <a:avLst/>
          </a:prstGeom>
        </p:spPr>
      </p:pic>
      <p:sp>
        <p:nvSpPr>
          <p:cNvPr id="25" name="Rectangle 24">
            <a:extLst>
              <a:ext uri="{FF2B5EF4-FFF2-40B4-BE49-F238E27FC236}">
                <a16:creationId xmlns:a16="http://schemas.microsoft.com/office/drawing/2014/main" id="{92690A2C-84F9-9242-83FD-168024471A5D}"/>
              </a:ext>
            </a:extLst>
          </p:cNvPr>
          <p:cNvSpPr/>
          <p:nvPr/>
        </p:nvSpPr>
        <p:spPr>
          <a:xfrm>
            <a:off x="2392628" y="2400300"/>
            <a:ext cx="2311553" cy="222825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u="sng" dirty="0">
                <a:solidFill>
                  <a:schemeClr val="tx1"/>
                </a:solidFill>
              </a:rPr>
              <a:t>Final Offer</a:t>
            </a:r>
          </a:p>
          <a:p>
            <a:pPr marL="525780" indent="-342900">
              <a:spcBef>
                <a:spcPts val="1200"/>
              </a:spcBef>
              <a:buAutoNum type="arabicPeriod"/>
            </a:pPr>
            <a:r>
              <a:rPr lang="en-US" sz="2400" dirty="0">
                <a:solidFill>
                  <a:schemeClr val="tx1"/>
                </a:solidFill>
              </a:rPr>
              <a:t>3.85% TPKG</a:t>
            </a:r>
          </a:p>
          <a:p>
            <a:pPr marL="525780" indent="-342900">
              <a:spcBef>
                <a:spcPts val="600"/>
              </a:spcBef>
              <a:buAutoNum type="arabicPeriod"/>
            </a:pPr>
            <a:r>
              <a:rPr lang="en-US" sz="2400" dirty="0">
                <a:solidFill>
                  <a:schemeClr val="tx1"/>
                </a:solidFill>
              </a:rPr>
              <a:t>1 Yr. Term</a:t>
            </a:r>
          </a:p>
          <a:p>
            <a:pPr marL="525780" indent="-342900">
              <a:spcBef>
                <a:spcPts val="600"/>
              </a:spcBef>
              <a:buAutoNum type="arabicPeriod"/>
            </a:pPr>
            <a:r>
              <a:rPr lang="en-US" sz="2400" dirty="0">
                <a:solidFill>
                  <a:schemeClr val="tx1"/>
                </a:solidFill>
              </a:rPr>
              <a:t>Ratio 1:7</a:t>
            </a:r>
          </a:p>
        </p:txBody>
      </p:sp>
      <p:grpSp>
        <p:nvGrpSpPr>
          <p:cNvPr id="26" name="Group 25">
            <a:extLst>
              <a:ext uri="{FF2B5EF4-FFF2-40B4-BE49-F238E27FC236}">
                <a16:creationId xmlns:a16="http://schemas.microsoft.com/office/drawing/2014/main" id="{00AC96DA-0239-F041-AC48-989E1D7B51B7}"/>
              </a:ext>
            </a:extLst>
          </p:cNvPr>
          <p:cNvGrpSpPr/>
          <p:nvPr/>
        </p:nvGrpSpPr>
        <p:grpSpPr>
          <a:xfrm>
            <a:off x="4724400" y="2542045"/>
            <a:ext cx="2743200" cy="2743200"/>
            <a:chOff x="4724400" y="2542045"/>
            <a:chExt cx="2743200" cy="2743200"/>
          </a:xfrm>
        </p:grpSpPr>
        <p:pic>
          <p:nvPicPr>
            <p:cNvPr id="27" name="Picture 26" descr="Icon&#10;&#10;Description automatically generated">
              <a:extLst>
                <a:ext uri="{FF2B5EF4-FFF2-40B4-BE49-F238E27FC236}">
                  <a16:creationId xmlns:a16="http://schemas.microsoft.com/office/drawing/2014/main" id="{224D023B-8F1D-DE43-8B03-15CB3FDA7763}"/>
                </a:ext>
              </a:extLst>
            </p:cNvPr>
            <p:cNvPicPr>
              <a:picLocks noChangeAspect="1"/>
            </p:cNvPicPr>
            <p:nvPr/>
          </p:nvPicPr>
          <p:blipFill>
            <a:blip r:embed="rId4"/>
            <a:stretch>
              <a:fillRect/>
            </a:stretch>
          </p:blipFill>
          <p:spPr>
            <a:xfrm>
              <a:off x="4724400" y="2542045"/>
              <a:ext cx="2743200" cy="27432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CDF19D25-0B2F-0942-A7FA-70D57BF358A5}"/>
                </a:ext>
              </a:extLst>
            </p:cNvPr>
            <p:cNvPicPr>
              <a:picLocks noChangeAspect="1"/>
            </p:cNvPicPr>
            <p:nvPr/>
          </p:nvPicPr>
          <p:blipFill rotWithShape="1">
            <a:blip r:embed="rId5">
              <a:alphaModFix amt="96000"/>
            </a:blip>
            <a:srcRect l="1" r="-1947"/>
            <a:stretch/>
          </p:blipFill>
          <p:spPr>
            <a:xfrm>
              <a:off x="5813641" y="3065485"/>
              <a:ext cx="822960" cy="829498"/>
            </a:xfrm>
            <a:prstGeom prst="rect">
              <a:avLst/>
            </a:prstGeom>
          </p:spPr>
        </p:pic>
      </p:grpSp>
    </p:spTree>
    <p:extLst>
      <p:ext uri="{BB962C8B-B14F-4D97-AF65-F5344CB8AC3E}">
        <p14:creationId xmlns:p14="http://schemas.microsoft.com/office/powerpoint/2010/main" val="418528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computer, desk, table, laptop&#10;&#10;Description automatically generated">
            <a:extLst>
              <a:ext uri="{FF2B5EF4-FFF2-40B4-BE49-F238E27FC236}">
                <a16:creationId xmlns:a16="http://schemas.microsoft.com/office/drawing/2014/main" id="{19E776FF-2176-3F4D-BC82-011C17AD919C}"/>
              </a:ext>
            </a:extLst>
          </p:cNvPr>
          <p:cNvPicPr>
            <a:picLocks noChangeAspect="1"/>
          </p:cNvPicPr>
          <p:nvPr/>
        </p:nvPicPr>
        <p:blipFill rotWithShape="1">
          <a:blip r:embed="rId3"/>
          <a:srcRect r="15592"/>
          <a:stretch/>
        </p:blipFill>
        <p:spPr>
          <a:xfrm>
            <a:off x="3772051" y="172278"/>
            <a:ext cx="8419950" cy="6858000"/>
          </a:xfrm>
          <a:prstGeom prst="rect">
            <a:avLst/>
          </a:prstGeom>
        </p:spPr>
      </p:pic>
      <p:sp>
        <p:nvSpPr>
          <p:cNvPr id="20" name="Content Placeholder 2">
            <a:extLst>
              <a:ext uri="{FF2B5EF4-FFF2-40B4-BE49-F238E27FC236}">
                <a16:creationId xmlns:a16="http://schemas.microsoft.com/office/drawing/2014/main" id="{475C536C-B1C7-CE4E-A213-0BC012407FE1}"/>
              </a:ext>
            </a:extLst>
          </p:cNvPr>
          <p:cNvSpPr>
            <a:spLocks noGrp="1"/>
          </p:cNvSpPr>
          <p:nvPr>
            <p:ph idx="1"/>
          </p:nvPr>
        </p:nvSpPr>
        <p:spPr>
          <a:xfrm>
            <a:off x="838200" y="1825625"/>
            <a:ext cx="10515600" cy="4351338"/>
          </a:xfrm>
        </p:spPr>
        <p:txBody>
          <a:bodyPr>
            <a:normAutofit/>
          </a:bodyPr>
          <a:lstStyle/>
          <a:p>
            <a:pPr>
              <a:lnSpc>
                <a:spcPct val="100000"/>
              </a:lnSpc>
              <a:spcBef>
                <a:spcPts val="600"/>
              </a:spcBef>
              <a:buSzPct val="80000"/>
              <a:buFont typeface="System Font Regular"/>
              <a:buChar char="→"/>
            </a:pPr>
            <a:r>
              <a:rPr lang="en-US" altLang="en-US" sz="3400" dirty="0">
                <a:solidFill>
                  <a:srgbClr val="1C2977"/>
                </a:solidFill>
              </a:rPr>
              <a:t>Summation, not transcription</a:t>
            </a:r>
          </a:p>
          <a:p>
            <a:pPr>
              <a:lnSpc>
                <a:spcPct val="100000"/>
              </a:lnSpc>
              <a:spcBef>
                <a:spcPts val="600"/>
              </a:spcBef>
              <a:buSzPct val="80000"/>
              <a:buFont typeface="System Font Regular"/>
              <a:buChar char="→"/>
            </a:pPr>
            <a:r>
              <a:rPr lang="en-US" altLang="en-US" sz="3400" dirty="0">
                <a:solidFill>
                  <a:srgbClr val="1C2977"/>
                </a:solidFill>
              </a:rPr>
              <a:t>Date and attendees</a:t>
            </a:r>
          </a:p>
          <a:p>
            <a:pPr>
              <a:lnSpc>
                <a:spcPct val="100000"/>
              </a:lnSpc>
              <a:spcBef>
                <a:spcPts val="600"/>
              </a:spcBef>
              <a:buSzPct val="80000"/>
              <a:buFont typeface="System Font Regular"/>
              <a:buChar char="→"/>
            </a:pPr>
            <a:r>
              <a:rPr lang="en-US" altLang="en-US" sz="3400" dirty="0">
                <a:solidFill>
                  <a:srgbClr val="1C2977"/>
                </a:solidFill>
              </a:rPr>
              <a:t>Items discussed </a:t>
            </a:r>
          </a:p>
          <a:p>
            <a:pPr>
              <a:lnSpc>
                <a:spcPct val="100000"/>
              </a:lnSpc>
              <a:spcBef>
                <a:spcPts val="600"/>
              </a:spcBef>
              <a:buSzPct val="80000"/>
              <a:buFont typeface="System Font Regular"/>
              <a:buChar char="→"/>
            </a:pPr>
            <a:r>
              <a:rPr lang="en-US" altLang="en-US" sz="3400" dirty="0">
                <a:solidFill>
                  <a:srgbClr val="1C2977"/>
                </a:solidFill>
              </a:rPr>
              <a:t>Decisions reached and signed</a:t>
            </a:r>
          </a:p>
          <a:p>
            <a:pPr>
              <a:lnSpc>
                <a:spcPct val="100000"/>
              </a:lnSpc>
              <a:spcBef>
                <a:spcPts val="600"/>
              </a:spcBef>
              <a:buSzPct val="80000"/>
              <a:buFont typeface="System Font Regular"/>
              <a:buChar char="→"/>
            </a:pPr>
            <a:r>
              <a:rPr lang="en-US" altLang="en-US" sz="3400" dirty="0">
                <a:solidFill>
                  <a:srgbClr val="1C2977"/>
                </a:solidFill>
              </a:rPr>
              <a:t>Future actions and next meeting</a:t>
            </a:r>
          </a:p>
          <a:p>
            <a:pPr>
              <a:lnSpc>
                <a:spcPct val="100000"/>
              </a:lnSpc>
              <a:spcBef>
                <a:spcPts val="600"/>
              </a:spcBef>
              <a:buSzPct val="80000"/>
              <a:buFont typeface="System Font Regular"/>
              <a:buChar char="→"/>
            </a:pPr>
            <a:r>
              <a:rPr lang="en-US" altLang="en-US" sz="3400" dirty="0">
                <a:solidFill>
                  <a:srgbClr val="1C2977"/>
                </a:solidFill>
              </a:rPr>
              <a:t>Exchange electronically after each meeting</a:t>
            </a:r>
          </a:p>
          <a:p>
            <a:pPr>
              <a:lnSpc>
                <a:spcPct val="100000"/>
              </a:lnSpc>
              <a:spcBef>
                <a:spcPts val="600"/>
              </a:spcBef>
              <a:buSzPct val="80000"/>
              <a:buFont typeface="System Font Regular"/>
              <a:buChar char="→"/>
            </a:pPr>
            <a:r>
              <a:rPr lang="en-US" altLang="en-US" sz="3400" dirty="0">
                <a:solidFill>
                  <a:srgbClr val="DE0001"/>
                </a:solidFill>
              </a:rPr>
              <a:t>Sign the minutes at the final meeting</a:t>
            </a:r>
          </a:p>
        </p:txBody>
      </p:sp>
      <p:sp>
        <p:nvSpPr>
          <p:cNvPr id="21" name="Title 3">
            <a:extLst>
              <a:ext uri="{FF2B5EF4-FFF2-40B4-BE49-F238E27FC236}">
                <a16:creationId xmlns:a16="http://schemas.microsoft.com/office/drawing/2014/main" id="{C25346F0-3AA8-FD4E-A224-5F0C87D3D8ED}"/>
              </a:ext>
            </a:extLst>
          </p:cNvPr>
          <p:cNvSpPr>
            <a:spLocks noGrp="1"/>
          </p:cNvSpPr>
          <p:nvPr>
            <p:ph type="title"/>
          </p:nvPr>
        </p:nvSpPr>
        <p:spPr>
          <a:xfrm>
            <a:off x="838200" y="365125"/>
            <a:ext cx="10515600" cy="1325563"/>
          </a:xfrm>
        </p:spPr>
        <p:txBody>
          <a:bodyPr/>
          <a:lstStyle/>
          <a:p>
            <a:pPr algn="ctr"/>
            <a:r>
              <a:rPr lang="en-US" altLang="en-US" dirty="0">
                <a:solidFill>
                  <a:srgbClr val="1C2977"/>
                </a:solidFill>
              </a:rPr>
              <a:t>Use the Minutes</a:t>
            </a:r>
            <a:endParaRPr lang="en-US" dirty="0">
              <a:solidFill>
                <a:srgbClr val="1C2977"/>
              </a:solidFill>
            </a:endParaRPr>
          </a:p>
        </p:txBody>
      </p:sp>
    </p:spTree>
    <p:extLst>
      <p:ext uri="{BB962C8B-B14F-4D97-AF65-F5344CB8AC3E}">
        <p14:creationId xmlns:p14="http://schemas.microsoft.com/office/powerpoint/2010/main" val="100332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ssolv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dissolv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dissolve">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dissolve">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dissolve">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0">
                                            <p:txEl>
                                              <p:pRg st="5" end="5"/>
                                            </p:txEl>
                                          </p:spTgt>
                                        </p:tgtEl>
                                        <p:attrNameLst>
                                          <p:attrName>style.visibility</p:attrName>
                                        </p:attrNameLst>
                                      </p:cBhvr>
                                      <p:to>
                                        <p:strVal val="visible"/>
                                      </p:to>
                                    </p:set>
                                    <p:animEffect transition="in" filter="dissolve">
                                      <p:cBhvr>
                                        <p:cTn id="32" dur="500"/>
                                        <p:tgtEl>
                                          <p:spTgt spid="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animEffect transition="in" filter="dissolve">
                                      <p:cBhvr>
                                        <p:cTn id="37"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16F81C-92A8-274E-A147-8E8DD08E59AA}"/>
              </a:ext>
            </a:extLst>
          </p:cNvPr>
          <p:cNvSpPr/>
          <p:nvPr/>
        </p:nvSpPr>
        <p:spPr>
          <a:xfrm>
            <a:off x="7128344" y="0"/>
            <a:ext cx="5063656" cy="61493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4" name="Content Placeholder 2">
            <a:extLst>
              <a:ext uri="{FF2B5EF4-FFF2-40B4-BE49-F238E27FC236}">
                <a16:creationId xmlns:a16="http://schemas.microsoft.com/office/drawing/2014/main" id="{8BEF284B-57E1-2241-BCE9-3E050DB8A639}"/>
              </a:ext>
            </a:extLst>
          </p:cNvPr>
          <p:cNvSpPr txBox="1">
            <a:spLocks/>
          </p:cNvSpPr>
          <p:nvPr/>
        </p:nvSpPr>
        <p:spPr>
          <a:xfrm>
            <a:off x="7241309" y="1257300"/>
            <a:ext cx="4868631" cy="489203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C7444B"/>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2575" indent="-457200">
              <a:spcBef>
                <a:spcPts val="600"/>
              </a:spcBef>
              <a:spcAft>
                <a:spcPts val="600"/>
              </a:spcAft>
              <a:buClr>
                <a:schemeClr val="bg1"/>
              </a:buClr>
              <a:buFont typeface="Wingdings" pitchFamily="2" charset="2"/>
              <a:buChar char="ü"/>
              <a:tabLst>
                <a:tab pos="571500" algn="l"/>
              </a:tabLst>
            </a:pPr>
            <a:r>
              <a:rPr lang="en-US" sz="3000" dirty="0">
                <a:solidFill>
                  <a:schemeClr val="bg1"/>
                </a:solidFill>
                <a:cs typeface="Calibri"/>
              </a:rPr>
              <a:t>Delaying settlement</a:t>
            </a:r>
          </a:p>
          <a:p>
            <a:pPr marL="282575" indent="-457200">
              <a:spcBef>
                <a:spcPts val="600"/>
              </a:spcBef>
              <a:spcAft>
                <a:spcPts val="600"/>
              </a:spcAft>
              <a:buClr>
                <a:schemeClr val="bg1"/>
              </a:buClr>
              <a:buFont typeface="Wingdings" pitchFamily="2" charset="2"/>
              <a:buChar char="ü"/>
              <a:tabLst>
                <a:tab pos="571500" algn="l"/>
              </a:tabLst>
            </a:pPr>
            <a:r>
              <a:rPr lang="en-US" sz="3000" dirty="0">
                <a:solidFill>
                  <a:schemeClr val="bg1"/>
                </a:solidFill>
                <a:cs typeface="Calibri"/>
              </a:rPr>
              <a:t>Denying Union rights</a:t>
            </a:r>
          </a:p>
          <a:p>
            <a:pPr marL="282575" indent="-457200">
              <a:lnSpc>
                <a:spcPct val="80000"/>
              </a:lnSpc>
              <a:spcBef>
                <a:spcPts val="600"/>
              </a:spcBef>
              <a:spcAft>
                <a:spcPts val="600"/>
              </a:spcAft>
              <a:buClr>
                <a:schemeClr val="bg1"/>
              </a:buClr>
              <a:buFont typeface="Wingdings" pitchFamily="2" charset="2"/>
              <a:buChar char="ü"/>
              <a:tabLst>
                <a:tab pos="571500" algn="l"/>
              </a:tabLst>
            </a:pPr>
            <a:r>
              <a:rPr lang="en-US" sz="3000" dirty="0">
                <a:solidFill>
                  <a:schemeClr val="bg1"/>
                </a:solidFill>
                <a:cs typeface="Calibri"/>
              </a:rPr>
              <a:t>Derailing negotiations</a:t>
            </a:r>
          </a:p>
          <a:p>
            <a:pPr marL="457200" indent="-457200">
              <a:spcBef>
                <a:spcPts val="600"/>
              </a:spcBef>
              <a:spcAft>
                <a:spcPts val="600"/>
              </a:spcAft>
              <a:buClr>
                <a:schemeClr val="bg1"/>
              </a:buClr>
              <a:buFont typeface="Wingdings" pitchFamily="2" charset="2"/>
              <a:buChar char="ü"/>
            </a:pPr>
            <a:r>
              <a:rPr lang="en-US" sz="3000" dirty="0">
                <a:solidFill>
                  <a:schemeClr val="bg1"/>
                </a:solidFill>
                <a:cs typeface="Calibri"/>
              </a:rPr>
              <a:t>No real intent to negotiate</a:t>
            </a:r>
          </a:p>
          <a:p>
            <a:pPr>
              <a:spcBef>
                <a:spcPts val="600"/>
              </a:spcBef>
              <a:spcAft>
                <a:spcPts val="600"/>
              </a:spcAft>
              <a:buClr>
                <a:schemeClr val="bg1"/>
              </a:buClr>
            </a:pPr>
            <a:r>
              <a:rPr lang="en-US" sz="3000" dirty="0">
                <a:solidFill>
                  <a:schemeClr val="bg1"/>
                </a:solidFill>
                <a:cs typeface="Calibri"/>
              </a:rPr>
              <a:t>Bad Faith is demonstrated by a </a:t>
            </a:r>
            <a:r>
              <a:rPr lang="en-US" sz="3000" i="1" dirty="0">
                <a:solidFill>
                  <a:schemeClr val="bg1"/>
                </a:solidFill>
                <a:cs typeface="Calibri"/>
              </a:rPr>
              <a:t>totality</a:t>
            </a:r>
            <a:r>
              <a:rPr lang="en-US" sz="3000" dirty="0">
                <a:solidFill>
                  <a:schemeClr val="bg1"/>
                </a:solidFill>
                <a:cs typeface="Calibri"/>
              </a:rPr>
              <a:t> of actions and the importance of the issue</a:t>
            </a:r>
            <a:endParaRPr lang="da-DK" sz="3000" dirty="0">
              <a:solidFill>
                <a:schemeClr val="bg1"/>
              </a:solidFill>
              <a:cs typeface="Calibri"/>
            </a:endParaRPr>
          </a:p>
        </p:txBody>
      </p:sp>
      <p:sp>
        <p:nvSpPr>
          <p:cNvPr id="16" name="Title 3">
            <a:extLst>
              <a:ext uri="{FF2B5EF4-FFF2-40B4-BE49-F238E27FC236}">
                <a16:creationId xmlns:a16="http://schemas.microsoft.com/office/drawing/2014/main" id="{5D76CBF5-61CA-2243-8710-E7A1BCA1D8A9}"/>
              </a:ext>
            </a:extLst>
          </p:cNvPr>
          <p:cNvSpPr>
            <a:spLocks noGrp="1"/>
          </p:cNvSpPr>
          <p:nvPr>
            <p:ph type="title"/>
          </p:nvPr>
        </p:nvSpPr>
        <p:spPr>
          <a:xfrm>
            <a:off x="-1593415" y="-130894"/>
            <a:ext cx="10515600" cy="1325563"/>
          </a:xfrm>
        </p:spPr>
        <p:txBody>
          <a:bodyPr>
            <a:normAutofit/>
          </a:bodyPr>
          <a:lstStyle/>
          <a:p>
            <a:pPr algn="ctr"/>
            <a:r>
              <a:rPr lang="en-US" altLang="en-US" b="0" dirty="0">
                <a:solidFill>
                  <a:schemeClr val="accent6"/>
                </a:solidFill>
                <a:latin typeface="Calibri" panose="020F0502020204030204" pitchFamily="34" charset="0"/>
                <a:cs typeface="Calibri" panose="020F0502020204030204" pitchFamily="34" charset="0"/>
              </a:rPr>
              <a:t>Bad Faith</a:t>
            </a:r>
            <a:endParaRPr lang="en-US" b="0" dirty="0">
              <a:solidFill>
                <a:schemeClr val="accent6"/>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B1FDFB52-C563-DA42-99E0-A91D8B9B8E70}"/>
              </a:ext>
            </a:extLst>
          </p:cNvPr>
          <p:cNvCxnSpPr/>
          <p:nvPr/>
        </p:nvCxnSpPr>
        <p:spPr>
          <a:xfrm>
            <a:off x="7128344" y="5950226"/>
            <a:ext cx="506365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ext&#10;&#10;Description automatically generated">
            <a:extLst>
              <a:ext uri="{FF2B5EF4-FFF2-40B4-BE49-F238E27FC236}">
                <a16:creationId xmlns:a16="http://schemas.microsoft.com/office/drawing/2014/main" id="{A0EC5321-C45E-E549-834E-EB704E14F86C}"/>
              </a:ext>
            </a:extLst>
          </p:cNvPr>
          <p:cNvPicPr>
            <a:picLocks noChangeAspect="1"/>
          </p:cNvPicPr>
          <p:nvPr/>
        </p:nvPicPr>
        <p:blipFill rotWithShape="1">
          <a:blip r:embed="rId3"/>
          <a:srcRect r="4425" b="7971"/>
          <a:stretch/>
        </p:blipFill>
        <p:spPr>
          <a:xfrm>
            <a:off x="-196527" y="914400"/>
            <a:ext cx="6991541" cy="5049078"/>
          </a:xfrm>
          <a:prstGeom prst="rect">
            <a:avLst/>
          </a:prstGeom>
        </p:spPr>
      </p:pic>
    </p:spTree>
    <p:extLst>
      <p:ext uri="{BB962C8B-B14F-4D97-AF65-F5344CB8AC3E}">
        <p14:creationId xmlns:p14="http://schemas.microsoft.com/office/powerpoint/2010/main" val="4142040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dissolv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dissolv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dissolv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dissolve">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itting, white, photo, standing&#10;&#10;Description automatically generated">
            <a:extLst>
              <a:ext uri="{FF2B5EF4-FFF2-40B4-BE49-F238E27FC236}">
                <a16:creationId xmlns:a16="http://schemas.microsoft.com/office/drawing/2014/main" id="{F2CD1E5D-46D0-E245-ACCC-16AF88E1E431}"/>
              </a:ext>
            </a:extLst>
          </p:cNvPr>
          <p:cNvPicPr>
            <a:picLocks noChangeAspect="1"/>
          </p:cNvPicPr>
          <p:nvPr/>
        </p:nvPicPr>
        <p:blipFill>
          <a:blip r:embed="rId3"/>
          <a:stretch>
            <a:fillRect/>
          </a:stretch>
        </p:blipFill>
        <p:spPr>
          <a:xfrm>
            <a:off x="-154714" y="486713"/>
            <a:ext cx="6858000" cy="6858000"/>
          </a:xfrm>
          <a:prstGeom prst="rect">
            <a:avLst/>
          </a:prstGeom>
        </p:spPr>
      </p:pic>
      <p:sp>
        <p:nvSpPr>
          <p:cNvPr id="19" name="TextBox 1">
            <a:extLst>
              <a:ext uri="{FF2B5EF4-FFF2-40B4-BE49-F238E27FC236}">
                <a16:creationId xmlns:a16="http://schemas.microsoft.com/office/drawing/2014/main" id="{AB5F59C7-5DAA-DD4F-BB6C-F5F091C71A21}"/>
              </a:ext>
            </a:extLst>
          </p:cNvPr>
          <p:cNvSpPr txBox="1"/>
          <p:nvPr/>
        </p:nvSpPr>
        <p:spPr>
          <a:xfrm>
            <a:off x="7424772" y="1986149"/>
            <a:ext cx="3749744" cy="523220"/>
          </a:xfrm>
          <a:prstGeom prst="rect">
            <a:avLst/>
          </a:prstGeom>
          <a:solidFill>
            <a:schemeClr val="accent2"/>
          </a:solidFill>
          <a:ln>
            <a:solidFill>
              <a:srgbClr val="B79A33"/>
            </a:solidFill>
          </a:ln>
          <a:effectLst>
            <a:outerShdw blurRad="50800" dist="88900" dir="2700000" algn="tl" rotWithShape="0">
              <a:prstClr val="black">
                <a:alpha val="40000"/>
              </a:prstClr>
            </a:outerShdw>
          </a:effec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en-US" sz="2800" dirty="0">
                <a:solidFill>
                  <a:schemeClr val="bg1"/>
                </a:solidFill>
                <a:latin typeface="Georgia" charset="0"/>
                <a:ea typeface="Georgia" charset="0"/>
                <a:cs typeface="Georgia" charset="0"/>
              </a:rPr>
              <a:t>Market Share Analysis</a:t>
            </a:r>
          </a:p>
        </p:txBody>
      </p:sp>
      <p:sp>
        <p:nvSpPr>
          <p:cNvPr id="20" name="TextBox 2">
            <a:extLst>
              <a:ext uri="{FF2B5EF4-FFF2-40B4-BE49-F238E27FC236}">
                <a16:creationId xmlns:a16="http://schemas.microsoft.com/office/drawing/2014/main" id="{EAF5227D-9778-0D4A-9502-88E5B3C96690}"/>
              </a:ext>
            </a:extLst>
          </p:cNvPr>
          <p:cNvSpPr txBox="1"/>
          <p:nvPr/>
        </p:nvSpPr>
        <p:spPr>
          <a:xfrm>
            <a:off x="7037064" y="2837995"/>
            <a:ext cx="4564070" cy="523220"/>
          </a:xfrm>
          <a:prstGeom prst="rect">
            <a:avLst/>
          </a:prstGeom>
          <a:solidFill>
            <a:schemeClr val="accent2"/>
          </a:solidFill>
          <a:ln>
            <a:solidFill>
              <a:srgbClr val="B79A33"/>
            </a:solidFill>
          </a:ln>
          <a:effectLst>
            <a:outerShdw blurRad="50800" dist="88900" dir="2700000" algn="tl" rotWithShape="0">
              <a:prstClr val="black">
                <a:alpha val="40000"/>
              </a:prstClr>
            </a:outerShdw>
          </a:effec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eaLnBrk="1" hangingPunct="1">
              <a:defRPr/>
            </a:pPr>
            <a:r>
              <a:rPr lang="en-US" sz="2800" dirty="0">
                <a:solidFill>
                  <a:schemeClr val="bg1"/>
                </a:solidFill>
                <a:latin typeface="Georgia" charset="0"/>
                <a:ea typeface="Georgia" charset="0"/>
                <a:cs typeface="Georgia" charset="0"/>
              </a:rPr>
              <a:t>Wage &amp; Fringe Comparison</a:t>
            </a:r>
          </a:p>
        </p:txBody>
      </p:sp>
      <p:sp>
        <p:nvSpPr>
          <p:cNvPr id="21" name="TextBox 3">
            <a:extLst>
              <a:ext uri="{FF2B5EF4-FFF2-40B4-BE49-F238E27FC236}">
                <a16:creationId xmlns:a16="http://schemas.microsoft.com/office/drawing/2014/main" id="{FDD1F019-804C-1A45-9FB4-BE0CF40409E2}"/>
              </a:ext>
            </a:extLst>
          </p:cNvPr>
          <p:cNvSpPr txBox="1"/>
          <p:nvPr/>
        </p:nvSpPr>
        <p:spPr>
          <a:xfrm>
            <a:off x="7890535" y="3654103"/>
            <a:ext cx="2850460" cy="523220"/>
          </a:xfrm>
          <a:prstGeom prst="rect">
            <a:avLst/>
          </a:prstGeom>
          <a:solidFill>
            <a:schemeClr val="accent2"/>
          </a:solidFill>
          <a:ln>
            <a:solidFill>
              <a:srgbClr val="B79A33"/>
            </a:solidFill>
          </a:ln>
          <a:effectLst>
            <a:outerShdw blurRad="50800" dist="88900" dir="2700000" algn="tl" rotWithShape="0">
              <a:prstClr val="black">
                <a:alpha val="40000"/>
              </a:prstClr>
            </a:outerShdw>
          </a:effec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en-US" sz="2800" dirty="0">
                <a:solidFill>
                  <a:schemeClr val="bg1"/>
                </a:solidFill>
                <a:latin typeface="Georgia" charset="0"/>
                <a:ea typeface="Georgia" charset="0"/>
                <a:cs typeface="Georgia" charset="0"/>
              </a:rPr>
              <a:t>Contract Costing</a:t>
            </a:r>
          </a:p>
        </p:txBody>
      </p:sp>
      <p:sp>
        <p:nvSpPr>
          <p:cNvPr id="22" name="TextBox 4">
            <a:extLst>
              <a:ext uri="{FF2B5EF4-FFF2-40B4-BE49-F238E27FC236}">
                <a16:creationId xmlns:a16="http://schemas.microsoft.com/office/drawing/2014/main" id="{933C57C6-B52C-484F-92F2-FB929593C7F3}"/>
              </a:ext>
            </a:extLst>
          </p:cNvPr>
          <p:cNvSpPr txBox="1"/>
          <p:nvPr/>
        </p:nvSpPr>
        <p:spPr>
          <a:xfrm>
            <a:off x="7081181" y="4415429"/>
            <a:ext cx="4450257" cy="523220"/>
          </a:xfrm>
          <a:prstGeom prst="rect">
            <a:avLst/>
          </a:prstGeom>
          <a:solidFill>
            <a:schemeClr val="accent2"/>
          </a:solidFill>
          <a:ln>
            <a:solidFill>
              <a:srgbClr val="B79A33"/>
            </a:solidFill>
          </a:ln>
          <a:effectLst>
            <a:outerShdw blurRad="50800" dist="88900" dir="2700000" algn="tl" rotWithShape="0">
              <a:prstClr val="black">
                <a:alpha val="40000"/>
              </a:prstClr>
            </a:outerShdw>
          </a:effec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en-US" sz="2800" dirty="0">
                <a:solidFill>
                  <a:schemeClr val="bg1"/>
                </a:solidFill>
                <a:latin typeface="Georgia" charset="0"/>
                <a:ea typeface="Georgia" charset="0"/>
                <a:cs typeface="Georgia" charset="0"/>
              </a:rPr>
              <a:t>Wage &amp; Fringe Benchmark</a:t>
            </a:r>
          </a:p>
        </p:txBody>
      </p:sp>
      <p:sp>
        <p:nvSpPr>
          <p:cNvPr id="23" name="TextBox 5">
            <a:extLst>
              <a:ext uri="{FF2B5EF4-FFF2-40B4-BE49-F238E27FC236}">
                <a16:creationId xmlns:a16="http://schemas.microsoft.com/office/drawing/2014/main" id="{8ED462A4-964D-B443-8BE2-C9FBF4958835}"/>
              </a:ext>
            </a:extLst>
          </p:cNvPr>
          <p:cNvSpPr txBox="1"/>
          <p:nvPr/>
        </p:nvSpPr>
        <p:spPr>
          <a:xfrm>
            <a:off x="7772250" y="5192628"/>
            <a:ext cx="3092513" cy="523220"/>
          </a:xfrm>
          <a:prstGeom prst="rect">
            <a:avLst/>
          </a:prstGeom>
          <a:solidFill>
            <a:schemeClr val="accent2"/>
          </a:solidFill>
          <a:ln>
            <a:solidFill>
              <a:srgbClr val="B79A33"/>
            </a:solidFill>
          </a:ln>
          <a:effectLst>
            <a:outerShdw blurRad="50800" dist="88900" dir="2700000" algn="tl" rotWithShape="0">
              <a:prstClr val="black">
                <a:alpha val="40000"/>
              </a:prstClr>
            </a:outerShdw>
          </a:effec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en-US" sz="2800" dirty="0">
                <a:solidFill>
                  <a:schemeClr val="bg1"/>
                </a:solidFill>
                <a:latin typeface="Georgia" charset="0"/>
                <a:ea typeface="Georgia" charset="0"/>
                <a:cs typeface="Georgia" charset="0"/>
              </a:rPr>
              <a:t>Custom Reporting</a:t>
            </a:r>
          </a:p>
        </p:txBody>
      </p:sp>
      <p:sp>
        <p:nvSpPr>
          <p:cNvPr id="25" name="Title 1">
            <a:extLst>
              <a:ext uri="{FF2B5EF4-FFF2-40B4-BE49-F238E27FC236}">
                <a16:creationId xmlns:a16="http://schemas.microsoft.com/office/drawing/2014/main" id="{B8B7700A-3B61-3E4C-BDD5-DD1AA137C1EB}"/>
              </a:ext>
            </a:extLst>
          </p:cNvPr>
          <p:cNvSpPr>
            <a:spLocks noGrp="1"/>
          </p:cNvSpPr>
          <p:nvPr>
            <p:ph type="title"/>
          </p:nvPr>
        </p:nvSpPr>
        <p:spPr>
          <a:xfrm>
            <a:off x="839788" y="365125"/>
            <a:ext cx="10515600" cy="1325563"/>
          </a:xfrm>
        </p:spPr>
        <p:txBody>
          <a:bodyPr/>
          <a:lstStyle/>
          <a:p>
            <a:pPr algn="ctr"/>
            <a:r>
              <a:rPr lang="en-US" altLang="en-US" dirty="0">
                <a:solidFill>
                  <a:schemeClr val="accent6"/>
                </a:solidFill>
              </a:rPr>
              <a:t>3</a:t>
            </a:r>
            <a:r>
              <a:rPr lang="en-US" altLang="en-US" baseline="30000" dirty="0">
                <a:solidFill>
                  <a:schemeClr val="accent6"/>
                </a:solidFill>
              </a:rPr>
              <a:t>rd</a:t>
            </a:r>
            <a:r>
              <a:rPr lang="en-US" altLang="en-US" dirty="0">
                <a:solidFill>
                  <a:schemeClr val="accent6"/>
                </a:solidFill>
              </a:rPr>
              <a:t> Party Surveys</a:t>
            </a:r>
            <a:endParaRPr lang="en-US" dirty="0">
              <a:solidFill>
                <a:schemeClr val="accent6"/>
              </a:solidFill>
            </a:endParaRPr>
          </a:p>
        </p:txBody>
      </p:sp>
    </p:spTree>
    <p:extLst>
      <p:ext uri="{BB962C8B-B14F-4D97-AF65-F5344CB8AC3E}">
        <p14:creationId xmlns:p14="http://schemas.microsoft.com/office/powerpoint/2010/main" val="485525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56012649-BFF4-374C-9222-B90D10E1CC02}"/>
              </a:ext>
            </a:extLst>
          </p:cNvPr>
          <p:cNvPicPr>
            <a:picLocks noChangeAspect="1"/>
          </p:cNvPicPr>
          <p:nvPr/>
        </p:nvPicPr>
        <p:blipFill rotWithShape="1">
          <a:blip r:embed="rId3"/>
          <a:srcRect t="1" b="27589"/>
          <a:stretch/>
        </p:blipFill>
        <p:spPr>
          <a:xfrm>
            <a:off x="6503903" y="2030418"/>
            <a:ext cx="5912017" cy="4566304"/>
          </a:xfrm>
          <a:prstGeom prst="rect">
            <a:avLst/>
          </a:prstGeom>
        </p:spPr>
      </p:pic>
      <p:sp>
        <p:nvSpPr>
          <p:cNvPr id="4" name="Content Placeholder 3">
            <a:extLst>
              <a:ext uri="{FF2B5EF4-FFF2-40B4-BE49-F238E27FC236}">
                <a16:creationId xmlns:a16="http://schemas.microsoft.com/office/drawing/2014/main" id="{45C098FC-F6D2-6F4B-A5FD-495729FE2F39}"/>
              </a:ext>
            </a:extLst>
          </p:cNvPr>
          <p:cNvSpPr>
            <a:spLocks noGrp="1"/>
          </p:cNvSpPr>
          <p:nvPr>
            <p:ph sz="half" idx="2"/>
          </p:nvPr>
        </p:nvSpPr>
        <p:spPr>
          <a:xfrm>
            <a:off x="839787" y="1828800"/>
            <a:ext cx="6894513" cy="4360863"/>
          </a:xfrm>
        </p:spPr>
        <p:txBody>
          <a:bodyPr>
            <a:normAutofit/>
          </a:bodyPr>
          <a:lstStyle/>
          <a:p>
            <a:pPr>
              <a:spcBef>
                <a:spcPts val="600"/>
              </a:spcBef>
              <a:defRPr/>
            </a:pPr>
            <a:r>
              <a:rPr lang="en-US" sz="3200" dirty="0"/>
              <a:t>Obviously, a decision must be reached, but..</a:t>
            </a:r>
          </a:p>
          <a:p>
            <a:pPr lvl="1">
              <a:lnSpc>
                <a:spcPct val="100000"/>
              </a:lnSpc>
              <a:spcBef>
                <a:spcPts val="600"/>
              </a:spcBef>
              <a:buSzPct val="80000"/>
              <a:buFont typeface="System Font Regular"/>
              <a:buChar char="→"/>
              <a:defRPr/>
            </a:pPr>
            <a:r>
              <a:rPr lang="en-US" sz="3200" dirty="0"/>
              <a:t>an early settlement may be interpreted as </a:t>
            </a:r>
            <a:r>
              <a:rPr lang="en-US" sz="3200" i="1" dirty="0"/>
              <a:t>leaving something on the table</a:t>
            </a:r>
          </a:p>
          <a:p>
            <a:pPr lvl="1">
              <a:lnSpc>
                <a:spcPct val="100000"/>
              </a:lnSpc>
              <a:spcBef>
                <a:spcPts val="600"/>
              </a:spcBef>
              <a:buSzPct val="80000"/>
              <a:buFont typeface="System Font Regular"/>
              <a:buChar char="→"/>
              <a:defRPr/>
            </a:pPr>
            <a:r>
              <a:rPr lang="en-US" sz="3200" dirty="0"/>
              <a:t>retain a deadline urgency</a:t>
            </a:r>
          </a:p>
          <a:p>
            <a:pPr marL="0" indent="0">
              <a:lnSpc>
                <a:spcPct val="100000"/>
              </a:lnSpc>
              <a:spcBef>
                <a:spcPts val="600"/>
              </a:spcBef>
              <a:buSzPct val="80000"/>
              <a:buNone/>
              <a:defRPr/>
            </a:pPr>
            <a:r>
              <a:rPr lang="en-US" sz="3600" dirty="0">
                <a:solidFill>
                  <a:srgbClr val="D53647"/>
                </a:solidFill>
              </a:rPr>
              <a:t>Don’t settle too soon</a:t>
            </a:r>
            <a:endParaRPr lang="en-US" sz="3600" dirty="0"/>
          </a:p>
        </p:txBody>
      </p:sp>
      <p:sp>
        <p:nvSpPr>
          <p:cNvPr id="2" name="Title 1">
            <a:extLst>
              <a:ext uri="{FF2B5EF4-FFF2-40B4-BE49-F238E27FC236}">
                <a16:creationId xmlns:a16="http://schemas.microsoft.com/office/drawing/2014/main" id="{D10EF1B2-8F13-3F41-AE20-6D1C3BD6F8C5}"/>
              </a:ext>
            </a:extLst>
          </p:cNvPr>
          <p:cNvSpPr>
            <a:spLocks noGrp="1"/>
          </p:cNvSpPr>
          <p:nvPr>
            <p:ph type="title"/>
          </p:nvPr>
        </p:nvSpPr>
        <p:spPr/>
        <p:txBody>
          <a:bodyPr/>
          <a:lstStyle/>
          <a:p>
            <a:pPr algn="ctr"/>
            <a:r>
              <a:rPr lang="en-US" dirty="0"/>
              <a:t>Avoid the “Rush to Happiness”</a:t>
            </a:r>
            <a:endParaRPr lang="en-US" dirty="0">
              <a:solidFill>
                <a:srgbClr val="FF0000"/>
              </a:solidFill>
            </a:endParaRPr>
          </a:p>
        </p:txBody>
      </p:sp>
      <p:pic>
        <p:nvPicPr>
          <p:cNvPr id="13" name="Picture 12" descr="A close up of a logo&#10;&#10;Description automatically generated">
            <a:extLst>
              <a:ext uri="{FF2B5EF4-FFF2-40B4-BE49-F238E27FC236}">
                <a16:creationId xmlns:a16="http://schemas.microsoft.com/office/drawing/2014/main" id="{0D950075-9D0A-694E-8D0D-536F25BB8F13}"/>
              </a:ext>
            </a:extLst>
          </p:cNvPr>
          <p:cNvPicPr>
            <a:picLocks noChangeAspect="1"/>
          </p:cNvPicPr>
          <p:nvPr/>
        </p:nvPicPr>
        <p:blipFill>
          <a:blip r:embed="rId4"/>
          <a:stretch>
            <a:fillRect/>
          </a:stretch>
        </p:blipFill>
        <p:spPr>
          <a:xfrm rot="17226230">
            <a:off x="10578593" y="4055510"/>
            <a:ext cx="1271358" cy="1188720"/>
          </a:xfrm>
          <a:prstGeom prst="rect">
            <a:avLst/>
          </a:prstGeom>
        </p:spPr>
      </p:pic>
    </p:spTree>
    <p:extLst>
      <p:ext uri="{BB962C8B-B14F-4D97-AF65-F5344CB8AC3E}">
        <p14:creationId xmlns:p14="http://schemas.microsoft.com/office/powerpoint/2010/main" val="906285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500" tmFilter="0, 0; .2, .5; .8, .5; 1, 0"/>
                                        <p:tgtEl>
                                          <p:spTgt spid="4">
                                            <p:txEl>
                                              <p:pRg st="3" end="3"/>
                                            </p:txEl>
                                          </p:spTgt>
                                        </p:tgtEl>
                                      </p:cBhvr>
                                    </p:animEffect>
                                    <p:animScale>
                                      <p:cBhvr>
                                        <p:cTn id="25" dur="250" autoRev="1" fill="hold"/>
                                        <p:tgtEl>
                                          <p:spTgt spid="4">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65ED4B-0815-F240-9BE9-26EF6534F4BA}"/>
              </a:ext>
            </a:extLst>
          </p:cNvPr>
          <p:cNvGrpSpPr/>
          <p:nvPr/>
        </p:nvGrpSpPr>
        <p:grpSpPr>
          <a:xfrm>
            <a:off x="2732088" y="6229350"/>
            <a:ext cx="576072" cy="576072"/>
            <a:chOff x="2732088" y="6229350"/>
            <a:chExt cx="576072" cy="576072"/>
          </a:xfrm>
        </p:grpSpPr>
        <p:sp>
          <p:nvSpPr>
            <p:cNvPr id="3" name="Oval 2">
              <a:extLst>
                <a:ext uri="{FF2B5EF4-FFF2-40B4-BE49-F238E27FC236}">
                  <a16:creationId xmlns:a16="http://schemas.microsoft.com/office/drawing/2014/main" id="{BEB0CB25-EC43-B744-AC19-CE5B9E54DBA6}"/>
                </a:ext>
              </a:extLst>
            </p:cNvPr>
            <p:cNvSpPr>
              <a:spLocks noChangeAspect="1"/>
            </p:cNvSpPr>
            <p:nvPr/>
          </p:nvSpPr>
          <p:spPr>
            <a:xfrm>
              <a:off x="2732088" y="6229350"/>
              <a:ext cx="576072" cy="576072"/>
            </a:xfrm>
            <a:prstGeom prst="ellipse">
              <a:avLst/>
            </a:prstGeom>
            <a:solidFill>
              <a:srgbClr val="D53746"/>
            </a:solidFill>
            <a:ln>
              <a:solidFill>
                <a:schemeClr val="bg1"/>
              </a:solidFill>
            </a:ln>
            <a:scene3d>
              <a:camera prst="orthographicFront"/>
              <a:lightRig rig="threePt" dir="t"/>
            </a:scene3d>
            <a:sp3d extrusionH="76200" prstMaterial="plastic">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24619A-A922-4B40-BF13-CBCA00A752F0}"/>
                </a:ext>
              </a:extLst>
            </p:cNvPr>
            <p:cNvSpPr txBox="1"/>
            <p:nvPr/>
          </p:nvSpPr>
          <p:spPr>
            <a:xfrm>
              <a:off x="2759611" y="6345906"/>
              <a:ext cx="514675" cy="33855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6361D0-B7E9-654D-907B-2929B6C670EE}" type="slidenum">
                <a:rPr lang="en-US" sz="1600" smtClean="0">
                  <a:solidFill>
                    <a:schemeClr val="bg1"/>
                  </a:solidFill>
                  <a:latin typeface="+mn-lt"/>
                  <a:ea typeface="Georgia" charset="0"/>
                  <a:cs typeface="Georgia"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lang="en-US" sz="1600">
                <a:solidFill>
                  <a:schemeClr val="bg1"/>
                </a:solidFill>
                <a:latin typeface="+mn-lt"/>
                <a:ea typeface="Georgia" charset="0"/>
                <a:cs typeface="Georgia" charset="0"/>
              </a:endParaRPr>
            </a:p>
          </p:txBody>
        </p:sp>
      </p:grpSp>
      <p:pic>
        <p:nvPicPr>
          <p:cNvPr id="180" name="Picture 179" descr="A picture containing food&#10;&#10;Description automatically generated">
            <a:extLst>
              <a:ext uri="{FF2B5EF4-FFF2-40B4-BE49-F238E27FC236}">
                <a16:creationId xmlns:a16="http://schemas.microsoft.com/office/drawing/2014/main" id="{C829AFDF-7D08-8B4E-B282-080F63F3833C}"/>
              </a:ext>
            </a:extLst>
          </p:cNvPr>
          <p:cNvPicPr>
            <a:picLocks noChangeAspect="1"/>
          </p:cNvPicPr>
          <p:nvPr/>
        </p:nvPicPr>
        <p:blipFill rotWithShape="1">
          <a:blip r:embed="rId3"/>
          <a:srcRect b="27653"/>
          <a:stretch/>
        </p:blipFill>
        <p:spPr>
          <a:xfrm>
            <a:off x="20" y="10"/>
            <a:ext cx="12191980" cy="6857990"/>
          </a:xfrm>
          <a:prstGeom prst="rect">
            <a:avLst/>
          </a:prstGeom>
        </p:spPr>
      </p:pic>
    </p:spTree>
    <p:extLst>
      <p:ext uri="{BB962C8B-B14F-4D97-AF65-F5344CB8AC3E}">
        <p14:creationId xmlns:p14="http://schemas.microsoft.com/office/powerpoint/2010/main" val="4209041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C9B6-BA1A-F07D-D882-2B2CCBB18897}"/>
              </a:ext>
            </a:extLst>
          </p:cNvPr>
          <p:cNvSpPr>
            <a:spLocks noGrp="1"/>
          </p:cNvSpPr>
          <p:nvPr>
            <p:ph type="ctrTitle"/>
          </p:nvPr>
        </p:nvSpPr>
        <p:spPr/>
        <p:txBody>
          <a:bodyPr/>
          <a:lstStyle/>
          <a:p>
            <a:r>
              <a:rPr lang="en-US" dirty="0"/>
              <a:t>See you at Part II</a:t>
            </a:r>
          </a:p>
        </p:txBody>
      </p:sp>
      <p:sp>
        <p:nvSpPr>
          <p:cNvPr id="3" name="Subtitle 2">
            <a:extLst>
              <a:ext uri="{FF2B5EF4-FFF2-40B4-BE49-F238E27FC236}">
                <a16:creationId xmlns:a16="http://schemas.microsoft.com/office/drawing/2014/main" id="{80F4A95A-E2E9-9376-5B7F-16DE55CA0685}"/>
              </a:ext>
            </a:extLst>
          </p:cNvPr>
          <p:cNvSpPr>
            <a:spLocks noGrp="1"/>
          </p:cNvSpPr>
          <p:nvPr>
            <p:ph type="subTitle" idx="1"/>
          </p:nvPr>
        </p:nvSpPr>
        <p:spPr/>
        <p:txBody>
          <a:bodyPr/>
          <a:lstStyle/>
          <a:p>
            <a:r>
              <a:rPr lang="en-US" dirty="0"/>
              <a:t>Ian Andrews | </a:t>
            </a:r>
            <a:r>
              <a:rPr lang="en-US" dirty="0">
                <a:hlinkClick r:id="rId2">
                  <a:extLst>
                    <a:ext uri="{A12FA001-AC4F-418D-AE19-62706E023703}">
                      <ahyp:hlinkClr xmlns:ahyp="http://schemas.microsoft.com/office/drawing/2018/hyperlinkcolor" val="tx"/>
                    </a:ext>
                  </a:extLst>
                </a:hlinkClick>
              </a:rPr>
              <a:t>ian.andrews@necanet.org</a:t>
            </a:r>
            <a:endParaRPr lang="en-US" dirty="0"/>
          </a:p>
          <a:p>
            <a:endParaRPr lang="en-US" dirty="0"/>
          </a:p>
        </p:txBody>
      </p:sp>
    </p:spTree>
    <p:extLst>
      <p:ext uri="{BB962C8B-B14F-4D97-AF65-F5344CB8AC3E}">
        <p14:creationId xmlns:p14="http://schemas.microsoft.com/office/powerpoint/2010/main" val="1947755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2D7BF8-253B-E344-8A39-5DFDAF130057}"/>
              </a:ext>
            </a:extLst>
          </p:cNvPr>
          <p:cNvSpPr>
            <a:spLocks noGrp="1"/>
          </p:cNvSpPr>
          <p:nvPr>
            <p:ph type="title"/>
          </p:nvPr>
        </p:nvSpPr>
        <p:spPr/>
        <p:txBody>
          <a:bodyPr anchor="ctr">
            <a:normAutofit/>
          </a:bodyPr>
          <a:lstStyle/>
          <a:p>
            <a:pPr algn="ctr"/>
            <a:r>
              <a:rPr lang="en-US" dirty="0">
                <a:latin typeface="Calibri" panose="020F0502020204030204" pitchFamily="34" charset="0"/>
                <a:cs typeface="Calibri" panose="020F0502020204030204" pitchFamily="34" charset="0"/>
              </a:rPr>
              <a:t>The Negotiating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Committee</a:t>
            </a:r>
          </a:p>
        </p:txBody>
      </p:sp>
      <p:sp>
        <p:nvSpPr>
          <p:cNvPr id="3" name="Text Placeholder 2">
            <a:extLst>
              <a:ext uri="{FF2B5EF4-FFF2-40B4-BE49-F238E27FC236}">
                <a16:creationId xmlns:a16="http://schemas.microsoft.com/office/drawing/2014/main" id="{7246E481-E693-BBC9-27EB-8AF66A53C56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513821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CDA4-2CFF-304C-8B5D-A0F39C374384}"/>
              </a:ext>
            </a:extLst>
          </p:cNvPr>
          <p:cNvSpPr>
            <a:spLocks noGrp="1"/>
          </p:cNvSpPr>
          <p:nvPr>
            <p:ph type="title"/>
          </p:nvPr>
        </p:nvSpPr>
        <p:spPr/>
        <p:txBody>
          <a:bodyPr anchor="ctr">
            <a:normAutofit/>
          </a:bodyPr>
          <a:lstStyle/>
          <a:p>
            <a:pPr algn="ctr"/>
            <a:r>
              <a:rPr lang="en-US" sz="4400" dirty="0"/>
              <a:t>Toiling with </a:t>
            </a:r>
            <a:r>
              <a:rPr lang="en-US" sz="4400" dirty="0">
                <a:solidFill>
                  <a:srgbClr val="C74347"/>
                </a:solidFill>
              </a:rPr>
              <a:t>133 years </a:t>
            </a:r>
            <a:r>
              <a:rPr lang="en-US" sz="4400" dirty="0"/>
              <a:t>of tradition</a:t>
            </a:r>
            <a:endParaRPr lang="en-US" sz="4400" b="0" dirty="0">
              <a:latin typeface="+mn-lt"/>
            </a:endParaRPr>
          </a:p>
        </p:txBody>
      </p:sp>
      <p:sp>
        <p:nvSpPr>
          <p:cNvPr id="9" name="Line 4">
            <a:extLst>
              <a:ext uri="{FF2B5EF4-FFF2-40B4-BE49-F238E27FC236}">
                <a16:creationId xmlns:a16="http://schemas.microsoft.com/office/drawing/2014/main" id="{25E76371-77BA-4D46-AB5F-F75AC3FCC7E2}"/>
              </a:ext>
            </a:extLst>
          </p:cNvPr>
          <p:cNvSpPr/>
          <p:nvPr/>
        </p:nvSpPr>
        <p:spPr>
          <a:xfrm>
            <a:off x="1560233" y="1964384"/>
            <a:ext cx="422622" cy="246888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0" name="Line  7">
            <a:extLst>
              <a:ext uri="{FF2B5EF4-FFF2-40B4-BE49-F238E27FC236}">
                <a16:creationId xmlns:a16="http://schemas.microsoft.com/office/drawing/2014/main" id="{60665742-5A6B-9847-9C59-040BE4978BB3}"/>
              </a:ext>
            </a:extLst>
          </p:cNvPr>
          <p:cNvSpPr/>
          <p:nvPr/>
        </p:nvSpPr>
        <p:spPr>
          <a:xfrm>
            <a:off x="3498799" y="1979881"/>
            <a:ext cx="422622" cy="2468880"/>
          </a:xfrm>
          <a:prstGeom prst="rect">
            <a:avLst/>
          </a:prstGeom>
          <a:solidFill>
            <a:srgbClr val="23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3" name="Line 16">
            <a:extLst>
              <a:ext uri="{FF2B5EF4-FFF2-40B4-BE49-F238E27FC236}">
                <a16:creationId xmlns:a16="http://schemas.microsoft.com/office/drawing/2014/main" id="{0673A23D-89F1-FF4C-AD85-45F6CCBD1C81}"/>
              </a:ext>
            </a:extLst>
          </p:cNvPr>
          <p:cNvSpPr/>
          <p:nvPr/>
        </p:nvSpPr>
        <p:spPr>
          <a:xfrm>
            <a:off x="9314498" y="1964384"/>
            <a:ext cx="422622" cy="2459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4" name="Arrpw18">
            <a:extLst>
              <a:ext uri="{FF2B5EF4-FFF2-40B4-BE49-F238E27FC236}">
                <a16:creationId xmlns:a16="http://schemas.microsoft.com/office/drawing/2014/main" id="{D82265CA-CA8D-EA4D-BD2B-2F7AB62EFFB9}"/>
              </a:ext>
            </a:extLst>
          </p:cNvPr>
          <p:cNvSpPr/>
          <p:nvPr/>
        </p:nvSpPr>
        <p:spPr>
          <a:xfrm>
            <a:off x="572143" y="2164980"/>
            <a:ext cx="11064240" cy="2104167"/>
          </a:xfrm>
          <a:prstGeom prst="stripedRightArrow">
            <a:avLst>
              <a:gd name="adj1" fmla="val 50000"/>
              <a:gd name="adj2" fmla="val 57333"/>
            </a:avLst>
          </a:prstGeom>
          <a:gradFill flip="none" rotWithShape="1">
            <a:gsLst>
              <a:gs pos="0">
                <a:schemeClr val="bg2">
                  <a:lumMod val="50000"/>
                </a:schemeClr>
              </a:gs>
              <a:gs pos="100000">
                <a:schemeClr val="bg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5" name="zigzag 8">
            <a:extLst>
              <a:ext uri="{FF2B5EF4-FFF2-40B4-BE49-F238E27FC236}">
                <a16:creationId xmlns:a16="http://schemas.microsoft.com/office/drawing/2014/main" id="{9CA44162-18B8-E540-A8DC-65A5497E3571}"/>
              </a:ext>
            </a:extLst>
          </p:cNvPr>
          <p:cNvSpPr/>
          <p:nvPr/>
        </p:nvSpPr>
        <p:spPr>
          <a:xfrm>
            <a:off x="3496264" y="1964384"/>
            <a:ext cx="1487629" cy="2468880"/>
          </a:xfrm>
          <a:prstGeom prst="chevron">
            <a:avLst>
              <a:gd name="adj" fmla="val 65000"/>
            </a:avLst>
          </a:prstGeom>
          <a:gradFill flip="none" rotWithShape="1">
            <a:gsLst>
              <a:gs pos="0">
                <a:srgbClr val="23408F"/>
              </a:gs>
              <a:gs pos="49000">
                <a:srgbClr val="F4C828">
                  <a:lumMod val="100000"/>
                  <a:alpha val="70000"/>
                </a:srgbClr>
              </a:gs>
              <a:gs pos="88000">
                <a:srgbClr val="F4C828">
                  <a:lumMod val="80000"/>
                  <a:lumOff val="20000"/>
                </a:srgbClr>
              </a:gs>
              <a:gs pos="11000">
                <a:srgbClr val="F4C828">
                  <a:lumMod val="80000"/>
                  <a:lumOff val="20000"/>
                </a:srgbClr>
              </a:gs>
              <a:gs pos="100000">
                <a:srgbClr val="23408F"/>
              </a:gs>
            </a:gsLst>
            <a:lin ang="54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solidFill>
                <a:schemeClr val="tx1"/>
              </a:solidFill>
            </a:endParaRPr>
          </a:p>
        </p:txBody>
      </p:sp>
      <p:sp>
        <p:nvSpPr>
          <p:cNvPr id="18" name="zigzag 17">
            <a:extLst>
              <a:ext uri="{FF2B5EF4-FFF2-40B4-BE49-F238E27FC236}">
                <a16:creationId xmlns:a16="http://schemas.microsoft.com/office/drawing/2014/main" id="{B3783853-413A-D74C-8BE2-19125D0530EC}"/>
              </a:ext>
            </a:extLst>
          </p:cNvPr>
          <p:cNvSpPr/>
          <p:nvPr/>
        </p:nvSpPr>
        <p:spPr>
          <a:xfrm>
            <a:off x="9311963" y="1964384"/>
            <a:ext cx="1487629" cy="2468880"/>
          </a:xfrm>
          <a:prstGeom prst="chevron">
            <a:avLst>
              <a:gd name="adj" fmla="val 65000"/>
            </a:avLst>
          </a:prstGeom>
          <a:gradFill flip="none" rotWithShape="1">
            <a:gsLst>
              <a:gs pos="0">
                <a:schemeClr val="tx1">
                  <a:lumMod val="95000"/>
                  <a:lumOff val="5000"/>
                </a:schemeClr>
              </a:gs>
              <a:gs pos="48000">
                <a:srgbClr val="00B050">
                  <a:alpha val="75000"/>
                </a:srgbClr>
              </a:gs>
              <a:gs pos="88000">
                <a:srgbClr val="00B050">
                  <a:alpha val="80000"/>
                </a:srgbClr>
              </a:gs>
              <a:gs pos="11000">
                <a:srgbClr val="00B050">
                  <a:alpha val="80000"/>
                </a:srgbClr>
              </a:gs>
              <a:gs pos="100000">
                <a:schemeClr val="tx1">
                  <a:lumMod val="95000"/>
                  <a:lumOff val="5000"/>
                </a:schemeClr>
              </a:gs>
            </a:gsLst>
            <a:lin ang="54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endParaRPr>
          </a:p>
        </p:txBody>
      </p:sp>
      <p:sp>
        <p:nvSpPr>
          <p:cNvPr id="19" name="Text 19">
            <a:extLst>
              <a:ext uri="{FF2B5EF4-FFF2-40B4-BE49-F238E27FC236}">
                <a16:creationId xmlns:a16="http://schemas.microsoft.com/office/drawing/2014/main" id="{57A3F573-5E10-9B48-92D8-1D1E9F1DD05A}"/>
              </a:ext>
            </a:extLst>
          </p:cNvPr>
          <p:cNvSpPr txBox="1"/>
          <p:nvPr/>
        </p:nvSpPr>
        <p:spPr>
          <a:xfrm>
            <a:off x="999836" y="2913953"/>
            <a:ext cx="1022745" cy="623248"/>
          </a:xfrm>
          <a:prstGeom prst="rect">
            <a:avLst/>
          </a:prstGeom>
          <a:noFill/>
        </p:spPr>
        <p:txBody>
          <a:bodyPr wrap="square" rtlCol="0" anchor="ctr" anchorCtr="0">
            <a:normAutofit/>
          </a:bodyPr>
          <a:lstStyle/>
          <a:p>
            <a:pPr algn="r"/>
            <a:r>
              <a:rPr lang="en-US" sz="2800" dirty="0">
                <a:solidFill>
                  <a:schemeClr val="bg2"/>
                </a:solidFill>
                <a:effectLst>
                  <a:outerShdw blurRad="38100" dist="38100" dir="2700000" algn="tl">
                    <a:srgbClr val="000000">
                      <a:alpha val="43137"/>
                    </a:srgbClr>
                  </a:outerShdw>
                </a:effectLst>
              </a:rPr>
              <a:t>1891</a:t>
            </a:r>
          </a:p>
        </p:txBody>
      </p:sp>
      <p:sp>
        <p:nvSpPr>
          <p:cNvPr id="20" name="Text 20">
            <a:extLst>
              <a:ext uri="{FF2B5EF4-FFF2-40B4-BE49-F238E27FC236}">
                <a16:creationId xmlns:a16="http://schemas.microsoft.com/office/drawing/2014/main" id="{757905D6-B7E3-344D-9A34-79ED1784CB9C}"/>
              </a:ext>
            </a:extLst>
          </p:cNvPr>
          <p:cNvSpPr txBox="1"/>
          <p:nvPr/>
        </p:nvSpPr>
        <p:spPr>
          <a:xfrm>
            <a:off x="3008135" y="2913953"/>
            <a:ext cx="1022745" cy="623248"/>
          </a:xfrm>
          <a:prstGeom prst="rect">
            <a:avLst/>
          </a:prstGeom>
          <a:noFill/>
        </p:spPr>
        <p:txBody>
          <a:bodyPr wrap="square" rtlCol="0" anchor="ctr" anchorCtr="0">
            <a:normAutofit/>
          </a:bodyPr>
          <a:lstStyle/>
          <a:p>
            <a:pPr algn="r"/>
            <a:r>
              <a:rPr lang="en-US" sz="2800" dirty="0">
                <a:solidFill>
                  <a:schemeClr val="bg2"/>
                </a:solidFill>
                <a:effectLst>
                  <a:outerShdw blurRad="38100" dist="38100" dir="2700000" algn="tl">
                    <a:srgbClr val="000000">
                      <a:alpha val="43137"/>
                    </a:srgbClr>
                  </a:outerShdw>
                </a:effectLst>
              </a:rPr>
              <a:t>1901</a:t>
            </a:r>
          </a:p>
        </p:txBody>
      </p:sp>
      <p:sp>
        <p:nvSpPr>
          <p:cNvPr id="23" name="Text 23">
            <a:extLst>
              <a:ext uri="{FF2B5EF4-FFF2-40B4-BE49-F238E27FC236}">
                <a16:creationId xmlns:a16="http://schemas.microsoft.com/office/drawing/2014/main" id="{A1A3D645-6816-8645-A83C-87219AC0B1C2}"/>
              </a:ext>
            </a:extLst>
          </p:cNvPr>
          <p:cNvSpPr txBox="1"/>
          <p:nvPr/>
        </p:nvSpPr>
        <p:spPr>
          <a:xfrm>
            <a:off x="9033032" y="2913953"/>
            <a:ext cx="1022745" cy="623248"/>
          </a:xfrm>
          <a:prstGeom prst="rect">
            <a:avLst/>
          </a:prstGeom>
          <a:noFill/>
        </p:spPr>
        <p:txBody>
          <a:bodyPr wrap="square" rtlCol="0" anchor="ctr" anchorCtr="0">
            <a:normAutofit/>
          </a:bodyPr>
          <a:lstStyle/>
          <a:p>
            <a:pPr algn="r"/>
            <a:r>
              <a:rPr lang="en-US" sz="2800" dirty="0">
                <a:solidFill>
                  <a:schemeClr val="bg2"/>
                </a:solidFill>
                <a:effectLst>
                  <a:outerShdw blurRad="38100" dist="38100" dir="2700000" algn="tl">
                    <a:srgbClr val="000000">
                      <a:alpha val="43137"/>
                    </a:srgbClr>
                  </a:outerShdw>
                </a:effectLst>
              </a:rPr>
              <a:t>2024</a:t>
            </a:r>
            <a:endParaRPr lang="en-US" sz="1400" dirty="0">
              <a:solidFill>
                <a:schemeClr val="bg2"/>
              </a:solidFill>
              <a:effectLst>
                <a:outerShdw blurRad="38100" dist="38100" dir="2700000" algn="tl">
                  <a:srgbClr val="000000">
                    <a:alpha val="43137"/>
                  </a:srgbClr>
                </a:outerShdw>
              </a:effectLst>
            </a:endParaRPr>
          </a:p>
        </p:txBody>
      </p:sp>
      <p:sp>
        <p:nvSpPr>
          <p:cNvPr id="24" name="zigzag 3">
            <a:extLst>
              <a:ext uri="{FF2B5EF4-FFF2-40B4-BE49-F238E27FC236}">
                <a16:creationId xmlns:a16="http://schemas.microsoft.com/office/drawing/2014/main" id="{5A32DED0-C477-4446-80BD-86B9D2222B2A}"/>
              </a:ext>
            </a:extLst>
          </p:cNvPr>
          <p:cNvSpPr/>
          <p:nvPr/>
        </p:nvSpPr>
        <p:spPr>
          <a:xfrm>
            <a:off x="1557697" y="1964384"/>
            <a:ext cx="1487629" cy="2468880"/>
          </a:xfrm>
          <a:prstGeom prst="chevron">
            <a:avLst>
              <a:gd name="adj" fmla="val 65000"/>
            </a:avLst>
          </a:prstGeom>
          <a:gradFill flip="none" rotWithShape="1">
            <a:gsLst>
              <a:gs pos="0">
                <a:schemeClr val="tx2">
                  <a:lumMod val="80000"/>
                </a:schemeClr>
              </a:gs>
              <a:gs pos="48000">
                <a:srgbClr val="C74347">
                  <a:alpha val="75000"/>
                </a:srgbClr>
              </a:gs>
              <a:gs pos="88000">
                <a:srgbClr val="C74347"/>
              </a:gs>
              <a:gs pos="11000">
                <a:srgbClr val="C74347"/>
              </a:gs>
              <a:gs pos="100000">
                <a:schemeClr val="tx2">
                  <a:lumMod val="80000"/>
                </a:schemeClr>
              </a:gs>
            </a:gsLst>
            <a:lin ang="54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endParaRPr>
          </a:p>
        </p:txBody>
      </p:sp>
      <p:grpSp>
        <p:nvGrpSpPr>
          <p:cNvPr id="25" name="Group 24">
            <a:extLst>
              <a:ext uri="{FF2B5EF4-FFF2-40B4-BE49-F238E27FC236}">
                <a16:creationId xmlns:a16="http://schemas.microsoft.com/office/drawing/2014/main" id="{679C93A1-802E-7C43-B5EC-1BEF0DCAD1A0}"/>
              </a:ext>
            </a:extLst>
          </p:cNvPr>
          <p:cNvGrpSpPr/>
          <p:nvPr/>
        </p:nvGrpSpPr>
        <p:grpSpPr>
          <a:xfrm>
            <a:off x="724376" y="4095825"/>
            <a:ext cx="1819271" cy="1828801"/>
            <a:chOff x="463586" y="4576266"/>
            <a:chExt cx="1819271" cy="1828801"/>
          </a:xfrm>
        </p:grpSpPr>
        <p:pic>
          <p:nvPicPr>
            <p:cNvPr id="26" name="Picture 25" descr="A picture containing food&#10;&#10;Description automatically generated">
              <a:extLst>
                <a:ext uri="{FF2B5EF4-FFF2-40B4-BE49-F238E27FC236}">
                  <a16:creationId xmlns:a16="http://schemas.microsoft.com/office/drawing/2014/main" id="{85A58D4C-E70A-4846-B9FF-79A02D138814}"/>
                </a:ext>
              </a:extLst>
            </p:cNvPr>
            <p:cNvPicPr>
              <a:picLocks noChangeAspect="1"/>
            </p:cNvPicPr>
            <p:nvPr/>
          </p:nvPicPr>
          <p:blipFill rotWithShape="1">
            <a:blip r:embed="rId3">
              <a:alphaModFix amt="96000"/>
            </a:blip>
            <a:srcRect l="1" r="-1947"/>
            <a:stretch/>
          </p:blipFill>
          <p:spPr>
            <a:xfrm>
              <a:off x="468853" y="4576267"/>
              <a:ext cx="1814004" cy="1828800"/>
            </a:xfrm>
            <a:prstGeom prst="rect">
              <a:avLst/>
            </a:prstGeom>
          </p:spPr>
        </p:pic>
        <p:sp>
          <p:nvSpPr>
            <p:cNvPr id="27" name="Oval 26">
              <a:extLst>
                <a:ext uri="{FF2B5EF4-FFF2-40B4-BE49-F238E27FC236}">
                  <a16:creationId xmlns:a16="http://schemas.microsoft.com/office/drawing/2014/main" id="{0B934841-580C-A042-87E3-E472AD0F7E5F}"/>
                </a:ext>
              </a:extLst>
            </p:cNvPr>
            <p:cNvSpPr>
              <a:spLocks noChangeAspect="1"/>
            </p:cNvSpPr>
            <p:nvPr/>
          </p:nvSpPr>
          <p:spPr>
            <a:xfrm>
              <a:off x="463586" y="4576266"/>
              <a:ext cx="1773936" cy="1773936"/>
            </a:xfrm>
            <a:prstGeom prst="ellipse">
              <a:avLst/>
            </a:prstGeom>
            <a:noFill/>
            <a:ln w="38100">
              <a:solidFill>
                <a:srgbClr val="2A53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picture containing logo&#10;&#10;Description automatically generated">
            <a:extLst>
              <a:ext uri="{FF2B5EF4-FFF2-40B4-BE49-F238E27FC236}">
                <a16:creationId xmlns:a16="http://schemas.microsoft.com/office/drawing/2014/main" id="{A0AF9C47-8DB7-0142-BBA2-6C92F0C4BE79}"/>
              </a:ext>
            </a:extLst>
          </p:cNvPr>
          <p:cNvPicPr>
            <a:picLocks noChangeAspect="1"/>
          </p:cNvPicPr>
          <p:nvPr/>
        </p:nvPicPr>
        <p:blipFill>
          <a:blip r:embed="rId4"/>
          <a:stretch>
            <a:fillRect/>
          </a:stretch>
        </p:blipFill>
        <p:spPr>
          <a:xfrm>
            <a:off x="2678207" y="4081888"/>
            <a:ext cx="1828800" cy="1781092"/>
          </a:xfrm>
          <a:prstGeom prst="rect">
            <a:avLst/>
          </a:prstGeom>
        </p:spPr>
      </p:pic>
      <p:grpSp>
        <p:nvGrpSpPr>
          <p:cNvPr id="40" name="Group 39">
            <a:extLst>
              <a:ext uri="{FF2B5EF4-FFF2-40B4-BE49-F238E27FC236}">
                <a16:creationId xmlns:a16="http://schemas.microsoft.com/office/drawing/2014/main" id="{EE7BBA43-51F0-5347-98D3-1B209AA9D144}"/>
              </a:ext>
            </a:extLst>
          </p:cNvPr>
          <p:cNvGrpSpPr/>
          <p:nvPr/>
        </p:nvGrpSpPr>
        <p:grpSpPr>
          <a:xfrm>
            <a:off x="8695912" y="4096140"/>
            <a:ext cx="1920240" cy="1828800"/>
            <a:chOff x="8723890" y="4096140"/>
            <a:chExt cx="1920240" cy="1828800"/>
          </a:xfrm>
        </p:grpSpPr>
        <p:sp>
          <p:nvSpPr>
            <p:cNvPr id="34" name="Oval 33">
              <a:extLst>
                <a:ext uri="{FF2B5EF4-FFF2-40B4-BE49-F238E27FC236}">
                  <a16:creationId xmlns:a16="http://schemas.microsoft.com/office/drawing/2014/main" id="{FAF5D7C9-DBE3-E149-B3D8-7FE05BDEF5B4}"/>
                </a:ext>
              </a:extLst>
            </p:cNvPr>
            <p:cNvSpPr/>
            <p:nvPr/>
          </p:nvSpPr>
          <p:spPr>
            <a:xfrm>
              <a:off x="8723890" y="4096140"/>
              <a:ext cx="1920240" cy="1828800"/>
            </a:xfrm>
            <a:prstGeom prst="ellipse">
              <a:avLst/>
            </a:prstGeom>
            <a:solidFill>
              <a:schemeClr val="bg1"/>
            </a:solidFill>
            <a:ln w="38100">
              <a:solidFill>
                <a:srgbClr val="00B050"/>
              </a:solidFill>
            </a:ln>
            <a:scene3d>
              <a:camera prst="orthographicFront"/>
              <a:lightRig rig="threePt" dir="t"/>
            </a:scene3d>
            <a:sp3d>
              <a:bevelT w="127000"/>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mannequin wearing a bow tie&#10;&#10;Description automatically generated with medium confidence">
              <a:extLst>
                <a:ext uri="{FF2B5EF4-FFF2-40B4-BE49-F238E27FC236}">
                  <a16:creationId xmlns:a16="http://schemas.microsoft.com/office/drawing/2014/main" id="{66F7FBFB-D86B-2644-BDAD-4DB1B641F068}"/>
                </a:ext>
              </a:extLst>
            </p:cNvPr>
            <p:cNvPicPr>
              <a:picLocks noChangeAspect="1"/>
            </p:cNvPicPr>
            <p:nvPr/>
          </p:nvPicPr>
          <p:blipFill rotWithShape="1">
            <a:blip r:embed="rId5"/>
            <a:srcRect l="23740" t="9312" r="23601" b="14449"/>
            <a:stretch/>
          </p:blipFill>
          <p:spPr>
            <a:xfrm>
              <a:off x="8930412" y="4263297"/>
              <a:ext cx="1005840" cy="1456229"/>
            </a:xfrm>
            <a:prstGeom prst="ellipse">
              <a:avLst/>
            </a:prstGeom>
          </p:spPr>
        </p:pic>
        <p:pic>
          <p:nvPicPr>
            <p:cNvPr id="37" name="Picture 36" descr="A picture containing light, dark&#10;&#10;Description automatically generated">
              <a:extLst>
                <a:ext uri="{FF2B5EF4-FFF2-40B4-BE49-F238E27FC236}">
                  <a16:creationId xmlns:a16="http://schemas.microsoft.com/office/drawing/2014/main" id="{1776B627-F907-0E46-93AE-1285E02ADD07}"/>
                </a:ext>
              </a:extLst>
            </p:cNvPr>
            <p:cNvPicPr>
              <a:picLocks noChangeAspect="1"/>
            </p:cNvPicPr>
            <p:nvPr/>
          </p:nvPicPr>
          <p:blipFill rotWithShape="1">
            <a:blip r:embed="rId6"/>
            <a:srcRect l="24669" t="3013" r="24153" b="16674"/>
            <a:stretch/>
          </p:blipFill>
          <p:spPr>
            <a:xfrm>
              <a:off x="9470797" y="4259975"/>
              <a:ext cx="914400" cy="1434986"/>
            </a:xfrm>
            <a:prstGeom prst="ellipse">
              <a:avLst/>
            </a:prstGeom>
          </p:spPr>
        </p:pic>
      </p:grpSp>
    </p:spTree>
    <p:extLst>
      <p:ext uri="{BB962C8B-B14F-4D97-AF65-F5344CB8AC3E}">
        <p14:creationId xmlns:p14="http://schemas.microsoft.com/office/powerpoint/2010/main" val="3277002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dissolv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ssolve">
                                      <p:cBhvr>
                                        <p:cTn id="41" dur="500"/>
                                        <p:tgtEl>
                                          <p:spTgt spid="18"/>
                                        </p:tgtEl>
                                      </p:cBhvr>
                                    </p:animEffect>
                                  </p:childTnLst>
                                </p:cTn>
                              </p:par>
                              <p:par>
                                <p:cTn id="42" presetID="9"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dissolve">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5" grpId="0" animBg="1"/>
      <p:bldP spid="18" grpId="0" animBg="1"/>
      <p:bldP spid="19" grpId="0"/>
      <p:bldP spid="20" grpId="0"/>
      <p:bldP spid="23"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2EFBB-5CCE-174F-81F6-4F5A3CD90AF1}"/>
              </a:ext>
            </a:extLst>
          </p:cNvPr>
          <p:cNvSpPr>
            <a:spLocks noGrp="1"/>
          </p:cNvSpPr>
          <p:nvPr>
            <p:ph type="title"/>
          </p:nvPr>
        </p:nvSpPr>
        <p:spPr>
          <a:xfrm>
            <a:off x="838200" y="365125"/>
            <a:ext cx="10515600" cy="1325563"/>
          </a:xfrm>
        </p:spPr>
        <p:txBody>
          <a:bodyPr/>
          <a:lstStyle/>
          <a:p>
            <a:pPr algn="ctr"/>
            <a:r>
              <a:rPr lang="en-US" dirty="0">
                <a:solidFill>
                  <a:srgbClr val="1F2A72"/>
                </a:solidFill>
              </a:rPr>
              <a:t>Those being represented</a:t>
            </a:r>
          </a:p>
        </p:txBody>
      </p:sp>
      <p:sp>
        <p:nvSpPr>
          <p:cNvPr id="3" name="Text Placeholder 2">
            <a:extLst>
              <a:ext uri="{FF2B5EF4-FFF2-40B4-BE49-F238E27FC236}">
                <a16:creationId xmlns:a16="http://schemas.microsoft.com/office/drawing/2014/main" id="{90077DC6-C4CD-6946-B02B-49CF8DA69F4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79A3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2A7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2A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2A7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2A7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sz="4800" dirty="0">
              <a:solidFill>
                <a:srgbClr val="FF0000"/>
              </a:solidFill>
            </a:endParaRPr>
          </a:p>
        </p:txBody>
      </p:sp>
      <p:graphicFrame>
        <p:nvGraphicFramePr>
          <p:cNvPr id="5" name="Content Placeholder 2">
            <a:extLst>
              <a:ext uri="{FF2B5EF4-FFF2-40B4-BE49-F238E27FC236}">
                <a16:creationId xmlns:a16="http://schemas.microsoft.com/office/drawing/2014/main" id="{CD47733A-52B2-7244-8A07-C8FA51A75262}"/>
              </a:ext>
            </a:extLst>
          </p:cNvPr>
          <p:cNvGraphicFramePr>
            <a:graphicFrameLocks noGrp="1"/>
          </p:cNvGraphicFramePr>
          <p:nvPr>
            <p:ph idx="1"/>
          </p:nvPr>
        </p:nvGraphicFramePr>
        <p:xfrm>
          <a:off x="990600" y="183172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957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posing for a picture&#10;&#10;Description automatically generated">
            <a:extLst>
              <a:ext uri="{FF2B5EF4-FFF2-40B4-BE49-F238E27FC236}">
                <a16:creationId xmlns:a16="http://schemas.microsoft.com/office/drawing/2014/main" id="{B007BAF0-276F-684F-AB2F-2EB48FAB4B3B}"/>
              </a:ext>
            </a:extLst>
          </p:cNvPr>
          <p:cNvPicPr>
            <a:picLocks noChangeAspect="1"/>
          </p:cNvPicPr>
          <p:nvPr/>
        </p:nvPicPr>
        <p:blipFill>
          <a:blip r:embed="rId3"/>
          <a:stretch>
            <a:fillRect/>
          </a:stretch>
        </p:blipFill>
        <p:spPr>
          <a:xfrm>
            <a:off x="6103302" y="725714"/>
            <a:ext cx="6103620" cy="6858000"/>
          </a:xfrm>
          <a:prstGeom prst="rect">
            <a:avLst/>
          </a:prstGeom>
        </p:spPr>
      </p:pic>
      <p:sp>
        <p:nvSpPr>
          <p:cNvPr id="4" name="Title 3">
            <a:extLst>
              <a:ext uri="{FF2B5EF4-FFF2-40B4-BE49-F238E27FC236}">
                <a16:creationId xmlns:a16="http://schemas.microsoft.com/office/drawing/2014/main" id="{CAC2EFBB-5CCE-174F-81F6-4F5A3CD90AF1}"/>
              </a:ext>
            </a:extLst>
          </p:cNvPr>
          <p:cNvSpPr>
            <a:spLocks noGrp="1"/>
          </p:cNvSpPr>
          <p:nvPr>
            <p:ph type="title"/>
          </p:nvPr>
        </p:nvSpPr>
        <p:spPr>
          <a:xfrm>
            <a:off x="838200" y="365125"/>
            <a:ext cx="10515600" cy="1325563"/>
          </a:xfrm>
        </p:spPr>
        <p:txBody>
          <a:bodyPr/>
          <a:lstStyle/>
          <a:p>
            <a:pPr algn="ctr"/>
            <a:r>
              <a:rPr lang="en-US" altLang="en-US" b="0" dirty="0">
                <a:solidFill>
                  <a:schemeClr val="tx1"/>
                </a:solidFill>
                <a:latin typeface="Calibri" panose="020F0502020204030204" pitchFamily="34" charset="0"/>
                <a:cs typeface="Calibri" panose="020F0502020204030204" pitchFamily="34" charset="0"/>
              </a:rPr>
              <a:t>Collective Bargaining is not:</a:t>
            </a:r>
            <a:endParaRPr lang="en-US" b="0" dirty="0">
              <a:solidFill>
                <a:schemeClr val="tx1"/>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DFEDEA06-581D-8544-9799-637DE1A2EC35}"/>
              </a:ext>
            </a:extLst>
          </p:cNvPr>
          <p:cNvSpPr>
            <a:spLocks noGrp="1"/>
          </p:cNvSpPr>
          <p:nvPr>
            <p:ph idx="1"/>
          </p:nvPr>
        </p:nvSpPr>
        <p:spPr>
          <a:xfrm>
            <a:off x="838200" y="2003425"/>
            <a:ext cx="10367638" cy="3910449"/>
          </a:xfrm>
        </p:spPr>
        <p:txBody>
          <a:bodyPr>
            <a:normAutofit/>
          </a:bodyPr>
          <a:lstStyle/>
          <a:p>
            <a:r>
              <a:rPr lang="en-US" altLang="en-US" sz="3600" dirty="0">
                <a:solidFill>
                  <a:schemeClr val="tx1"/>
                </a:solidFill>
                <a:latin typeface="Calibri" panose="020F0502020204030204" pitchFamily="34" charset="0"/>
                <a:cs typeface="Calibri" panose="020F0502020204030204" pitchFamily="34" charset="0"/>
              </a:rPr>
              <a:t>Getting even</a:t>
            </a:r>
          </a:p>
          <a:p>
            <a:r>
              <a:rPr lang="en-US" altLang="en-US" sz="3600" dirty="0">
                <a:solidFill>
                  <a:schemeClr val="tx1"/>
                </a:solidFill>
                <a:latin typeface="Calibri" panose="020F0502020204030204" pitchFamily="34" charset="0"/>
                <a:cs typeface="Calibri" panose="020F0502020204030204" pitchFamily="34" charset="0"/>
              </a:rPr>
              <a:t>Being uncompromising</a:t>
            </a:r>
          </a:p>
          <a:p>
            <a:r>
              <a:rPr lang="en-US" altLang="en-US" sz="3600" dirty="0">
                <a:solidFill>
                  <a:schemeClr val="tx1"/>
                </a:solidFill>
                <a:latin typeface="Calibri" panose="020F0502020204030204" pitchFamily="34" charset="0"/>
                <a:cs typeface="Calibri" panose="020F0502020204030204" pitchFamily="34" charset="0"/>
              </a:rPr>
              <a:t>Winning at all costs</a:t>
            </a:r>
          </a:p>
          <a:p>
            <a:r>
              <a:rPr lang="en-US" altLang="en-US" sz="3600" dirty="0">
                <a:solidFill>
                  <a:schemeClr val="tx1"/>
                </a:solidFill>
                <a:latin typeface="Calibri" panose="020F0502020204030204" pitchFamily="34" charset="0"/>
                <a:cs typeface="Calibri" panose="020F0502020204030204" pitchFamily="34" charset="0"/>
              </a:rPr>
              <a:t>Prioritizing personal interests</a:t>
            </a:r>
          </a:p>
          <a:p>
            <a:r>
              <a:rPr lang="en-US" altLang="en-US" sz="3600" dirty="0">
                <a:solidFill>
                  <a:schemeClr val="tx1"/>
                </a:solidFill>
                <a:latin typeface="Calibri" panose="020F0502020204030204" pitchFamily="34" charset="0"/>
                <a:cs typeface="Calibri" panose="020F0502020204030204" pitchFamily="34" charset="0"/>
              </a:rPr>
              <a:t>Focusing on the IBEW’s </a:t>
            </a:r>
            <a:r>
              <a:rPr lang="en-US" altLang="en-US" sz="3600" i="1" u="sng" dirty="0">
                <a:solidFill>
                  <a:schemeClr val="tx1"/>
                </a:solidFill>
                <a:latin typeface="Calibri" panose="020F0502020204030204" pitchFamily="34" charset="0"/>
                <a:cs typeface="Calibri" panose="020F0502020204030204" pitchFamily="34" charset="0"/>
              </a:rPr>
              <a:t>positions</a:t>
            </a:r>
            <a:r>
              <a:rPr lang="en-US" altLang="en-US" sz="3600" i="1" dirty="0">
                <a:solidFill>
                  <a:schemeClr val="tx1"/>
                </a:solidFill>
                <a:latin typeface="Calibri" panose="020F0502020204030204" pitchFamily="34" charset="0"/>
                <a:cs typeface="Calibri" panose="020F0502020204030204" pitchFamily="34" charset="0"/>
              </a:rPr>
              <a:t> only</a:t>
            </a:r>
            <a:endParaRPr lang="en-US" altLang="en-US" sz="3600" i="1"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9717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dissolve">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dissolv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dissolve">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dissolve">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01A21-BD7D-AA45-8DD3-72C7D0C05553}"/>
              </a:ext>
            </a:extLst>
          </p:cNvPr>
          <p:cNvPicPr>
            <a:picLocks noChangeAspect="1"/>
          </p:cNvPicPr>
          <p:nvPr/>
        </p:nvPicPr>
        <p:blipFill rotWithShape="1">
          <a:blip r:embed="rId3"/>
          <a:srcRect l="7682" b="10007"/>
          <a:stretch/>
        </p:blipFill>
        <p:spPr>
          <a:xfrm>
            <a:off x="-57152" y="-622306"/>
            <a:ext cx="12336603" cy="6766560"/>
          </a:xfrm>
          <a:prstGeom prst="rect">
            <a:avLst/>
          </a:prstGeom>
        </p:spPr>
      </p:pic>
      <p:sp>
        <p:nvSpPr>
          <p:cNvPr id="4" name="Title 3">
            <a:extLst>
              <a:ext uri="{FF2B5EF4-FFF2-40B4-BE49-F238E27FC236}">
                <a16:creationId xmlns:a16="http://schemas.microsoft.com/office/drawing/2014/main" id="{CAC2EFBB-5CCE-174F-81F6-4F5A3CD90AF1}"/>
              </a:ext>
            </a:extLst>
          </p:cNvPr>
          <p:cNvSpPr>
            <a:spLocks noGrp="1"/>
          </p:cNvSpPr>
          <p:nvPr>
            <p:ph type="title"/>
          </p:nvPr>
        </p:nvSpPr>
        <p:spPr>
          <a:xfrm>
            <a:off x="838200" y="365125"/>
            <a:ext cx="10515600" cy="1325563"/>
          </a:xfrm>
        </p:spPr>
        <p:txBody>
          <a:bodyPr/>
          <a:lstStyle/>
          <a:p>
            <a:pPr algn="r"/>
            <a:r>
              <a:rPr lang="en-US" altLang="en-US" b="0" dirty="0">
                <a:solidFill>
                  <a:srgbClr val="1C2877"/>
                </a:solidFill>
                <a:latin typeface="+mn-lt"/>
                <a:cs typeface="Calibri" panose="020F0502020204030204" pitchFamily="34" charset="0"/>
                <a:sym typeface="Calibri" panose="020F0502020204030204" pitchFamily="34" charset="0"/>
              </a:rPr>
              <a:t>What’s below the surface?</a:t>
            </a:r>
            <a:endParaRPr lang="en-US" b="0" dirty="0">
              <a:solidFill>
                <a:srgbClr val="1C2877"/>
              </a:solidFill>
              <a:latin typeface="+mn-lt"/>
            </a:endParaRPr>
          </a:p>
        </p:txBody>
      </p:sp>
      <p:sp>
        <p:nvSpPr>
          <p:cNvPr id="3" name="Text Placeholder 2">
            <a:extLst>
              <a:ext uri="{FF2B5EF4-FFF2-40B4-BE49-F238E27FC236}">
                <a16:creationId xmlns:a16="http://schemas.microsoft.com/office/drawing/2014/main" id="{6DD9E6C6-5C3E-AB46-B226-1BE5E68BB835}"/>
              </a:ext>
            </a:extLst>
          </p:cNvPr>
          <p:cNvSpPr txBox="1">
            <a:spLocks/>
          </p:cNvSpPr>
          <p:nvPr/>
        </p:nvSpPr>
        <p:spPr>
          <a:xfrm>
            <a:off x="4605867" y="1711321"/>
            <a:ext cx="758613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79A3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2A7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2A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2A7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2A7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Bef>
                <a:spcPct val="0"/>
              </a:spcBef>
              <a:buClr>
                <a:schemeClr val="bg1"/>
              </a:buClr>
            </a:pPr>
            <a:r>
              <a:rPr lang="en-US" altLang="en-US" dirty="0">
                <a:solidFill>
                  <a:schemeClr val="bg1"/>
                </a:solidFill>
                <a:cs typeface="Calibri" panose="020F0502020204030204" pitchFamily="34" charset="0"/>
                <a:sym typeface="Calibri" panose="020F0502020204030204" pitchFamily="34" charset="0"/>
              </a:rPr>
              <a:t>Shift your focus from positions </a:t>
            </a:r>
            <a:r>
              <a:rPr lang="en-US" altLang="en-US" u="sng" dirty="0">
                <a:solidFill>
                  <a:schemeClr val="bg1"/>
                </a:solidFill>
                <a:cs typeface="Calibri" panose="020F0502020204030204" pitchFamily="34" charset="0"/>
                <a:sym typeface="Calibri" panose="020F0502020204030204" pitchFamily="34" charset="0"/>
              </a:rPr>
              <a:t>what they want</a:t>
            </a:r>
            <a:r>
              <a:rPr lang="en-US" altLang="en-US" dirty="0">
                <a:solidFill>
                  <a:schemeClr val="bg1"/>
                </a:solidFill>
                <a:cs typeface="Calibri" panose="020F0502020204030204" pitchFamily="34" charset="0"/>
                <a:sym typeface="Calibri" panose="020F0502020204030204" pitchFamily="34" charset="0"/>
              </a:rPr>
              <a:t> to understanding </a:t>
            </a:r>
            <a:r>
              <a:rPr lang="en-US" altLang="en-US" u="sng" dirty="0">
                <a:solidFill>
                  <a:schemeClr val="bg1"/>
                </a:solidFill>
                <a:cs typeface="Calibri" panose="020F0502020204030204" pitchFamily="34" charset="0"/>
                <a:sym typeface="Calibri" panose="020F0502020204030204" pitchFamily="34" charset="0"/>
              </a:rPr>
              <a:t>why they want something</a:t>
            </a:r>
            <a:endParaRPr lang="en-US" altLang="en-US" dirty="0">
              <a:solidFill>
                <a:schemeClr val="bg1"/>
              </a:solidFill>
              <a:cs typeface="Calibri" panose="020F0502020204030204" pitchFamily="34" charset="0"/>
              <a:sym typeface="Calibri" panose="020F0502020204030204" pitchFamily="34" charset="0"/>
            </a:endParaRPr>
          </a:p>
          <a:p>
            <a:pPr>
              <a:lnSpc>
                <a:spcPct val="140000"/>
              </a:lnSpc>
              <a:spcBef>
                <a:spcPct val="0"/>
              </a:spcBef>
              <a:buClr>
                <a:schemeClr val="bg1"/>
              </a:buClr>
            </a:pPr>
            <a:r>
              <a:rPr lang="en-US" altLang="en-US" dirty="0">
                <a:solidFill>
                  <a:schemeClr val="bg1"/>
                </a:solidFill>
                <a:cs typeface="Calibri" panose="020F0502020204030204" pitchFamily="34" charset="0"/>
                <a:sym typeface="Calibri" panose="020F0502020204030204" pitchFamily="34" charset="0"/>
              </a:rPr>
              <a:t>Know your interests! </a:t>
            </a:r>
          </a:p>
          <a:p>
            <a:pPr lvl="1">
              <a:lnSpc>
                <a:spcPct val="140000"/>
              </a:lnSpc>
              <a:spcBef>
                <a:spcPct val="0"/>
              </a:spcBef>
              <a:buClr>
                <a:schemeClr val="bg1"/>
              </a:buClr>
            </a:pPr>
            <a:r>
              <a:rPr lang="en-US" altLang="en-US" dirty="0">
                <a:solidFill>
                  <a:schemeClr val="bg1"/>
                </a:solidFill>
                <a:cs typeface="Calibri" panose="020F0502020204030204" pitchFamily="34" charset="0"/>
                <a:sym typeface="Calibri" panose="020F0502020204030204" pitchFamily="34" charset="0"/>
              </a:rPr>
              <a:t>Absolutely critical interests</a:t>
            </a:r>
          </a:p>
          <a:p>
            <a:pPr lvl="1">
              <a:lnSpc>
                <a:spcPct val="140000"/>
              </a:lnSpc>
              <a:spcBef>
                <a:spcPct val="0"/>
              </a:spcBef>
              <a:buClr>
                <a:schemeClr val="bg1"/>
              </a:buClr>
            </a:pPr>
            <a:r>
              <a:rPr lang="en-US" altLang="en-US" dirty="0">
                <a:solidFill>
                  <a:schemeClr val="bg1"/>
                </a:solidFill>
                <a:cs typeface="Calibri" panose="020F0502020204030204" pitchFamily="34" charset="0"/>
                <a:sym typeface="Calibri" panose="020F0502020204030204" pitchFamily="34" charset="0"/>
              </a:rPr>
              <a:t>Less Critical but important</a:t>
            </a:r>
          </a:p>
          <a:p>
            <a:pPr lvl="1">
              <a:lnSpc>
                <a:spcPct val="140000"/>
              </a:lnSpc>
              <a:spcBef>
                <a:spcPct val="0"/>
              </a:spcBef>
              <a:buClr>
                <a:schemeClr val="bg1"/>
              </a:buClr>
            </a:pPr>
            <a:r>
              <a:rPr lang="en-US" altLang="en-US" dirty="0">
                <a:solidFill>
                  <a:schemeClr val="bg1"/>
                </a:solidFill>
                <a:cs typeface="Calibri" panose="020F0502020204030204" pitchFamily="34" charset="0"/>
                <a:sym typeface="Calibri" panose="020F0502020204030204" pitchFamily="34" charset="0"/>
              </a:rPr>
              <a:t>Non-Critical, can continue without them</a:t>
            </a:r>
          </a:p>
          <a:p>
            <a:pPr lvl="4"/>
            <a:endParaRPr lang="en-US" dirty="0">
              <a:solidFill>
                <a:schemeClr val="bg1"/>
              </a:solidFill>
            </a:endParaRPr>
          </a:p>
        </p:txBody>
      </p:sp>
    </p:spTree>
    <p:extLst>
      <p:ext uri="{BB962C8B-B14F-4D97-AF65-F5344CB8AC3E}">
        <p14:creationId xmlns:p14="http://schemas.microsoft.com/office/powerpoint/2010/main" val="3219383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A person wearing a costume posing for the camera&#10;&#10;Description automatically generated">
            <a:extLst>
              <a:ext uri="{FF2B5EF4-FFF2-40B4-BE49-F238E27FC236}">
                <a16:creationId xmlns:a16="http://schemas.microsoft.com/office/drawing/2014/main" id="{CF83A454-2996-A84A-A849-DB4C90767338}"/>
              </a:ext>
            </a:extLst>
          </p:cNvPr>
          <p:cNvPicPr>
            <a:picLocks noChangeAspect="1"/>
          </p:cNvPicPr>
          <p:nvPr/>
        </p:nvPicPr>
        <p:blipFill>
          <a:blip r:embed="rId3"/>
          <a:stretch>
            <a:fillRect/>
          </a:stretch>
        </p:blipFill>
        <p:spPr>
          <a:xfrm>
            <a:off x="8902805" y="1734293"/>
            <a:ext cx="1892113" cy="5285232"/>
          </a:xfrm>
          <a:prstGeom prst="rect">
            <a:avLst/>
          </a:prstGeom>
        </p:spPr>
      </p:pic>
      <p:sp>
        <p:nvSpPr>
          <p:cNvPr id="2" name="Title 1">
            <a:extLst>
              <a:ext uri="{FF2B5EF4-FFF2-40B4-BE49-F238E27FC236}">
                <a16:creationId xmlns:a16="http://schemas.microsoft.com/office/drawing/2014/main" id="{EA319ABD-8C3E-9C49-B5BA-B2E680F9BF8A}"/>
              </a:ext>
            </a:extLst>
          </p:cNvPr>
          <p:cNvSpPr>
            <a:spLocks noGrp="1"/>
          </p:cNvSpPr>
          <p:nvPr>
            <p:ph type="title"/>
          </p:nvPr>
        </p:nvSpPr>
        <p:spPr/>
        <p:txBody>
          <a:bodyPr/>
          <a:lstStyle/>
          <a:p>
            <a:pPr algn="ctr"/>
            <a:r>
              <a:rPr lang="en-US" b="0" dirty="0">
                <a:latin typeface="+mn-lt"/>
              </a:rPr>
              <a:t>Four Types of Negotiators</a:t>
            </a:r>
          </a:p>
        </p:txBody>
      </p:sp>
      <p:pic>
        <p:nvPicPr>
          <p:cNvPr id="5" name="Picture 4" descr="A person wearing a costume posing for the camera&#10;&#10;Description automatically generated">
            <a:extLst>
              <a:ext uri="{FF2B5EF4-FFF2-40B4-BE49-F238E27FC236}">
                <a16:creationId xmlns:a16="http://schemas.microsoft.com/office/drawing/2014/main" id="{56EFE768-881E-9843-B0C1-27A32E5F014F}"/>
              </a:ext>
            </a:extLst>
          </p:cNvPr>
          <p:cNvPicPr>
            <a:picLocks noChangeAspect="1"/>
          </p:cNvPicPr>
          <p:nvPr/>
        </p:nvPicPr>
        <p:blipFill>
          <a:blip r:embed="rId4"/>
          <a:stretch>
            <a:fillRect/>
          </a:stretch>
        </p:blipFill>
        <p:spPr>
          <a:xfrm>
            <a:off x="3760263" y="1727888"/>
            <a:ext cx="1892112" cy="5285232"/>
          </a:xfrm>
          <a:prstGeom prst="rect">
            <a:avLst/>
          </a:prstGeom>
        </p:spPr>
      </p:pic>
      <p:pic>
        <p:nvPicPr>
          <p:cNvPr id="6" name="Picture 5" descr="A person wearing a costume posing for the camera&#10;&#10;Description automatically generated">
            <a:extLst>
              <a:ext uri="{FF2B5EF4-FFF2-40B4-BE49-F238E27FC236}">
                <a16:creationId xmlns:a16="http://schemas.microsoft.com/office/drawing/2014/main" id="{BC9B11DD-68BE-BB45-B907-D9B0AEFF55BE}"/>
              </a:ext>
            </a:extLst>
          </p:cNvPr>
          <p:cNvPicPr>
            <a:picLocks noChangeAspect="1"/>
          </p:cNvPicPr>
          <p:nvPr/>
        </p:nvPicPr>
        <p:blipFill>
          <a:blip r:embed="rId5"/>
          <a:stretch>
            <a:fillRect/>
          </a:stretch>
        </p:blipFill>
        <p:spPr>
          <a:xfrm>
            <a:off x="6331187" y="1721696"/>
            <a:ext cx="1892112" cy="5285232"/>
          </a:xfrm>
          <a:prstGeom prst="rect">
            <a:avLst/>
          </a:prstGeom>
        </p:spPr>
      </p:pic>
      <p:pic>
        <p:nvPicPr>
          <p:cNvPr id="7" name="Picture 6" descr="A person wearing a costume posing for the camera&#10;&#10;Description automatically generated">
            <a:extLst>
              <a:ext uri="{FF2B5EF4-FFF2-40B4-BE49-F238E27FC236}">
                <a16:creationId xmlns:a16="http://schemas.microsoft.com/office/drawing/2014/main" id="{8F46AF08-C37C-6548-B6E9-297D322BCA07}"/>
              </a:ext>
            </a:extLst>
          </p:cNvPr>
          <p:cNvPicPr>
            <a:picLocks noChangeAspect="1"/>
          </p:cNvPicPr>
          <p:nvPr/>
        </p:nvPicPr>
        <p:blipFill>
          <a:blip r:embed="rId6"/>
          <a:stretch>
            <a:fillRect/>
          </a:stretch>
        </p:blipFill>
        <p:spPr>
          <a:xfrm>
            <a:off x="1153248" y="1734293"/>
            <a:ext cx="1888744" cy="5283200"/>
          </a:xfrm>
          <a:prstGeom prst="rect">
            <a:avLst/>
          </a:prstGeom>
        </p:spPr>
      </p:pic>
      <p:sp>
        <p:nvSpPr>
          <p:cNvPr id="8" name="TextBox 7">
            <a:extLst>
              <a:ext uri="{FF2B5EF4-FFF2-40B4-BE49-F238E27FC236}">
                <a16:creationId xmlns:a16="http://schemas.microsoft.com/office/drawing/2014/main" id="{91C47140-DC49-9A44-B65A-108F51F7C320}"/>
              </a:ext>
            </a:extLst>
          </p:cNvPr>
          <p:cNvSpPr txBox="1"/>
          <p:nvPr/>
        </p:nvSpPr>
        <p:spPr>
          <a:xfrm>
            <a:off x="860478" y="4251018"/>
            <a:ext cx="2478024" cy="523220"/>
          </a:xfrm>
          <a:prstGeom prst="rect">
            <a:avLst/>
          </a:prstGeom>
          <a:solidFill>
            <a:srgbClr val="C00000"/>
          </a:solidFill>
          <a:scene3d>
            <a:camera prst="orthographicFront"/>
            <a:lightRig rig="threePt" dir="t"/>
          </a:scene3d>
          <a:sp3d>
            <a:bevelT/>
          </a:sp3d>
        </p:spPr>
        <p:txBody>
          <a:bodyPr wrap="square" rtlCol="0" anchor="ctr">
            <a:spAutoFit/>
          </a:bodyPr>
          <a:lstStyle/>
          <a:p>
            <a:pPr algn="ctr"/>
            <a:r>
              <a:rPr lang="en-US" sz="2800" b="1">
                <a:solidFill>
                  <a:schemeClr val="bg1"/>
                </a:solidFill>
              </a:rPr>
              <a:t>Analyst</a:t>
            </a:r>
            <a:endParaRPr lang="en-US" b="1">
              <a:solidFill>
                <a:schemeClr val="bg1"/>
              </a:solidFill>
            </a:endParaRPr>
          </a:p>
        </p:txBody>
      </p:sp>
      <p:sp>
        <p:nvSpPr>
          <p:cNvPr id="9" name="TextBox 8">
            <a:extLst>
              <a:ext uri="{FF2B5EF4-FFF2-40B4-BE49-F238E27FC236}">
                <a16:creationId xmlns:a16="http://schemas.microsoft.com/office/drawing/2014/main" id="{74BC7514-AADE-FC4D-8344-5ACAEF323E2F}"/>
              </a:ext>
            </a:extLst>
          </p:cNvPr>
          <p:cNvSpPr txBox="1">
            <a:spLocks/>
          </p:cNvSpPr>
          <p:nvPr/>
        </p:nvSpPr>
        <p:spPr>
          <a:xfrm>
            <a:off x="3466670" y="4249622"/>
            <a:ext cx="2479590" cy="523220"/>
          </a:xfrm>
          <a:prstGeom prst="rect">
            <a:avLst/>
          </a:prstGeom>
          <a:solidFill>
            <a:srgbClr val="30C251"/>
          </a:solidFill>
          <a:scene3d>
            <a:camera prst="orthographicFront"/>
            <a:lightRig rig="threePt" dir="t"/>
          </a:scene3d>
          <a:sp3d>
            <a:bevelT/>
          </a:sp3d>
        </p:spPr>
        <p:txBody>
          <a:bodyPr wrap="none" rtlCol="0" anchor="ctr">
            <a:spAutoFit/>
          </a:bodyPr>
          <a:lstStyle/>
          <a:p>
            <a:pPr algn="ctr"/>
            <a:r>
              <a:rPr lang="en-US" sz="2800" b="1">
                <a:solidFill>
                  <a:schemeClr val="bg1"/>
                </a:solidFill>
              </a:rPr>
              <a:t>Accommodator</a:t>
            </a:r>
            <a:endParaRPr lang="en-US" sz="2000" b="1">
              <a:solidFill>
                <a:schemeClr val="bg1"/>
              </a:solidFill>
            </a:endParaRPr>
          </a:p>
        </p:txBody>
      </p:sp>
      <p:sp>
        <p:nvSpPr>
          <p:cNvPr id="10" name="TextBox 9">
            <a:extLst>
              <a:ext uri="{FF2B5EF4-FFF2-40B4-BE49-F238E27FC236}">
                <a16:creationId xmlns:a16="http://schemas.microsoft.com/office/drawing/2014/main" id="{B45B5223-39E2-CF43-BBCC-88B5114765B6}"/>
              </a:ext>
            </a:extLst>
          </p:cNvPr>
          <p:cNvSpPr txBox="1"/>
          <p:nvPr/>
        </p:nvSpPr>
        <p:spPr>
          <a:xfrm>
            <a:off x="6067577" y="4251018"/>
            <a:ext cx="2478024" cy="523220"/>
          </a:xfrm>
          <a:prstGeom prst="rect">
            <a:avLst/>
          </a:prstGeom>
          <a:solidFill>
            <a:srgbClr val="0720ED"/>
          </a:solidFill>
          <a:scene3d>
            <a:camera prst="orthographicFront"/>
            <a:lightRig rig="threePt" dir="t"/>
          </a:scene3d>
          <a:sp3d>
            <a:bevelT/>
          </a:sp3d>
        </p:spPr>
        <p:txBody>
          <a:bodyPr wrap="square" rtlCol="0" anchor="ctr">
            <a:spAutoFit/>
          </a:bodyPr>
          <a:lstStyle/>
          <a:p>
            <a:pPr algn="ctr"/>
            <a:r>
              <a:rPr lang="en-US" sz="2800" b="1">
                <a:solidFill>
                  <a:schemeClr val="bg1"/>
                </a:solidFill>
              </a:rPr>
              <a:t>Assertive</a:t>
            </a:r>
          </a:p>
        </p:txBody>
      </p:sp>
      <p:sp>
        <p:nvSpPr>
          <p:cNvPr id="11" name="TextBox 10">
            <a:extLst>
              <a:ext uri="{FF2B5EF4-FFF2-40B4-BE49-F238E27FC236}">
                <a16:creationId xmlns:a16="http://schemas.microsoft.com/office/drawing/2014/main" id="{F8AC6C6A-6806-B448-BAA5-20FD69018DB1}"/>
              </a:ext>
            </a:extLst>
          </p:cNvPr>
          <p:cNvSpPr txBox="1"/>
          <p:nvPr/>
        </p:nvSpPr>
        <p:spPr>
          <a:xfrm>
            <a:off x="8680176" y="4257430"/>
            <a:ext cx="2478024" cy="523220"/>
          </a:xfrm>
          <a:prstGeom prst="rect">
            <a:avLst/>
          </a:prstGeom>
          <a:solidFill>
            <a:srgbClr val="B59027"/>
          </a:solidFill>
          <a:scene3d>
            <a:camera prst="orthographicFront"/>
            <a:lightRig rig="threePt" dir="t"/>
          </a:scene3d>
          <a:sp3d>
            <a:bevelT/>
          </a:sp3d>
        </p:spPr>
        <p:txBody>
          <a:bodyPr wrap="square" rtlCol="0" anchor="ctr">
            <a:spAutoFit/>
          </a:bodyPr>
          <a:lstStyle/>
          <a:p>
            <a:pPr algn="ctr"/>
            <a:r>
              <a:rPr lang="en-US" sz="2800" b="1">
                <a:solidFill>
                  <a:schemeClr val="bg1"/>
                </a:solidFill>
              </a:rPr>
              <a:t>Achiever</a:t>
            </a:r>
          </a:p>
        </p:txBody>
      </p:sp>
    </p:spTree>
    <p:extLst>
      <p:ext uri="{BB962C8B-B14F-4D97-AF65-F5344CB8AC3E}">
        <p14:creationId xmlns:p14="http://schemas.microsoft.com/office/powerpoint/2010/main" val="26923130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eelOff" invX="1"/>
      </p:transition>
    </mc:Choice>
    <mc:Fallback>
      <p:transition spd="slow">
        <p:fade/>
      </p:transition>
    </mc:Fallback>
  </mc:AlternateContent>
</p:sld>
</file>

<file path=ppt/theme/theme1.xml><?xml version="1.0" encoding="utf-8"?>
<a:theme xmlns:a="http://schemas.openxmlformats.org/drawingml/2006/main" name="Office Theme">
  <a:themeElements>
    <a:clrScheme name="LR 2024">
      <a:dk1>
        <a:srgbClr val="220561"/>
      </a:dk1>
      <a:lt1>
        <a:srgbClr val="FFFFFF"/>
      </a:lt1>
      <a:dk2>
        <a:srgbClr val="1D63A3"/>
      </a:dk2>
      <a:lt2>
        <a:srgbClr val="E8E8E8"/>
      </a:lt2>
      <a:accent1>
        <a:srgbClr val="C35030"/>
      </a:accent1>
      <a:accent2>
        <a:srgbClr val="A42E19"/>
      </a:accent2>
      <a:accent3>
        <a:srgbClr val="C35030"/>
      </a:accent3>
      <a:accent4>
        <a:srgbClr val="C35030"/>
      </a:accent4>
      <a:accent5>
        <a:srgbClr val="C35030"/>
      </a:accent5>
      <a:accent6>
        <a:srgbClr val="C3503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0E87576-D8DC-FA4F-9335-AE648A9DEA09}" vid="{8095C73E-F06D-844B-9F65-007C72DED9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2761</TotalTime>
  <Words>2005</Words>
  <Application>Microsoft Macintosh PowerPoint</Application>
  <PresentationFormat>Widescreen</PresentationFormat>
  <Paragraphs>327</Paragraphs>
  <Slides>39</Slides>
  <Notes>36</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American Typewriter</vt:lpstr>
      <vt:lpstr>Aptos</vt:lpstr>
      <vt:lpstr>Arial</vt:lpstr>
      <vt:lpstr>Calibri</vt:lpstr>
      <vt:lpstr>Cambria</vt:lpstr>
      <vt:lpstr>Georgia</vt:lpstr>
      <vt:lpstr>System Font Regular</vt:lpstr>
      <vt:lpstr>Wingdings</vt:lpstr>
      <vt:lpstr>Office Theme</vt:lpstr>
      <vt:lpstr>PowerPoint Presentation</vt:lpstr>
      <vt:lpstr>Collaborative Bargaining</vt:lpstr>
      <vt:lpstr>Part I will cover  “The Committee” and  “At the Table”</vt:lpstr>
      <vt:lpstr>The Negotiating  Committee</vt:lpstr>
      <vt:lpstr>Toiling with 133 years of tradition</vt:lpstr>
      <vt:lpstr>Those being represented</vt:lpstr>
      <vt:lpstr>Collective Bargaining is not:</vt:lpstr>
      <vt:lpstr>What’s below the surface?</vt:lpstr>
      <vt:lpstr>Four Types of Negotiators</vt:lpstr>
      <vt:lpstr>Analyst</vt:lpstr>
      <vt:lpstr>Accommodator </vt:lpstr>
      <vt:lpstr>Assertive</vt:lpstr>
      <vt:lpstr>Achiever</vt:lpstr>
      <vt:lpstr>A moment of reflection</vt:lpstr>
      <vt:lpstr>Mental strength</vt:lpstr>
      <vt:lpstr>Trigger Exercise </vt:lpstr>
      <vt:lpstr>What are your goals?</vt:lpstr>
      <vt:lpstr>The customer is the common denominator of bargaining</vt:lpstr>
      <vt:lpstr>How can the industry be improved?</vt:lpstr>
      <vt:lpstr>Management Rights and Bargaining</vt:lpstr>
      <vt:lpstr>Consensus by Degrees</vt:lpstr>
      <vt:lpstr>Bargaining at the Table </vt:lpstr>
      <vt:lpstr>Recognize Union Goals</vt:lpstr>
      <vt:lpstr>Exchanges</vt:lpstr>
      <vt:lpstr>Control the Process</vt:lpstr>
      <vt:lpstr>Proposals and Discussions</vt:lpstr>
      <vt:lpstr>Line-Item Bargaining vs Package Bargaining</vt:lpstr>
      <vt:lpstr>Evaluating Proposals</vt:lpstr>
      <vt:lpstr>Proposal Tracking</vt:lpstr>
      <vt:lpstr>Use Caucuses</vt:lpstr>
      <vt:lpstr>Utilize Sidebars</vt:lpstr>
      <vt:lpstr>Check body language</vt:lpstr>
      <vt:lpstr>Don’t bargain with yourself!</vt:lpstr>
      <vt:lpstr>Use the Minutes</vt:lpstr>
      <vt:lpstr>Bad Faith</vt:lpstr>
      <vt:lpstr>3rd Party Surveys</vt:lpstr>
      <vt:lpstr>Avoid the “Rush to Happiness”</vt:lpstr>
      <vt:lpstr>PowerPoint Presentation</vt:lpstr>
      <vt:lpstr>See you at Part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Andrews, Ian</dc:creator>
  <cp:lastModifiedBy>Andrews, Ian</cp:lastModifiedBy>
  <cp:revision>2</cp:revision>
  <dcterms:created xsi:type="dcterms:W3CDTF">2024-06-06T14:51:22Z</dcterms:created>
  <dcterms:modified xsi:type="dcterms:W3CDTF">2024-07-15T15:32:03Z</dcterms:modified>
</cp:coreProperties>
</file>