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64"/>
  </p:notesMasterIdLst>
  <p:handoutMasterIdLst>
    <p:handoutMasterId r:id="rId65"/>
  </p:handoutMasterIdLst>
  <p:sldIdLst>
    <p:sldId id="256" r:id="rId2"/>
    <p:sldId id="441" r:id="rId3"/>
    <p:sldId id="442" r:id="rId4"/>
    <p:sldId id="382" r:id="rId5"/>
    <p:sldId id="386" r:id="rId6"/>
    <p:sldId id="433" r:id="rId7"/>
    <p:sldId id="387" r:id="rId8"/>
    <p:sldId id="391" r:id="rId9"/>
    <p:sldId id="392" r:id="rId10"/>
    <p:sldId id="394" r:id="rId11"/>
    <p:sldId id="388" r:id="rId12"/>
    <p:sldId id="384" r:id="rId13"/>
    <p:sldId id="385" r:id="rId14"/>
    <p:sldId id="426" r:id="rId15"/>
    <p:sldId id="389" r:id="rId16"/>
    <p:sldId id="448" r:id="rId17"/>
    <p:sldId id="446" r:id="rId18"/>
    <p:sldId id="447" r:id="rId19"/>
    <p:sldId id="395" r:id="rId20"/>
    <p:sldId id="396" r:id="rId21"/>
    <p:sldId id="429" r:id="rId22"/>
    <p:sldId id="404" r:id="rId23"/>
    <p:sldId id="397" r:id="rId24"/>
    <p:sldId id="443" r:id="rId25"/>
    <p:sldId id="444" r:id="rId26"/>
    <p:sldId id="398" r:id="rId27"/>
    <p:sldId id="399" r:id="rId28"/>
    <p:sldId id="400" r:id="rId29"/>
    <p:sldId id="401" r:id="rId30"/>
    <p:sldId id="408" r:id="rId31"/>
    <p:sldId id="402" r:id="rId32"/>
    <p:sldId id="403" r:id="rId33"/>
    <p:sldId id="405" r:id="rId34"/>
    <p:sldId id="406"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45" r:id="rId48"/>
    <p:sldId id="430" r:id="rId49"/>
    <p:sldId id="421" r:id="rId50"/>
    <p:sldId id="425" r:id="rId51"/>
    <p:sldId id="431" r:id="rId52"/>
    <p:sldId id="432" r:id="rId53"/>
    <p:sldId id="424" r:id="rId54"/>
    <p:sldId id="427" r:id="rId55"/>
    <p:sldId id="428" r:id="rId56"/>
    <p:sldId id="434" r:id="rId57"/>
    <p:sldId id="435" r:id="rId58"/>
    <p:sldId id="436" r:id="rId59"/>
    <p:sldId id="437" r:id="rId60"/>
    <p:sldId id="438" r:id="rId61"/>
    <p:sldId id="439" r:id="rId62"/>
    <p:sldId id="422"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2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72DC89-4982-AD4E-8236-C7E53CCF6AA7}" type="datetimeFigureOut">
              <a:rPr lang="en-US" smtClean="0"/>
              <a:t>11/8/13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B4B6F2-47ED-D14C-AAF9-AC7A719A95EC}" type="slidenum">
              <a:rPr lang="en-US" smtClean="0"/>
              <a:t>‹#›</a:t>
            </a:fld>
            <a:endParaRPr lang="en-US"/>
          </a:p>
        </p:txBody>
      </p:sp>
    </p:spTree>
    <p:extLst>
      <p:ext uri="{BB962C8B-B14F-4D97-AF65-F5344CB8AC3E}">
        <p14:creationId xmlns:p14="http://schemas.microsoft.com/office/powerpoint/2010/main" val="2563684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D5E77-A52F-4942-B065-88771B904F14}"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9A06B-A26E-A14D-B329-5119E3F22701}" type="slidenum">
              <a:rPr lang="en-US" smtClean="0"/>
              <a:t>‹#›</a:t>
            </a:fld>
            <a:endParaRPr lang="en-US"/>
          </a:p>
        </p:txBody>
      </p:sp>
    </p:spTree>
    <p:extLst>
      <p:ext uri="{BB962C8B-B14F-4D97-AF65-F5344CB8AC3E}">
        <p14:creationId xmlns:p14="http://schemas.microsoft.com/office/powerpoint/2010/main" val="1904155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36</a:t>
            </a:fld>
            <a:endParaRPr lang="en-US"/>
          </a:p>
        </p:txBody>
      </p:sp>
    </p:spTree>
    <p:extLst>
      <p:ext uri="{BB962C8B-B14F-4D97-AF65-F5344CB8AC3E}">
        <p14:creationId xmlns:p14="http://schemas.microsoft.com/office/powerpoint/2010/main" val="376811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37</a:t>
            </a:fld>
            <a:endParaRPr lang="en-US"/>
          </a:p>
        </p:txBody>
      </p:sp>
    </p:spTree>
    <p:extLst>
      <p:ext uri="{BB962C8B-B14F-4D97-AF65-F5344CB8AC3E}">
        <p14:creationId xmlns:p14="http://schemas.microsoft.com/office/powerpoint/2010/main" val="257009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38</a:t>
            </a:fld>
            <a:endParaRPr lang="en-US"/>
          </a:p>
        </p:txBody>
      </p:sp>
    </p:spTree>
    <p:extLst>
      <p:ext uri="{BB962C8B-B14F-4D97-AF65-F5344CB8AC3E}">
        <p14:creationId xmlns:p14="http://schemas.microsoft.com/office/powerpoint/2010/main" val="346917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39</a:t>
            </a:fld>
            <a:endParaRPr lang="en-US"/>
          </a:p>
        </p:txBody>
      </p:sp>
    </p:spTree>
    <p:extLst>
      <p:ext uri="{BB962C8B-B14F-4D97-AF65-F5344CB8AC3E}">
        <p14:creationId xmlns:p14="http://schemas.microsoft.com/office/powerpoint/2010/main" val="196098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40</a:t>
            </a:fld>
            <a:endParaRPr lang="en-US"/>
          </a:p>
        </p:txBody>
      </p:sp>
    </p:spTree>
    <p:extLst>
      <p:ext uri="{BB962C8B-B14F-4D97-AF65-F5344CB8AC3E}">
        <p14:creationId xmlns:p14="http://schemas.microsoft.com/office/powerpoint/2010/main" val="15544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41</a:t>
            </a:fld>
            <a:endParaRPr lang="en-US"/>
          </a:p>
        </p:txBody>
      </p:sp>
    </p:spTree>
    <p:extLst>
      <p:ext uri="{BB962C8B-B14F-4D97-AF65-F5344CB8AC3E}">
        <p14:creationId xmlns:p14="http://schemas.microsoft.com/office/powerpoint/2010/main" val="330516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42</a:t>
            </a:fld>
            <a:endParaRPr lang="en-US"/>
          </a:p>
        </p:txBody>
      </p:sp>
    </p:spTree>
    <p:extLst>
      <p:ext uri="{BB962C8B-B14F-4D97-AF65-F5344CB8AC3E}">
        <p14:creationId xmlns:p14="http://schemas.microsoft.com/office/powerpoint/2010/main" val="126174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9A06B-A26E-A14D-B329-5119E3F22701}" type="slidenum">
              <a:rPr lang="en-US" smtClean="0"/>
              <a:t>43</a:t>
            </a:fld>
            <a:endParaRPr lang="en-US"/>
          </a:p>
        </p:txBody>
      </p:sp>
    </p:spTree>
    <p:extLst>
      <p:ext uri="{BB962C8B-B14F-4D97-AF65-F5344CB8AC3E}">
        <p14:creationId xmlns:p14="http://schemas.microsoft.com/office/powerpoint/2010/main" val="73580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4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3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025C7C9A-846C-D94E-9E3B-5050CEC899A0}" type="datetime1">
              <a:rPr lang="en-US" smtClean="0"/>
              <a:t>11/8/13</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9EBA69F5-4E1E-4F4A-91BD-4DA6953BE7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122EE-16C0-1848-B225-F8A41F70279E}" type="datetime1">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69F5-4E1E-4F4A-91BD-4DA6953BE714}"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C71AE11A-B309-D549-AA16-5BD6BCF62410}" type="datetime1">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F22CB41-BE15-D048-A70A-57ED5BCF2D3A}" type="datetime1">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E50131-B798-FD42-AEB9-03D1E50C8A68}" type="datetime1">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F512C17-5AAA-0547-802B-424718737CBC}" type="datetime1">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493060" y="244158"/>
            <a:ext cx="8187764" cy="1339850"/>
          </a:xfrm>
        </p:spPr>
        <p:txBody>
          <a:bodyPr>
            <a:normAutofit/>
          </a:bodyPr>
          <a:lstStyle>
            <a:lvl1pPr>
              <a:defRPr sz="3600"/>
            </a:lvl1pPr>
          </a:lstStyle>
          <a:p>
            <a:r>
              <a:rPr lang="en-US" dirty="0" smtClean="0"/>
              <a:t>Click to edit Master title style</a:t>
            </a:r>
            <a:endParaRPr dirty="0"/>
          </a:p>
        </p:txBody>
      </p:sp>
      <p:sp>
        <p:nvSpPr>
          <p:cNvPr id="3" name="Content Placeholder 2"/>
          <p:cNvSpPr>
            <a:spLocks noGrp="1"/>
          </p:cNvSpPr>
          <p:nvPr>
            <p:ph idx="1"/>
          </p:nvPr>
        </p:nvSpPr>
        <p:spPr>
          <a:xfrm>
            <a:off x="493060" y="1822824"/>
            <a:ext cx="8187764" cy="4242697"/>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69F5-4E1E-4F4A-91BD-4DA6953BE714}" type="slidenum">
              <a:rPr lang="en-US" smtClean="0"/>
              <a:t>‹#›</a:t>
            </a:fld>
            <a:endParaRPr lang="en-US" dirty="0"/>
          </a:p>
        </p:txBody>
      </p:sp>
      <p:pic>
        <p:nvPicPr>
          <p:cNvPr id="15" name="Picture 3" descr="NECA02-3C.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6032" y="244158"/>
            <a:ext cx="1007072" cy="63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7464863-E130-1446-9BA3-86429EB42417}" type="datetime1">
              <a:rPr lang="en-US" smtClean="0"/>
              <a:t>11/8/13</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B1F19-4593-6647-87E2-31AB6FFE0899}" type="datetime1">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82617DE-4C2D-354A-B5F2-8321EFEAD56B}" type="datetime1">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1B164D7-3372-C143-BAB0-B3788BBAD231}" type="datetime1">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118BA29-4AEF-254B-9322-195FC32D278E}" type="datetime1">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B1A8B89F-56C1-9041-B85A-DE39CB6C0CAB}" type="datetime1">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60568B-9009-FF44-93AA-0C60A4EE964B}" type="datetime1">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69F5-4E1E-4F4A-91BD-4DA6953BE7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ABE539B0-55CE-864C-AA1F-4AA6E3022592}" type="datetime1">
              <a:rPr lang="en-US" smtClean="0"/>
              <a:t>11/8/13</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9EBA69F5-4E1E-4F4A-91BD-4DA6953BE7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0"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emf"/><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sha.gov/dsg/hazcom/index.html" TargetMode="External"/><Relationship Id="rId3" Type="http://schemas.openxmlformats.org/officeDocument/2006/relationships/hyperlink" Target="https://www.osha.gov/dsg/hazcom/HCSFactsheet.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sds.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3741" y="639302"/>
            <a:ext cx="7880727" cy="1654597"/>
          </a:xfrm>
        </p:spPr>
        <p:txBody>
          <a:bodyPr/>
          <a:lstStyle/>
          <a:p>
            <a:r>
              <a:rPr lang="en-US" sz="3600" dirty="0" smtClean="0"/>
              <a:t>Training Requirements for the new Hazardous Communications Standard </a:t>
            </a:r>
            <a:endParaRPr lang="en-US" sz="3600" dirty="0"/>
          </a:p>
        </p:txBody>
      </p:sp>
      <p:sp>
        <p:nvSpPr>
          <p:cNvPr id="5" name="Subtitle 4"/>
          <p:cNvSpPr>
            <a:spLocks noGrp="1"/>
          </p:cNvSpPr>
          <p:nvPr>
            <p:ph type="subTitle" idx="1"/>
          </p:nvPr>
        </p:nvSpPr>
        <p:spPr>
          <a:xfrm>
            <a:off x="914400" y="5284032"/>
            <a:ext cx="7342188" cy="882578"/>
          </a:xfrm>
        </p:spPr>
        <p:txBody>
          <a:bodyPr>
            <a:normAutofit/>
          </a:bodyPr>
          <a:lstStyle/>
          <a:p>
            <a:r>
              <a:rPr lang="en-US" sz="2400" dirty="0" smtClean="0"/>
              <a:t>Michael J. Johnston </a:t>
            </a:r>
          </a:p>
          <a:p>
            <a:r>
              <a:rPr lang="en-US" sz="2400" dirty="0" smtClean="0"/>
              <a:t>Executive Director Standards and Safety</a:t>
            </a:r>
          </a:p>
        </p:txBody>
      </p:sp>
      <p:pic>
        <p:nvPicPr>
          <p:cNvPr id="6" name="Picture 3" descr="NECA02-3C.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3693" y="2795830"/>
            <a:ext cx="3675981" cy="22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26C98640-8F5A-0B42-AC96-30E491C61A59}" type="datetime1">
              <a:rPr lang="en-US" smtClean="0"/>
              <a:t>11/8/13</a:t>
            </a:fld>
            <a:endParaRPr lang="en-US"/>
          </a:p>
        </p:txBody>
      </p:sp>
      <p:sp>
        <p:nvSpPr>
          <p:cNvPr id="3" name="Slide Number Placeholder 2"/>
          <p:cNvSpPr>
            <a:spLocks noGrp="1"/>
          </p:cNvSpPr>
          <p:nvPr>
            <p:ph type="sldNum" sz="quarter" idx="12"/>
          </p:nvPr>
        </p:nvSpPr>
        <p:spPr/>
        <p:txBody>
          <a:bodyPr/>
          <a:lstStyle/>
          <a:p>
            <a:fld id="{9EBA69F5-4E1E-4F4A-91BD-4DA6953BE714}" type="slidenum">
              <a:rPr lang="en-US" smtClean="0"/>
              <a:t>1</a:t>
            </a:fld>
            <a:endParaRPr lang="en-US"/>
          </a:p>
        </p:txBody>
      </p:sp>
    </p:spTree>
    <p:extLst>
      <p:ext uri="{BB962C8B-B14F-4D97-AF65-F5344CB8AC3E}">
        <p14:creationId xmlns:p14="http://schemas.microsoft.com/office/powerpoint/2010/main" val="3092669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Final Rule – Effective Date</a:t>
            </a:r>
            <a:endParaRPr lang="en-US" dirty="0"/>
          </a:p>
        </p:txBody>
      </p:sp>
      <p:sp>
        <p:nvSpPr>
          <p:cNvPr id="3" name="Content Placeholder 2"/>
          <p:cNvSpPr>
            <a:spLocks noGrp="1"/>
          </p:cNvSpPr>
          <p:nvPr>
            <p:ph idx="1"/>
          </p:nvPr>
        </p:nvSpPr>
        <p:spPr/>
        <p:txBody>
          <a:bodyPr>
            <a:normAutofit fontScale="92500"/>
          </a:bodyPr>
          <a:lstStyle/>
          <a:p>
            <a:r>
              <a:rPr lang="en-US" dirty="0" smtClean="0"/>
              <a:t>12</a:t>
            </a:r>
            <a:r>
              <a:rPr lang="en-US" dirty="0"/>
              <a:t>/1/13: All employees must be trained on new label elements and SDS </a:t>
            </a:r>
            <a:r>
              <a:rPr lang="en-US" dirty="0" smtClean="0"/>
              <a:t>format</a:t>
            </a:r>
          </a:p>
          <a:p>
            <a:r>
              <a:rPr lang="en-US" dirty="0" smtClean="0"/>
              <a:t>6</a:t>
            </a:r>
            <a:r>
              <a:rPr lang="en-US" dirty="0"/>
              <a:t>/1/15: Manufacturers and distributors must comply with all modified provisions except that distributors have until 12/1/15 to provide revised labels for all products shipped</a:t>
            </a:r>
            <a:r>
              <a:rPr lang="en-US" dirty="0" smtClean="0"/>
              <a:t>.</a:t>
            </a:r>
          </a:p>
          <a:p>
            <a:r>
              <a:rPr lang="en-US" dirty="0" smtClean="0"/>
              <a:t>6</a:t>
            </a:r>
            <a:r>
              <a:rPr lang="en-US" dirty="0"/>
              <a:t>/1/16: OSHA enforcement starts: Employers must update all labels and </a:t>
            </a:r>
            <a:r>
              <a:rPr lang="en-US" dirty="0" err="1"/>
              <a:t>HazCom</a:t>
            </a:r>
            <a:r>
              <a:rPr lang="en-US" dirty="0"/>
              <a:t> program, provide additional training for workers on newly identified physical or health </a:t>
            </a:r>
            <a:r>
              <a:rPr lang="en-US" dirty="0" smtClean="0"/>
              <a:t>hazards</a:t>
            </a:r>
          </a:p>
          <a:p>
            <a:r>
              <a:rPr lang="en-US" dirty="0" smtClean="0"/>
              <a:t>Note: </a:t>
            </a:r>
            <a:r>
              <a:rPr lang="en-US" i="1" dirty="0" smtClean="0"/>
              <a:t>During </a:t>
            </a:r>
            <a:r>
              <a:rPr lang="en-US" i="1" dirty="0"/>
              <a:t>transition period, employers can comply with old or new standard as far as labels and SDSs. </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10</a:t>
            </a:fld>
            <a:endParaRPr lang="en-US" dirty="0"/>
          </a:p>
        </p:txBody>
      </p:sp>
    </p:spTree>
    <p:extLst>
      <p:ext uri="{BB962C8B-B14F-4D97-AF65-F5344CB8AC3E}">
        <p14:creationId xmlns:p14="http://schemas.microsoft.com/office/powerpoint/2010/main" val="31274469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a:t>
            </a:r>
            <a:endParaRPr lang="en-US" dirty="0"/>
          </a:p>
        </p:txBody>
      </p:sp>
      <p:sp>
        <p:nvSpPr>
          <p:cNvPr id="3" name="Content Placeholder 2"/>
          <p:cNvSpPr>
            <a:spLocks noGrp="1"/>
          </p:cNvSpPr>
          <p:nvPr>
            <p:ph idx="1"/>
          </p:nvPr>
        </p:nvSpPr>
        <p:spPr/>
        <p:txBody>
          <a:bodyPr/>
          <a:lstStyle/>
          <a:p>
            <a:r>
              <a:rPr lang="en-US" dirty="0"/>
              <a:t>To help companies comply with the revised standard, OSHA is phasing in the specific requirements over several years (December 1, 2013 to June 1, 2016). </a:t>
            </a:r>
          </a:p>
          <a:p>
            <a:r>
              <a:rPr lang="en-US" dirty="0" smtClean="0"/>
              <a:t>By December 1, 2013 employers are required to train employees on the following:</a:t>
            </a:r>
          </a:p>
          <a:p>
            <a:pPr marL="0" indent="0">
              <a:buNone/>
            </a:pPr>
            <a:endParaRPr lang="en-US" dirty="0" smtClean="0"/>
          </a:p>
          <a:p>
            <a:pPr lvl="1"/>
            <a:r>
              <a:rPr lang="en-US" dirty="0"/>
              <a:t>N</a:t>
            </a:r>
            <a:r>
              <a:rPr lang="en-US" dirty="0" smtClean="0"/>
              <a:t>ew </a:t>
            </a:r>
            <a:r>
              <a:rPr lang="en-US" dirty="0"/>
              <a:t>labeling </a:t>
            </a:r>
            <a:r>
              <a:rPr lang="en-US" dirty="0" smtClean="0"/>
              <a:t>elements in HCS and,</a:t>
            </a:r>
          </a:p>
          <a:p>
            <a:pPr lvl="1"/>
            <a:r>
              <a:rPr lang="en-US" dirty="0"/>
              <a:t>S</a:t>
            </a:r>
            <a:r>
              <a:rPr lang="en-US" dirty="0" smtClean="0"/>
              <a:t>tandardized </a:t>
            </a:r>
            <a:r>
              <a:rPr lang="en-US" dirty="0"/>
              <a:t>format for Safety Data Sheets (SDSs</a:t>
            </a:r>
            <a:r>
              <a:rPr lang="en-US" dirty="0" smtClean="0"/>
              <a:t>) </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11</a:t>
            </a:fld>
            <a:endParaRPr lang="en-US" dirty="0"/>
          </a:p>
        </p:txBody>
      </p:sp>
    </p:spTree>
    <p:extLst>
      <p:ext uri="{BB962C8B-B14F-4D97-AF65-F5344CB8AC3E}">
        <p14:creationId xmlns:p14="http://schemas.microsoft.com/office/powerpoint/2010/main" val="31710631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What is the GHS?</a:t>
            </a:r>
            <a:endParaRPr lang="en-US" dirty="0"/>
          </a:p>
        </p:txBody>
      </p:sp>
      <p:sp>
        <p:nvSpPr>
          <p:cNvPr id="97283" name="Rectangle 3"/>
          <p:cNvSpPr>
            <a:spLocks noGrp="1" noChangeArrowheads="1"/>
          </p:cNvSpPr>
          <p:nvPr>
            <p:ph type="body" idx="1"/>
          </p:nvPr>
        </p:nvSpPr>
        <p:spPr/>
        <p:txBody>
          <a:bodyPr>
            <a:normAutofit fontScale="92500"/>
          </a:bodyPr>
          <a:lstStyle/>
          <a:p>
            <a:r>
              <a:rPr lang="en-US" dirty="0" smtClean="0"/>
              <a:t>The Global Harmonization System (GHS) is a common and coherent approach to defining and classifying hazards, and communicating information on labels and safety data sheets.</a:t>
            </a:r>
          </a:p>
          <a:p>
            <a:pPr marL="0" indent="0">
              <a:buNone/>
            </a:pPr>
            <a:endParaRPr lang="en-US" dirty="0" smtClean="0"/>
          </a:p>
          <a:p>
            <a:r>
              <a:rPr lang="en-US" dirty="0" smtClean="0"/>
              <a:t>Target audiences include workers, consumers, transport workers, and emergency responders.</a:t>
            </a:r>
          </a:p>
          <a:p>
            <a:pPr marL="0" indent="0">
              <a:buNone/>
            </a:pPr>
            <a:endParaRPr lang="en-US" dirty="0" smtClean="0"/>
          </a:p>
          <a:p>
            <a:r>
              <a:rPr lang="en-US" dirty="0" smtClean="0"/>
              <a:t>Provides the underlying infrastructure for establishment of national, comprehensive chemical safety programs.</a:t>
            </a:r>
            <a:endParaRPr lang="en-US" dirty="0"/>
          </a:p>
        </p:txBody>
      </p:sp>
    </p:spTree>
    <p:extLst>
      <p:ext uri="{BB962C8B-B14F-4D97-AF65-F5344CB8AC3E}">
        <p14:creationId xmlns:p14="http://schemas.microsoft.com/office/powerpoint/2010/main" val="36858900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Why have a GHS?</a:t>
            </a:r>
            <a:endParaRPr lang="en-US" dirty="0"/>
          </a:p>
        </p:txBody>
      </p:sp>
      <p:sp>
        <p:nvSpPr>
          <p:cNvPr id="98307" name="Rectangle 3"/>
          <p:cNvSpPr>
            <a:spLocks noGrp="1" noChangeArrowheads="1"/>
          </p:cNvSpPr>
          <p:nvPr>
            <p:ph type="body" idx="1"/>
          </p:nvPr>
        </p:nvSpPr>
        <p:spPr/>
        <p:txBody>
          <a:bodyPr>
            <a:normAutofit lnSpcReduction="10000"/>
          </a:bodyPr>
          <a:lstStyle/>
          <a:p>
            <a:r>
              <a:rPr lang="en-US" dirty="0" smtClean="0"/>
              <a:t>Most countries are challenged with the requirement to specifically regulate all hazardous chemical products.</a:t>
            </a:r>
          </a:p>
          <a:p>
            <a:pPr marL="0" indent="0">
              <a:buNone/>
            </a:pPr>
            <a:endParaRPr lang="en-US" dirty="0" smtClean="0"/>
          </a:p>
          <a:p>
            <a:r>
              <a:rPr lang="en-US" dirty="0" smtClean="0"/>
              <a:t>In the United States, there are an estimated 650,000 such products.</a:t>
            </a:r>
          </a:p>
          <a:p>
            <a:pPr marL="0" indent="0">
              <a:buNone/>
            </a:pPr>
            <a:endParaRPr lang="en-US" dirty="0" smtClean="0"/>
          </a:p>
          <a:p>
            <a:r>
              <a:rPr lang="en-US" dirty="0" smtClean="0"/>
              <a:t>Adoption of uniform requirements for information to accompany the product helps globally address protection needs.</a:t>
            </a:r>
            <a:endParaRPr lang="en-US" dirty="0"/>
          </a:p>
        </p:txBody>
      </p:sp>
    </p:spTree>
    <p:extLst>
      <p:ext uri="{BB962C8B-B14F-4D97-AF65-F5344CB8AC3E}">
        <p14:creationId xmlns:p14="http://schemas.microsoft.com/office/powerpoint/2010/main" val="20441488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GHS Benefits</a:t>
            </a:r>
            <a:endParaRPr lang="en-US" dirty="0"/>
          </a:p>
        </p:txBody>
      </p:sp>
      <p:sp>
        <p:nvSpPr>
          <p:cNvPr id="3" name="Content Placeholder 2"/>
          <p:cNvSpPr>
            <a:spLocks noGrp="1"/>
          </p:cNvSpPr>
          <p:nvPr>
            <p:ph idx="1"/>
          </p:nvPr>
        </p:nvSpPr>
        <p:spPr/>
        <p:txBody>
          <a:bodyPr/>
          <a:lstStyle/>
          <a:p>
            <a:pPr>
              <a:lnSpc>
                <a:spcPct val="80000"/>
              </a:lnSpc>
            </a:pPr>
            <a:r>
              <a:rPr lang="en-US" dirty="0">
                <a:effectLst>
                  <a:outerShdw blurRad="38100" dist="38100" dir="2700000" algn="tl">
                    <a:srgbClr val="FFFFFF"/>
                  </a:outerShdw>
                </a:effectLst>
              </a:rPr>
              <a:t>Promotes safer transportation, handling and use of </a:t>
            </a:r>
            <a:r>
              <a:rPr lang="en-US" dirty="0" smtClean="0">
                <a:effectLst>
                  <a:outerShdw blurRad="38100" dist="38100" dir="2700000" algn="tl">
                    <a:srgbClr val="FFFFFF"/>
                  </a:outerShdw>
                </a:effectLst>
              </a:rPr>
              <a:t>chemicals</a:t>
            </a:r>
            <a:r>
              <a:rPr lang="en-US" dirty="0">
                <a:effectLst>
                  <a:outerShdw blurRad="38100" dist="38100" dir="2700000" algn="tl">
                    <a:srgbClr val="FFFFFF"/>
                  </a:outerShdw>
                </a:effectLst>
              </a:rPr>
              <a:t> </a:t>
            </a:r>
            <a:r>
              <a:rPr lang="en-US" dirty="0" smtClean="0">
                <a:effectLst>
                  <a:outerShdw blurRad="38100" dist="38100" dir="2700000" algn="tl">
                    <a:srgbClr val="FFFFFF"/>
                  </a:outerShdw>
                </a:effectLst>
              </a:rPr>
              <a:t>and improve common </a:t>
            </a:r>
            <a:r>
              <a:rPr lang="en-US" dirty="0">
                <a:effectLst>
                  <a:outerShdw blurRad="38100" dist="38100" dir="2700000" algn="tl">
                    <a:srgbClr val="FFFFFF"/>
                  </a:outerShdw>
                </a:effectLst>
              </a:rPr>
              <a:t>understanding of </a:t>
            </a:r>
            <a:r>
              <a:rPr lang="en-US" dirty="0" smtClean="0">
                <a:effectLst>
                  <a:outerShdw blurRad="38100" dist="38100" dir="2700000" algn="tl">
                    <a:srgbClr val="FFFFFF"/>
                  </a:outerShdw>
                </a:effectLst>
              </a:rPr>
              <a:t>hazards.</a:t>
            </a:r>
          </a:p>
          <a:p>
            <a:pPr marL="0" indent="0">
              <a:lnSpc>
                <a:spcPct val="80000"/>
              </a:lnSpc>
              <a:buNone/>
            </a:pPr>
            <a:endParaRPr lang="en-US" dirty="0">
              <a:effectLst>
                <a:outerShdw blurRad="38100" dist="38100" dir="2700000" algn="tl">
                  <a:srgbClr val="FFFFFF"/>
                </a:outerShdw>
              </a:effectLst>
            </a:endParaRPr>
          </a:p>
          <a:p>
            <a:pPr>
              <a:lnSpc>
                <a:spcPct val="80000"/>
              </a:lnSpc>
            </a:pPr>
            <a:r>
              <a:rPr lang="en-US" dirty="0" smtClean="0">
                <a:effectLst>
                  <a:outerShdw blurRad="38100" dist="38100" dir="2700000" algn="tl">
                    <a:srgbClr val="FFFFFF"/>
                  </a:outerShdw>
                </a:effectLst>
              </a:rPr>
              <a:t>Helps </a:t>
            </a:r>
            <a:r>
              <a:rPr lang="en-US" dirty="0">
                <a:effectLst>
                  <a:outerShdw blurRad="38100" dist="38100" dir="2700000" algn="tl">
                    <a:srgbClr val="FFFFFF"/>
                  </a:outerShdw>
                </a:effectLst>
              </a:rPr>
              <a:t>protect workers, consumers and potential exposed populations </a:t>
            </a:r>
            <a:r>
              <a:rPr lang="en-US" dirty="0" smtClean="0">
                <a:effectLst>
                  <a:outerShdw blurRad="38100" dist="38100" dir="2700000" algn="tl">
                    <a:srgbClr val="FFFFFF"/>
                  </a:outerShdw>
                </a:effectLst>
              </a:rPr>
              <a:t>globally.</a:t>
            </a:r>
            <a:endParaRPr lang="en-US" dirty="0">
              <a:effectLst>
                <a:outerShdw blurRad="38100" dist="38100" dir="2700000" algn="tl">
                  <a:srgbClr val="FFFFFF"/>
                </a:outerShdw>
              </a:effectLst>
            </a:endParaRPr>
          </a:p>
          <a:p>
            <a:pPr marL="0" indent="0">
              <a:lnSpc>
                <a:spcPct val="80000"/>
              </a:lnSpc>
              <a:buNone/>
            </a:pPr>
            <a:endParaRPr lang="en-US" dirty="0">
              <a:effectLst>
                <a:outerShdw blurRad="38100" dist="38100" dir="2700000" algn="tl">
                  <a:srgbClr val="FFFFFF"/>
                </a:outerShdw>
              </a:effectLst>
            </a:endParaRPr>
          </a:p>
          <a:p>
            <a:pPr>
              <a:lnSpc>
                <a:spcPct val="80000"/>
              </a:lnSpc>
            </a:pPr>
            <a:r>
              <a:rPr lang="en-US" dirty="0">
                <a:effectLst>
                  <a:outerShdw blurRad="38100" dist="38100" dir="2700000" algn="tl">
                    <a:srgbClr val="FFFFFF"/>
                  </a:outerShdw>
                </a:effectLst>
              </a:rPr>
              <a:t>Increases compliance and reduces costs for companies involved in </a:t>
            </a:r>
            <a:r>
              <a:rPr lang="en-US" dirty="0" smtClean="0">
                <a:effectLst>
                  <a:outerShdw blurRad="38100" dist="38100" dir="2700000" algn="tl">
                    <a:srgbClr val="FFFFFF"/>
                  </a:outerShdw>
                </a:effectLst>
              </a:rPr>
              <a:t>national and international activities</a:t>
            </a:r>
            <a:endParaRPr lang="en-US" dirty="0">
              <a:effectLst>
                <a:outerShdw blurRad="38100" dist="38100" dir="2700000" algn="tl">
                  <a:srgbClr val="FFFFFF"/>
                </a:outerShdw>
              </a:effectLst>
            </a:endParaRPr>
          </a:p>
          <a:p>
            <a:pPr>
              <a:lnSpc>
                <a:spcPct val="80000"/>
              </a:lnSpc>
            </a:pPr>
            <a:endParaRPr lang="en-US" dirty="0">
              <a:effectLst>
                <a:outerShdw blurRad="38100" dist="38100" dir="2700000" algn="tl">
                  <a:srgbClr val="FFFFFF"/>
                </a:outerShdw>
              </a:effectLst>
            </a:endParaRPr>
          </a:p>
          <a:p>
            <a:pPr marL="0" indent="0">
              <a:buNone/>
            </a:pP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14</a:t>
            </a:fld>
            <a:endParaRPr lang="en-US" dirty="0"/>
          </a:p>
        </p:txBody>
      </p:sp>
    </p:spTree>
    <p:extLst>
      <p:ext uri="{BB962C8B-B14F-4D97-AF65-F5344CB8AC3E}">
        <p14:creationId xmlns:p14="http://schemas.microsoft.com/office/powerpoint/2010/main" val="31062296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SDS?</a:t>
            </a:r>
            <a:endParaRPr lang="en-US" dirty="0"/>
          </a:p>
        </p:txBody>
      </p:sp>
      <p:sp>
        <p:nvSpPr>
          <p:cNvPr id="3" name="Content Placeholder 2"/>
          <p:cNvSpPr>
            <a:spLocks noGrp="1"/>
          </p:cNvSpPr>
          <p:nvPr>
            <p:ph idx="1"/>
          </p:nvPr>
        </p:nvSpPr>
        <p:spPr/>
        <p:txBody>
          <a:bodyPr/>
          <a:lstStyle/>
          <a:p>
            <a:r>
              <a:rPr lang="en-US" dirty="0" smtClean="0"/>
              <a:t>SDS stands for Safety Data Sheets</a:t>
            </a:r>
          </a:p>
          <a:p>
            <a:pPr marL="0" indent="0">
              <a:buNone/>
            </a:pPr>
            <a:endParaRPr lang="en-US" dirty="0" smtClean="0"/>
          </a:p>
          <a:p>
            <a:r>
              <a:rPr lang="en-US" dirty="0" smtClean="0"/>
              <a:t>Replaces the previous acronym MSDS – Material Safety Data Sheets</a:t>
            </a:r>
          </a:p>
          <a:p>
            <a:pPr marL="0" indent="0">
              <a:buNone/>
            </a:pPr>
            <a:endParaRPr lang="en-US" dirty="0" smtClean="0"/>
          </a:p>
          <a:p>
            <a:r>
              <a:rPr lang="en-US" dirty="0" smtClean="0"/>
              <a:t>Essentially functions the same as before, but must include consistent elements.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15</a:t>
            </a:fld>
            <a:endParaRPr lang="en-US" dirty="0"/>
          </a:p>
        </p:txBody>
      </p:sp>
    </p:spTree>
    <p:extLst>
      <p:ext uri="{BB962C8B-B14F-4D97-AF65-F5344CB8AC3E}">
        <p14:creationId xmlns:p14="http://schemas.microsoft.com/office/powerpoint/2010/main" val="2450760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Classification</a:t>
            </a:r>
            <a:endParaRPr lang="en-US" dirty="0"/>
          </a:p>
        </p:txBody>
      </p:sp>
      <p:sp>
        <p:nvSpPr>
          <p:cNvPr id="3" name="Content Placeholder 2"/>
          <p:cNvSpPr>
            <a:spLocks noGrp="1"/>
          </p:cNvSpPr>
          <p:nvPr>
            <p:ph idx="1"/>
          </p:nvPr>
        </p:nvSpPr>
        <p:spPr/>
        <p:txBody>
          <a:bodyPr/>
          <a:lstStyle/>
          <a:p>
            <a:r>
              <a:rPr lang="en-US" dirty="0">
                <a:effectLst>
                  <a:outerShdw blurRad="38100" dist="38100" dir="2700000" algn="tl">
                    <a:srgbClr val="FFFFFF"/>
                  </a:outerShdw>
                </a:effectLst>
              </a:rPr>
              <a:t>Hazard determination/classification are self-classification processes – manufactures and importers must classify each chemical, determine appropriate hazard class and category based on evaluation of full range of available data/</a:t>
            </a:r>
            <a:r>
              <a:rPr lang="en-US" dirty="0" smtClean="0">
                <a:effectLst>
                  <a:outerShdw blurRad="38100" dist="38100" dir="2700000" algn="tl">
                    <a:srgbClr val="FFFFFF"/>
                  </a:outerShdw>
                </a:effectLst>
              </a:rPr>
              <a:t>evidence.</a:t>
            </a:r>
          </a:p>
          <a:p>
            <a:endParaRPr lang="en-US" dirty="0">
              <a:effectLst>
                <a:outerShdw blurRad="38100" dist="38100" dir="2700000" algn="tl">
                  <a:srgbClr val="FFFFFF"/>
                </a:outerShdw>
              </a:effectLst>
            </a:endParaRPr>
          </a:p>
          <a:p>
            <a:pPr lvl="1">
              <a:lnSpc>
                <a:spcPct val="90000"/>
              </a:lnSpc>
            </a:pPr>
            <a:r>
              <a:rPr lang="en-US" sz="2000" dirty="0">
                <a:effectLst>
                  <a:outerShdw blurRad="38100" dist="38100" dir="2700000" algn="tl">
                    <a:srgbClr val="FFFFFF"/>
                  </a:outerShdw>
                </a:effectLst>
              </a:rPr>
              <a:t>Appendix A defines health and physical hazards</a:t>
            </a:r>
          </a:p>
          <a:p>
            <a:pPr lvl="1">
              <a:lnSpc>
                <a:spcPct val="90000"/>
              </a:lnSpc>
            </a:pPr>
            <a:r>
              <a:rPr lang="en-US" sz="2000" dirty="0">
                <a:effectLst>
                  <a:outerShdw blurRad="38100" dist="38100" dir="2700000" algn="tl">
                    <a:srgbClr val="FFFFFF"/>
                  </a:outerShdw>
                </a:effectLst>
              </a:rPr>
              <a:t>Appendix B </a:t>
            </a:r>
            <a:r>
              <a:rPr lang="en-US" sz="2000" dirty="0" smtClean="0">
                <a:effectLst>
                  <a:outerShdw blurRad="38100" dist="38100" dir="2700000" algn="tl">
                    <a:srgbClr val="FFFFFF"/>
                  </a:outerShdw>
                </a:effectLst>
              </a:rPr>
              <a:t>includes </a:t>
            </a:r>
            <a:r>
              <a:rPr lang="en-US" sz="2000" dirty="0">
                <a:effectLst>
                  <a:outerShdw blurRad="38100" dist="38100" dir="2700000" algn="tl">
                    <a:srgbClr val="FFFFFF"/>
                  </a:outerShdw>
                </a:effectLst>
              </a:rPr>
              <a:t>parameters to evaluate health hazard data</a:t>
            </a:r>
          </a:p>
          <a:p>
            <a:pPr lvl="1">
              <a:lnSpc>
                <a:spcPct val="90000"/>
              </a:lnSpc>
            </a:pPr>
            <a:r>
              <a:rPr lang="en-US" sz="2000" dirty="0">
                <a:effectLst>
                  <a:outerShdw blurRad="38100" dist="38100" dir="2700000" algn="tl">
                    <a:srgbClr val="FFFFFF"/>
                  </a:outerShdw>
                </a:effectLst>
              </a:rPr>
              <a:t>Appendix F pertains to carcinogens</a:t>
            </a:r>
          </a:p>
          <a:p>
            <a:pPr marL="0" indent="0">
              <a:buNone/>
            </a:pP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16</a:t>
            </a:fld>
            <a:endParaRPr lang="en-US" dirty="0"/>
          </a:p>
        </p:txBody>
      </p:sp>
    </p:spTree>
    <p:extLst>
      <p:ext uri="{BB962C8B-B14F-4D97-AF65-F5344CB8AC3E}">
        <p14:creationId xmlns:p14="http://schemas.microsoft.com/office/powerpoint/2010/main" val="331404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17</a:t>
            </a:fld>
            <a:endParaRPr lang="en-US" dirty="0"/>
          </a:p>
        </p:txBody>
      </p:sp>
      <p:pic>
        <p:nvPicPr>
          <p:cNvPr id="8" name="Picture 7" descr="Health Hazard 1.jpg"/>
          <p:cNvPicPr>
            <a:picLocks noChangeAspect="1"/>
          </p:cNvPicPr>
          <p:nvPr/>
        </p:nvPicPr>
        <p:blipFill rotWithShape="1">
          <a:blip r:embed="rId2">
            <a:extLst>
              <a:ext uri="{28A0092B-C50C-407E-A947-70E740481C1C}">
                <a14:useLocalDpi xmlns:a14="http://schemas.microsoft.com/office/drawing/2010/main" val="0"/>
              </a:ext>
            </a:extLst>
          </a:blip>
          <a:srcRect r="16798" b="45464"/>
          <a:stretch/>
        </p:blipFill>
        <p:spPr>
          <a:xfrm>
            <a:off x="625743" y="1960816"/>
            <a:ext cx="8118240" cy="3224732"/>
          </a:xfrm>
          <a:prstGeom prst="rect">
            <a:avLst/>
          </a:prstGeom>
        </p:spPr>
      </p:pic>
      <p:sp>
        <p:nvSpPr>
          <p:cNvPr id="9" name="TextBox 8"/>
          <p:cNvSpPr txBox="1"/>
          <p:nvPr/>
        </p:nvSpPr>
        <p:spPr>
          <a:xfrm>
            <a:off x="4214528" y="6143009"/>
            <a:ext cx="4529455" cy="369332"/>
          </a:xfrm>
          <a:prstGeom prst="rect">
            <a:avLst/>
          </a:prstGeom>
          <a:noFill/>
        </p:spPr>
        <p:txBody>
          <a:bodyPr wrap="none" rtlCol="0">
            <a:spAutoFit/>
          </a:bodyPr>
          <a:lstStyle/>
          <a:p>
            <a:r>
              <a:rPr lang="en-US" dirty="0" smtClean="0"/>
              <a:t>1910.1200 Appendix A (information in part)</a:t>
            </a:r>
            <a:endParaRPr lang="en-US" dirty="0"/>
          </a:p>
        </p:txBody>
      </p:sp>
    </p:spTree>
    <p:extLst>
      <p:ext uri="{BB962C8B-B14F-4D97-AF65-F5344CB8AC3E}">
        <p14:creationId xmlns:p14="http://schemas.microsoft.com/office/powerpoint/2010/main" val="274536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18</a:t>
            </a:fld>
            <a:endParaRPr lang="en-US" dirty="0"/>
          </a:p>
        </p:txBody>
      </p:sp>
      <p:sp>
        <p:nvSpPr>
          <p:cNvPr id="6" name="Slide Number Placeholder 1"/>
          <p:cNvSpPr txBox="1">
            <a:spLocks noGrp="1"/>
          </p:cNvSpPr>
          <p:nvPr/>
        </p:nvSpPr>
        <p:spPr>
          <a:xfrm>
            <a:off x="6553200" y="6397942"/>
            <a:ext cx="1796969" cy="323533"/>
          </a:xfrm>
          <a:prstGeom prst="rect">
            <a:avLst/>
          </a:prstGeom>
          <a:noFill/>
        </p:spPr>
        <p:txBody>
          <a:bodyPr anchor="ct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r" eaLnBrk="1" hangingPunct="1"/>
            <a:fld id="{81769933-1C33-984F-8796-3CB4788301DD}" type="slidenum">
              <a:rPr lang="en-US" sz="1200">
                <a:solidFill>
                  <a:srgbClr val="898989"/>
                </a:solidFill>
                <a:latin typeface="Arial" charset="0"/>
              </a:rPr>
              <a:pPr algn="r" eaLnBrk="1" hangingPunct="1"/>
              <a:t>18</a:t>
            </a:fld>
            <a:endParaRPr lang="en-US" sz="1200">
              <a:solidFill>
                <a:srgbClr val="898989"/>
              </a:solidFill>
              <a:latin typeface="Arial" charset="0"/>
            </a:endParaRPr>
          </a:p>
        </p:txBody>
      </p:sp>
      <p:pic>
        <p:nvPicPr>
          <p:cNvPr id="8" name="Picture 7" descr="Physical Hazard 1.jpg"/>
          <p:cNvPicPr>
            <a:picLocks noChangeAspect="1"/>
          </p:cNvPicPr>
          <p:nvPr/>
        </p:nvPicPr>
        <p:blipFill rotWithShape="1">
          <a:blip r:embed="rId2">
            <a:extLst>
              <a:ext uri="{28A0092B-C50C-407E-A947-70E740481C1C}">
                <a14:useLocalDpi xmlns:a14="http://schemas.microsoft.com/office/drawing/2010/main" val="0"/>
              </a:ext>
            </a:extLst>
          </a:blip>
          <a:srcRect b="29270"/>
          <a:stretch/>
        </p:blipFill>
        <p:spPr>
          <a:xfrm>
            <a:off x="1542270" y="1837829"/>
            <a:ext cx="6199322" cy="4118381"/>
          </a:xfrm>
          <a:prstGeom prst="rect">
            <a:avLst/>
          </a:prstGeom>
        </p:spPr>
      </p:pic>
      <p:sp>
        <p:nvSpPr>
          <p:cNvPr id="9" name="TextBox 8"/>
          <p:cNvSpPr txBox="1"/>
          <p:nvPr/>
        </p:nvSpPr>
        <p:spPr>
          <a:xfrm>
            <a:off x="4214528" y="6143009"/>
            <a:ext cx="4529455" cy="369332"/>
          </a:xfrm>
          <a:prstGeom prst="rect">
            <a:avLst/>
          </a:prstGeom>
          <a:noFill/>
        </p:spPr>
        <p:txBody>
          <a:bodyPr wrap="none" rtlCol="0">
            <a:spAutoFit/>
          </a:bodyPr>
          <a:lstStyle/>
          <a:p>
            <a:r>
              <a:rPr lang="en-US" dirty="0" smtClean="0"/>
              <a:t>1910.1200 Appendix A (information in part)</a:t>
            </a:r>
            <a:endParaRPr lang="en-US" dirty="0"/>
          </a:p>
        </p:txBody>
      </p:sp>
    </p:spTree>
    <p:extLst>
      <p:ext uri="{BB962C8B-B14F-4D97-AF65-F5344CB8AC3E}">
        <p14:creationId xmlns:p14="http://schemas.microsoft.com/office/powerpoint/2010/main" val="232556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HazCom</a:t>
            </a:r>
            <a:r>
              <a:rPr lang="en-US" dirty="0" smtClean="0"/>
              <a:t> GHS Training</a:t>
            </a:r>
            <a:endParaRPr lang="en-US" dirty="0"/>
          </a:p>
        </p:txBody>
      </p:sp>
      <p:sp>
        <p:nvSpPr>
          <p:cNvPr id="3" name="Content Placeholder 2"/>
          <p:cNvSpPr>
            <a:spLocks noGrp="1"/>
          </p:cNvSpPr>
          <p:nvPr>
            <p:ph idx="1"/>
          </p:nvPr>
        </p:nvSpPr>
        <p:spPr>
          <a:xfrm>
            <a:off x="493060" y="1822824"/>
            <a:ext cx="8187764" cy="4548767"/>
          </a:xfrm>
        </p:spPr>
        <p:txBody>
          <a:bodyPr>
            <a:normAutofit/>
          </a:bodyPr>
          <a:lstStyle/>
          <a:p>
            <a:pPr>
              <a:lnSpc>
                <a:spcPct val="90000"/>
              </a:lnSpc>
            </a:pPr>
            <a:r>
              <a:rPr lang="en-US" dirty="0">
                <a:effectLst>
                  <a:outerShdw blurRad="38100" dist="38100" dir="2700000" algn="tl">
                    <a:srgbClr val="FFFFFF"/>
                  </a:outerShdw>
                </a:effectLst>
              </a:rPr>
              <a:t>Training </a:t>
            </a:r>
            <a:r>
              <a:rPr lang="en-US" dirty="0" smtClean="0">
                <a:effectLst>
                  <a:outerShdw blurRad="38100" dist="38100" dir="2700000" algn="tl">
                    <a:srgbClr val="FFFFFF"/>
                  </a:outerShdw>
                </a:effectLst>
              </a:rPr>
              <a:t>is integral </a:t>
            </a:r>
            <a:r>
              <a:rPr lang="en-US" dirty="0">
                <a:effectLst>
                  <a:outerShdw blurRad="38100" dist="38100" dir="2700000" algn="tl">
                    <a:srgbClr val="FFFFFF"/>
                  </a:outerShdw>
                </a:effectLst>
              </a:rPr>
              <a:t>hazard communication.</a:t>
            </a:r>
          </a:p>
          <a:p>
            <a:pPr>
              <a:lnSpc>
                <a:spcPct val="90000"/>
              </a:lnSpc>
            </a:pPr>
            <a:r>
              <a:rPr lang="en-US" dirty="0">
                <a:effectLst>
                  <a:outerShdw blurRad="38100" dist="38100" dir="2700000" algn="tl">
                    <a:srgbClr val="FFFFFF"/>
                  </a:outerShdw>
                </a:effectLst>
              </a:rPr>
              <a:t>Systems should identify appropriate education and training for GHS target audiences who must interpret label and/or SDS information and take action in response to chemical hazards.</a:t>
            </a:r>
          </a:p>
          <a:p>
            <a:pPr>
              <a:lnSpc>
                <a:spcPct val="90000"/>
              </a:lnSpc>
            </a:pPr>
            <a:r>
              <a:rPr lang="en-US" dirty="0">
                <a:effectLst>
                  <a:outerShdw blurRad="38100" dist="38100" dir="2700000" algn="tl">
                    <a:srgbClr val="FFFFFF"/>
                  </a:outerShdw>
                </a:effectLst>
              </a:rPr>
              <a:t>Training should address: workers, emergency responders, and those involved with preparation of labels, SDS and </a:t>
            </a:r>
            <a:r>
              <a:rPr lang="en-US" dirty="0" err="1">
                <a:effectLst>
                  <a:outerShdw blurRad="38100" dist="38100" dir="2700000" algn="tl">
                    <a:srgbClr val="FFFFFF"/>
                  </a:outerShdw>
                </a:effectLst>
              </a:rPr>
              <a:t>HazCom</a:t>
            </a:r>
            <a:r>
              <a:rPr lang="en-US" dirty="0">
                <a:effectLst>
                  <a:outerShdw blurRad="38100" dist="38100" dir="2700000" algn="tl">
                    <a:srgbClr val="FFFFFF"/>
                  </a:outerShdw>
                </a:effectLst>
              </a:rPr>
              <a:t> strategies as part of risk management systems.</a:t>
            </a:r>
          </a:p>
          <a:p>
            <a:pPr>
              <a:lnSpc>
                <a:spcPct val="90000"/>
              </a:lnSpc>
            </a:pPr>
            <a:r>
              <a:rPr lang="en-US" dirty="0">
                <a:effectLst>
                  <a:outerShdw blurRad="38100" dist="38100" dir="2700000" algn="tl">
                    <a:srgbClr val="FFFFFF"/>
                  </a:outerShdw>
                </a:effectLst>
              </a:rPr>
              <a:t>Systems should also educate consumers in interpreting label information on products they use.</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19</a:t>
            </a:fld>
            <a:endParaRPr lang="en-US" dirty="0"/>
          </a:p>
        </p:txBody>
      </p:sp>
    </p:spTree>
    <p:extLst>
      <p:ext uri="{BB962C8B-B14F-4D97-AF65-F5344CB8AC3E}">
        <p14:creationId xmlns:p14="http://schemas.microsoft.com/office/powerpoint/2010/main" val="18575347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Education Units</a:t>
            </a:r>
            <a:endParaRPr lang="en-US" dirty="0"/>
          </a:p>
        </p:txBody>
      </p:sp>
      <p:sp>
        <p:nvSpPr>
          <p:cNvPr id="3" name="Content Placeholder 2"/>
          <p:cNvSpPr>
            <a:spLocks noGrp="1"/>
          </p:cNvSpPr>
          <p:nvPr>
            <p:ph idx="1"/>
          </p:nvPr>
        </p:nvSpPr>
        <p:spPr>
          <a:xfrm>
            <a:off x="493060" y="3074040"/>
            <a:ext cx="8187764" cy="2309986"/>
          </a:xfrm>
        </p:spPr>
        <p:txBody>
          <a:bodyPr>
            <a:normAutofit fontScale="85000" lnSpcReduction="10000"/>
          </a:bodyPr>
          <a:lstStyle/>
          <a:p>
            <a:r>
              <a:rPr lang="en-US" dirty="0" smtClean="0"/>
              <a:t>NECA </a:t>
            </a:r>
            <a:r>
              <a:rPr lang="en-US" dirty="0"/>
              <a:t>is an Authorized Provider by the International Association for Continuing Education and Training (IACET) and offers IACET Continuing Education Units (CEUs) for MEI programs that quality under the ANSI/IACET 1–2007 Standard</a:t>
            </a:r>
            <a:r>
              <a:rPr lang="en-US" dirty="0" smtClean="0"/>
              <a:t>.</a:t>
            </a:r>
          </a:p>
          <a:p>
            <a:endParaRPr lang="en-US" dirty="0"/>
          </a:p>
          <a:p>
            <a:r>
              <a:rPr lang="en-US" dirty="0" smtClean="0"/>
              <a:t>0.15 CEUs = 90 minutes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a:t>
            </a:fld>
            <a:endParaRPr lang="en-US" dirty="0"/>
          </a:p>
        </p:txBody>
      </p:sp>
      <p:pic>
        <p:nvPicPr>
          <p:cNvPr id="8" name="Picture 7" descr="iacet-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0" y="1992803"/>
            <a:ext cx="2641600" cy="889000"/>
          </a:xfrm>
          <a:prstGeom prst="rect">
            <a:avLst/>
          </a:prstGeom>
        </p:spPr>
      </p:pic>
    </p:spTree>
    <p:extLst>
      <p:ext uri="{BB962C8B-B14F-4D97-AF65-F5344CB8AC3E}">
        <p14:creationId xmlns:p14="http://schemas.microsoft.com/office/powerpoint/2010/main" val="22502513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Information</a:t>
            </a:r>
            <a:endParaRPr lang="en-US" dirty="0"/>
          </a:p>
        </p:txBody>
      </p:sp>
      <p:sp>
        <p:nvSpPr>
          <p:cNvPr id="3" name="Content Placeholder 2"/>
          <p:cNvSpPr>
            <a:spLocks noGrp="1"/>
          </p:cNvSpPr>
          <p:nvPr>
            <p:ph idx="1"/>
          </p:nvPr>
        </p:nvSpPr>
        <p:spPr>
          <a:xfrm>
            <a:off x="493059" y="1822824"/>
            <a:ext cx="5136933" cy="4242697"/>
          </a:xfrm>
        </p:spPr>
        <p:txBody>
          <a:bodyPr>
            <a:normAutofit lnSpcReduction="10000"/>
          </a:bodyPr>
          <a:lstStyle/>
          <a:p>
            <a:r>
              <a:rPr lang="en-US" dirty="0" smtClean="0"/>
              <a:t>Product Identifier</a:t>
            </a:r>
          </a:p>
          <a:p>
            <a:r>
              <a:rPr lang="en-US" dirty="0" smtClean="0"/>
              <a:t>Signal Word</a:t>
            </a:r>
          </a:p>
          <a:p>
            <a:r>
              <a:rPr lang="en-US" dirty="0" smtClean="0"/>
              <a:t>Precautionary Statement(s)</a:t>
            </a:r>
          </a:p>
          <a:p>
            <a:r>
              <a:rPr lang="en-US" dirty="0" smtClean="0"/>
              <a:t>Name, address and phone number of the chemical manufacturer, distributor, or importer</a:t>
            </a:r>
          </a:p>
          <a:p>
            <a:r>
              <a:rPr lang="en-US" dirty="0" smtClean="0"/>
              <a:t>Pictogram</a:t>
            </a:r>
          </a:p>
          <a:p>
            <a:r>
              <a:rPr lang="en-US" dirty="0" smtClean="0"/>
              <a:t>Hazard Statement(s)</a:t>
            </a:r>
          </a:p>
          <a:p>
            <a:endParaRPr lang="en-US" dirty="0" smtClean="0"/>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20</a:t>
            </a:fld>
            <a:endParaRPr lang="en-US" dirty="0"/>
          </a:p>
        </p:txBody>
      </p:sp>
    </p:spTree>
    <p:extLst>
      <p:ext uri="{BB962C8B-B14F-4D97-AF65-F5344CB8AC3E}">
        <p14:creationId xmlns:p14="http://schemas.microsoft.com/office/powerpoint/2010/main" val="5251804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21</a:t>
            </a:fld>
            <a:endParaRPr lang="en-US" dirty="0"/>
          </a:p>
        </p:txBody>
      </p:sp>
      <p:pic>
        <p:nvPicPr>
          <p:cNvPr id="6" name="Picture 5" descr="OSHA3492QuickCardLabel.pdf"/>
          <p:cNvPicPr>
            <a:picLocks noChangeAspect="1"/>
          </p:cNvPicPr>
          <p:nvPr/>
        </p:nvPicPr>
        <p:blipFill rotWithShape="1">
          <a:blip r:embed="rId2">
            <a:extLst>
              <a:ext uri="{28A0092B-C50C-407E-A947-70E740481C1C}">
                <a14:useLocalDpi xmlns:a14="http://schemas.microsoft.com/office/drawing/2010/main" val="0"/>
              </a:ext>
            </a:extLst>
          </a:blip>
          <a:srcRect l="39361" b="3773"/>
          <a:stretch/>
        </p:blipFill>
        <p:spPr>
          <a:xfrm>
            <a:off x="498202" y="440601"/>
            <a:ext cx="8174982" cy="5765687"/>
          </a:xfrm>
          <a:prstGeom prst="rect">
            <a:avLst/>
          </a:prstGeom>
          <a:ln>
            <a:solidFill>
              <a:schemeClr val="tx1"/>
            </a:solidFill>
          </a:ln>
        </p:spPr>
      </p:pic>
      <p:sp>
        <p:nvSpPr>
          <p:cNvPr id="3" name="Left Arrow 2"/>
          <p:cNvSpPr/>
          <p:nvPr/>
        </p:nvSpPr>
        <p:spPr>
          <a:xfrm>
            <a:off x="3989916" y="1158875"/>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4191000" y="1903942"/>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10800000">
            <a:off x="4834467" y="4839758"/>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5173134" y="3997325"/>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7806269" y="3377143"/>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7160684" y="2514600"/>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a:off x="7387167" y="1158875"/>
            <a:ext cx="677334" cy="264583"/>
          </a:xfrm>
          <a:prstGeom prst="leftArrow">
            <a:avLst>
              <a:gd name="adj1" fmla="val 50000"/>
              <a:gd name="adj2" fmla="val 82000"/>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672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Identifier</a:t>
            </a:r>
            <a:endParaRPr lang="en-US" dirty="0"/>
          </a:p>
        </p:txBody>
      </p:sp>
      <p:sp>
        <p:nvSpPr>
          <p:cNvPr id="3" name="Content Placeholder 2"/>
          <p:cNvSpPr>
            <a:spLocks noGrp="1"/>
          </p:cNvSpPr>
          <p:nvPr>
            <p:ph idx="1"/>
          </p:nvPr>
        </p:nvSpPr>
        <p:spPr/>
        <p:txBody>
          <a:bodyPr/>
          <a:lstStyle/>
          <a:p>
            <a:r>
              <a:rPr lang="en-US" dirty="0" smtClean="0"/>
              <a:t>How </a:t>
            </a:r>
            <a:r>
              <a:rPr lang="en-US" dirty="0"/>
              <a:t>the hazardous chemical is </a:t>
            </a:r>
            <a:r>
              <a:rPr lang="en-US" dirty="0" smtClean="0"/>
              <a:t>identified</a:t>
            </a:r>
            <a:r>
              <a:rPr lang="en-US" dirty="0"/>
              <a:t>.</a:t>
            </a:r>
            <a:r>
              <a:rPr lang="en-US" dirty="0" smtClean="0"/>
              <a:t> </a:t>
            </a:r>
          </a:p>
          <a:p>
            <a:r>
              <a:rPr lang="en-US" dirty="0" smtClean="0"/>
              <a:t>Can </a:t>
            </a:r>
            <a:r>
              <a:rPr lang="en-US" dirty="0"/>
              <a:t>be (but is not limited to) the chemical name, code number or batch number. </a:t>
            </a:r>
            <a:endParaRPr lang="en-US" dirty="0" smtClean="0"/>
          </a:p>
          <a:p>
            <a:r>
              <a:rPr lang="en-US" dirty="0" smtClean="0"/>
              <a:t>The </a:t>
            </a:r>
            <a:r>
              <a:rPr lang="en-US" dirty="0"/>
              <a:t>manufacturer, importer or distributor can decide the appropriate product identifier. </a:t>
            </a:r>
            <a:endParaRPr lang="en-US" dirty="0" smtClean="0"/>
          </a:p>
          <a:p>
            <a:r>
              <a:rPr lang="en-US" dirty="0" smtClean="0"/>
              <a:t>The </a:t>
            </a:r>
            <a:r>
              <a:rPr lang="en-US" dirty="0"/>
              <a:t>same product identifier must be both on the label and in Section 1 of the SDS (Identification). </a:t>
            </a:r>
            <a:endParaRPr lang="en-US" dirty="0" smtClean="0"/>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22</a:t>
            </a:fld>
            <a:endParaRPr lang="en-US" dirty="0"/>
          </a:p>
        </p:txBody>
      </p:sp>
    </p:spTree>
    <p:extLst>
      <p:ext uri="{BB962C8B-B14F-4D97-AF65-F5344CB8AC3E}">
        <p14:creationId xmlns:p14="http://schemas.microsoft.com/office/powerpoint/2010/main" val="16800563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Signal Word(s)</a:t>
            </a:r>
            <a:endParaRPr lang="en-US" dirty="0"/>
          </a:p>
        </p:txBody>
      </p:sp>
      <p:sp>
        <p:nvSpPr>
          <p:cNvPr id="3" name="Content Placeholder 2"/>
          <p:cNvSpPr>
            <a:spLocks noGrp="1"/>
          </p:cNvSpPr>
          <p:nvPr>
            <p:ph idx="1"/>
          </p:nvPr>
        </p:nvSpPr>
        <p:spPr/>
        <p:txBody>
          <a:bodyPr/>
          <a:lstStyle/>
          <a:p>
            <a:r>
              <a:rPr lang="en-US" dirty="0" smtClean="0"/>
              <a:t>A signal word is used </a:t>
            </a:r>
            <a:r>
              <a:rPr lang="en-US" dirty="0"/>
              <a:t>to indicate the relative level of severity of hazard and alert the reader to a potential hazard on the label. </a:t>
            </a:r>
            <a:endParaRPr lang="en-US" dirty="0" smtClean="0"/>
          </a:p>
          <a:p>
            <a:r>
              <a:rPr lang="en-US" dirty="0" smtClean="0"/>
              <a:t>Two signal words “DANGER” and “WARNING”</a:t>
            </a:r>
          </a:p>
          <a:p>
            <a:endParaRPr lang="en-US" dirty="0"/>
          </a:p>
          <a:p>
            <a:pPr lvl="1"/>
            <a:r>
              <a:rPr lang="en-US" dirty="0" smtClean="0"/>
              <a:t>Danger – Most severe degree of hazard</a:t>
            </a:r>
          </a:p>
          <a:p>
            <a:pPr lvl="1"/>
            <a:r>
              <a:rPr lang="en-US" dirty="0" smtClean="0"/>
              <a:t>Warning – Less severe than danger</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23</a:t>
            </a:fld>
            <a:endParaRPr lang="en-US" dirty="0"/>
          </a:p>
        </p:txBody>
      </p:sp>
    </p:spTree>
    <p:extLst>
      <p:ext uri="{BB962C8B-B14F-4D97-AF65-F5344CB8AC3E}">
        <p14:creationId xmlns:p14="http://schemas.microsoft.com/office/powerpoint/2010/main" val="1827179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 – Danger</a:t>
            </a:r>
            <a:endParaRPr lang="en-US" dirty="0"/>
          </a:p>
        </p:txBody>
      </p:sp>
      <p:sp>
        <p:nvSpPr>
          <p:cNvPr id="3" name="Content Placeholder 2"/>
          <p:cNvSpPr>
            <a:spLocks noGrp="1"/>
          </p:cNvSpPr>
          <p:nvPr>
            <p:ph idx="1"/>
          </p:nvPr>
        </p:nvSpPr>
        <p:spPr/>
        <p:txBody>
          <a:bodyPr>
            <a:normAutofit lnSpcReduction="10000"/>
          </a:bodyPr>
          <a:lstStyle/>
          <a:p>
            <a:r>
              <a:rPr lang="en-US" dirty="0" smtClean="0"/>
              <a:t>Indicates </a:t>
            </a:r>
            <a:r>
              <a:rPr lang="en-US" dirty="0"/>
              <a:t>an imminently hazardous situation which, if not avoided, will result in death or serious injury.  </a:t>
            </a:r>
            <a:endParaRPr lang="en-US" dirty="0" smtClean="0"/>
          </a:p>
          <a:p>
            <a:r>
              <a:rPr lang="en-US" dirty="0" smtClean="0"/>
              <a:t>This </a:t>
            </a:r>
            <a:r>
              <a:rPr lang="en-US" dirty="0"/>
              <a:t>signal word is to be limited to the most extreme situations. </a:t>
            </a:r>
            <a:endParaRPr lang="en-US" dirty="0" smtClean="0"/>
          </a:p>
          <a:p>
            <a:r>
              <a:rPr lang="en-US" dirty="0" smtClean="0"/>
              <a:t>This </a:t>
            </a:r>
            <a:r>
              <a:rPr lang="en-US" dirty="0"/>
              <a:t>signal word should not be used for property damage hazards unless personal injury risk appropriate to this level is also involved</a:t>
            </a:r>
            <a:r>
              <a:rPr lang="en-US" dirty="0" smtClean="0"/>
              <a:t>.</a:t>
            </a:r>
            <a:r>
              <a:rPr lang="en-US" b="1" dirty="0"/>
              <a:t> </a:t>
            </a:r>
            <a:endParaRPr lang="en-US" b="1" dirty="0" smtClean="0"/>
          </a:p>
          <a:p>
            <a:endParaRPr lang="en-US" b="1" dirty="0"/>
          </a:p>
          <a:p>
            <a:r>
              <a:rPr lang="en-US" dirty="0" smtClean="0"/>
              <a:t>ANSI Z535.3</a:t>
            </a:r>
            <a:r>
              <a:rPr lang="en-US" dirty="0"/>
              <a:t>  	</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24</a:t>
            </a:fld>
            <a:endParaRPr lang="en-US" dirty="0"/>
          </a:p>
        </p:txBody>
      </p:sp>
      <p:pic>
        <p:nvPicPr>
          <p:cNvPr id="6" name="Picture 5" descr="osha_danger_head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520" y="5458596"/>
            <a:ext cx="1587500" cy="457200"/>
          </a:xfrm>
          <a:prstGeom prst="rect">
            <a:avLst/>
          </a:prstGeom>
        </p:spPr>
      </p:pic>
    </p:spTree>
    <p:extLst>
      <p:ext uri="{BB962C8B-B14F-4D97-AF65-F5344CB8AC3E}">
        <p14:creationId xmlns:p14="http://schemas.microsoft.com/office/powerpoint/2010/main" val="3849379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 – Warning </a:t>
            </a:r>
            <a:endParaRPr lang="en-US" dirty="0"/>
          </a:p>
        </p:txBody>
      </p:sp>
      <p:sp>
        <p:nvSpPr>
          <p:cNvPr id="3" name="Content Placeholder 2"/>
          <p:cNvSpPr>
            <a:spLocks noGrp="1"/>
          </p:cNvSpPr>
          <p:nvPr>
            <p:ph idx="1"/>
          </p:nvPr>
        </p:nvSpPr>
        <p:spPr/>
        <p:txBody>
          <a:bodyPr>
            <a:normAutofit/>
          </a:bodyPr>
          <a:lstStyle/>
          <a:p>
            <a:r>
              <a:rPr lang="en-US" dirty="0" smtClean="0"/>
              <a:t>Indicates </a:t>
            </a:r>
            <a:r>
              <a:rPr lang="en-US" dirty="0"/>
              <a:t>a potentially hazardous situation which, if not avoided, could result in death or serious injury.  </a:t>
            </a:r>
            <a:endParaRPr lang="en-US" dirty="0" smtClean="0"/>
          </a:p>
          <a:p>
            <a:endParaRPr lang="en-US" dirty="0"/>
          </a:p>
          <a:p>
            <a:r>
              <a:rPr lang="en-US" dirty="0" smtClean="0"/>
              <a:t>This </a:t>
            </a:r>
            <a:r>
              <a:rPr lang="en-US" dirty="0"/>
              <a:t>signal word should not be used for property damage hazards unless personal injury risk appropriate to this level is also involved</a:t>
            </a:r>
            <a:r>
              <a:rPr lang="en-US" dirty="0" smtClean="0"/>
              <a:t>.</a:t>
            </a:r>
          </a:p>
          <a:p>
            <a:endParaRPr lang="en-US" dirty="0"/>
          </a:p>
          <a:p>
            <a:r>
              <a:rPr lang="en-US" dirty="0"/>
              <a:t> ANSI Z535.3  	  </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25</a:t>
            </a:fld>
            <a:endParaRPr lang="en-US" dirty="0"/>
          </a:p>
        </p:txBody>
      </p:sp>
      <p:pic>
        <p:nvPicPr>
          <p:cNvPr id="6" name="Picture 5" descr="osha_warning_header_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145" y="5407979"/>
            <a:ext cx="1511300" cy="469900"/>
          </a:xfrm>
          <a:prstGeom prst="rect">
            <a:avLst/>
          </a:prstGeom>
        </p:spPr>
      </p:pic>
    </p:spTree>
    <p:extLst>
      <p:ext uri="{BB962C8B-B14F-4D97-AF65-F5344CB8AC3E}">
        <p14:creationId xmlns:p14="http://schemas.microsoft.com/office/powerpoint/2010/main" val="3757038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Words (cont.)</a:t>
            </a:r>
            <a:endParaRPr lang="en-US" dirty="0"/>
          </a:p>
        </p:txBody>
      </p:sp>
      <p:sp>
        <p:nvSpPr>
          <p:cNvPr id="3" name="Content Placeholder 2"/>
          <p:cNvSpPr>
            <a:spLocks noGrp="1"/>
          </p:cNvSpPr>
          <p:nvPr>
            <p:ph idx="1"/>
          </p:nvPr>
        </p:nvSpPr>
        <p:spPr/>
        <p:txBody>
          <a:bodyPr/>
          <a:lstStyle/>
          <a:p>
            <a:r>
              <a:rPr lang="en-US" dirty="0" smtClean="0"/>
              <a:t>There </a:t>
            </a:r>
            <a:r>
              <a:rPr lang="en-US" dirty="0"/>
              <a:t>will only be one signal word on the label no matter how many hazards a chemical may have. </a:t>
            </a:r>
            <a:endParaRPr lang="en-US" dirty="0" smtClean="0"/>
          </a:p>
          <a:p>
            <a:endParaRPr lang="en-US" dirty="0"/>
          </a:p>
          <a:p>
            <a:r>
              <a:rPr lang="en-US" dirty="0" smtClean="0"/>
              <a:t>If </a:t>
            </a:r>
            <a:r>
              <a:rPr lang="en-US" dirty="0"/>
              <a:t>one of the hazards warrants a “Danger” signal word and another warrants the signal word “Warning,” then only “Danger” should appear on the label.</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26</a:t>
            </a:fld>
            <a:endParaRPr lang="en-US" dirty="0"/>
          </a:p>
        </p:txBody>
      </p:sp>
    </p:spTree>
    <p:extLst>
      <p:ext uri="{BB962C8B-B14F-4D97-AF65-F5344CB8AC3E}">
        <p14:creationId xmlns:p14="http://schemas.microsoft.com/office/powerpoint/2010/main" val="21146097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Precautionary Statement(s</a:t>
            </a:r>
            <a:r>
              <a:rPr lang="en-US" dirty="0" smtClean="0"/>
              <a:t>)</a:t>
            </a:r>
            <a:endParaRPr lang="en-US" dirty="0"/>
          </a:p>
        </p:txBody>
      </p:sp>
      <p:sp>
        <p:nvSpPr>
          <p:cNvPr id="3" name="Content Placeholder 2"/>
          <p:cNvSpPr>
            <a:spLocks noGrp="1"/>
          </p:cNvSpPr>
          <p:nvPr>
            <p:ph idx="1"/>
          </p:nvPr>
        </p:nvSpPr>
        <p:spPr/>
        <p:txBody>
          <a:bodyPr/>
          <a:lstStyle/>
          <a:p>
            <a:r>
              <a:rPr lang="en-US" dirty="0" smtClean="0"/>
              <a:t>Providing a statement describing </a:t>
            </a:r>
            <a:r>
              <a:rPr lang="en-US" dirty="0"/>
              <a:t>recommended measures that should be taken to minimize or prevent adverse effects resulting from exposure to a hazardous chemical or improper storage or handling</a:t>
            </a:r>
            <a:r>
              <a:rPr lang="en-US" dirty="0" smtClean="0"/>
              <a:t>.</a:t>
            </a:r>
          </a:p>
          <a:p>
            <a:endParaRPr lang="en-US" dirty="0"/>
          </a:p>
          <a:p>
            <a:r>
              <a:rPr lang="en-US" dirty="0" smtClean="0"/>
              <a:t>Example: Wear respirator, wear protective eyewear, Use in well ventilated area, etc.</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27</a:t>
            </a:fld>
            <a:endParaRPr lang="en-US" dirty="0"/>
          </a:p>
        </p:txBody>
      </p:sp>
    </p:spTree>
    <p:extLst>
      <p:ext uri="{BB962C8B-B14F-4D97-AF65-F5344CB8AC3E}">
        <p14:creationId xmlns:p14="http://schemas.microsoft.com/office/powerpoint/2010/main" val="8833106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Pictograms</a:t>
            </a:r>
            <a:endParaRPr lang="en-US" dirty="0"/>
          </a:p>
        </p:txBody>
      </p:sp>
      <p:sp>
        <p:nvSpPr>
          <p:cNvPr id="3" name="Content Placeholder 2"/>
          <p:cNvSpPr>
            <a:spLocks noGrp="1"/>
          </p:cNvSpPr>
          <p:nvPr>
            <p:ph idx="1"/>
          </p:nvPr>
        </p:nvSpPr>
        <p:spPr/>
        <p:txBody>
          <a:bodyPr/>
          <a:lstStyle/>
          <a:p>
            <a:r>
              <a:rPr lang="en-US" dirty="0" smtClean="0"/>
              <a:t>OSHA’s </a:t>
            </a:r>
            <a:r>
              <a:rPr lang="en-US" dirty="0"/>
              <a:t>required pictograms must be in the shape of a square set at a point and include a black hazard symbol on a white background with a red frame sufficiently wide enough to be clearly visible. </a:t>
            </a:r>
            <a:endParaRPr lang="en-US" dirty="0" smtClean="0"/>
          </a:p>
          <a:p>
            <a:r>
              <a:rPr lang="en-US" dirty="0" smtClean="0"/>
              <a:t>A </a:t>
            </a:r>
            <a:r>
              <a:rPr lang="en-US" dirty="0"/>
              <a:t>square red frame set at a point without a hazard symbol is not a pictogram and is not permitted on the label. </a:t>
            </a:r>
          </a:p>
          <a:p>
            <a:r>
              <a:rPr lang="en-US" dirty="0" smtClean="0"/>
              <a:t>OSHA </a:t>
            </a:r>
            <a:r>
              <a:rPr lang="en-US" dirty="0"/>
              <a:t>has </a:t>
            </a:r>
            <a:r>
              <a:rPr lang="en-US"/>
              <a:t>designated </a:t>
            </a:r>
            <a:r>
              <a:rPr lang="en-US" smtClean="0"/>
              <a:t>nine pictograms </a:t>
            </a:r>
            <a:r>
              <a:rPr lang="en-US" dirty="0"/>
              <a:t>under this standard for application to a hazard category.</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28</a:t>
            </a:fld>
            <a:endParaRPr lang="en-US" dirty="0"/>
          </a:p>
        </p:txBody>
      </p:sp>
    </p:spTree>
    <p:extLst>
      <p:ext uri="{BB962C8B-B14F-4D97-AF65-F5344CB8AC3E}">
        <p14:creationId xmlns:p14="http://schemas.microsoft.com/office/powerpoint/2010/main" val="21146097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Pictograms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29</a:t>
            </a:fld>
            <a:endParaRPr lang="en-US" dirty="0"/>
          </a:p>
        </p:txBody>
      </p:sp>
      <p:pic>
        <p:nvPicPr>
          <p:cNvPr id="6" name="Picture 5" descr="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18" y="1866900"/>
            <a:ext cx="1185313" cy="1185313"/>
          </a:xfrm>
          <a:prstGeom prst="rect">
            <a:avLst/>
          </a:prstGeom>
        </p:spPr>
      </p:pic>
      <p:pic>
        <p:nvPicPr>
          <p:cNvPr id="7" name="Picture 6" descr="imag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944" y="1866900"/>
            <a:ext cx="1185313" cy="1185313"/>
          </a:xfrm>
          <a:prstGeom prst="rect">
            <a:avLst/>
          </a:prstGeom>
        </p:spPr>
      </p:pic>
      <p:pic>
        <p:nvPicPr>
          <p:cNvPr id="8" name="Picture 7" descr="image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940" y="1866900"/>
            <a:ext cx="1185313" cy="1185313"/>
          </a:xfrm>
          <a:prstGeom prst="rect">
            <a:avLst/>
          </a:prstGeom>
        </p:spPr>
      </p:pic>
      <p:pic>
        <p:nvPicPr>
          <p:cNvPr id="9" name="Picture 8" descr="image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510" y="1866900"/>
            <a:ext cx="1185313" cy="1185313"/>
          </a:xfrm>
          <a:prstGeom prst="rect">
            <a:avLst/>
          </a:prstGeom>
        </p:spPr>
      </p:pic>
      <p:pic>
        <p:nvPicPr>
          <p:cNvPr id="10" name="Picture 9" descr="image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931" y="4255596"/>
            <a:ext cx="1181100" cy="1181100"/>
          </a:xfrm>
          <a:prstGeom prst="rect">
            <a:avLst/>
          </a:prstGeom>
        </p:spPr>
      </p:pic>
      <p:pic>
        <p:nvPicPr>
          <p:cNvPr id="11" name="Picture 10" descr="image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0944" y="4255596"/>
            <a:ext cx="1181100" cy="1181100"/>
          </a:xfrm>
          <a:prstGeom prst="rect">
            <a:avLst/>
          </a:prstGeom>
        </p:spPr>
      </p:pic>
      <p:pic>
        <p:nvPicPr>
          <p:cNvPr id="12" name="Picture 11" descr="image7.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5510" y="4255596"/>
            <a:ext cx="1181100" cy="1181100"/>
          </a:xfrm>
          <a:prstGeom prst="rect">
            <a:avLst/>
          </a:prstGeom>
        </p:spPr>
      </p:pic>
      <p:pic>
        <p:nvPicPr>
          <p:cNvPr id="13" name="Picture 12" descr="image8.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2791" y="4255596"/>
            <a:ext cx="1181100" cy="1181100"/>
          </a:xfrm>
          <a:prstGeom prst="rect">
            <a:avLst/>
          </a:prstGeom>
        </p:spPr>
      </p:pic>
      <p:pic>
        <p:nvPicPr>
          <p:cNvPr id="14" name="Picture 13" descr="image9.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2791" y="308118"/>
            <a:ext cx="1181100" cy="1181100"/>
          </a:xfrm>
          <a:prstGeom prst="rect">
            <a:avLst/>
          </a:prstGeom>
        </p:spPr>
      </p:pic>
      <p:sp>
        <p:nvSpPr>
          <p:cNvPr id="15" name="TextBox 14"/>
          <p:cNvSpPr txBox="1"/>
          <p:nvPr/>
        </p:nvSpPr>
        <p:spPr>
          <a:xfrm>
            <a:off x="493060" y="3194742"/>
            <a:ext cx="1986241" cy="369332"/>
          </a:xfrm>
          <a:prstGeom prst="rect">
            <a:avLst/>
          </a:prstGeom>
          <a:noFill/>
        </p:spPr>
        <p:txBody>
          <a:bodyPr wrap="none" rtlCol="0">
            <a:spAutoFit/>
          </a:bodyPr>
          <a:lstStyle/>
          <a:p>
            <a:r>
              <a:rPr lang="en-US" dirty="0" smtClean="0"/>
              <a:t>Circle Over Flame</a:t>
            </a:r>
            <a:endParaRPr lang="en-US" dirty="0"/>
          </a:p>
        </p:txBody>
      </p:sp>
      <p:sp>
        <p:nvSpPr>
          <p:cNvPr id="16" name="TextBox 15"/>
          <p:cNvSpPr txBox="1"/>
          <p:nvPr/>
        </p:nvSpPr>
        <p:spPr>
          <a:xfrm>
            <a:off x="910092" y="5589097"/>
            <a:ext cx="1132229" cy="369332"/>
          </a:xfrm>
          <a:prstGeom prst="rect">
            <a:avLst/>
          </a:prstGeom>
          <a:noFill/>
        </p:spPr>
        <p:txBody>
          <a:bodyPr wrap="none" rtlCol="0">
            <a:spAutoFit/>
          </a:bodyPr>
          <a:lstStyle/>
          <a:p>
            <a:r>
              <a:rPr lang="en-US" dirty="0" smtClean="0"/>
              <a:t>Corrosive</a:t>
            </a:r>
            <a:endParaRPr lang="en-US" dirty="0"/>
          </a:p>
        </p:txBody>
      </p:sp>
      <p:sp>
        <p:nvSpPr>
          <p:cNvPr id="18" name="TextBox 17"/>
          <p:cNvSpPr txBox="1"/>
          <p:nvPr/>
        </p:nvSpPr>
        <p:spPr>
          <a:xfrm>
            <a:off x="3161133" y="3194742"/>
            <a:ext cx="805254" cy="369332"/>
          </a:xfrm>
          <a:prstGeom prst="rect">
            <a:avLst/>
          </a:prstGeom>
          <a:noFill/>
        </p:spPr>
        <p:txBody>
          <a:bodyPr wrap="none" rtlCol="0">
            <a:spAutoFit/>
          </a:bodyPr>
          <a:lstStyle/>
          <a:p>
            <a:r>
              <a:rPr lang="en-US" dirty="0" smtClean="0"/>
              <a:t>Flame</a:t>
            </a:r>
            <a:endParaRPr lang="en-US" dirty="0"/>
          </a:p>
        </p:txBody>
      </p:sp>
      <p:sp>
        <p:nvSpPr>
          <p:cNvPr id="19" name="TextBox 18"/>
          <p:cNvSpPr txBox="1"/>
          <p:nvPr/>
        </p:nvSpPr>
        <p:spPr>
          <a:xfrm>
            <a:off x="4963840" y="3194742"/>
            <a:ext cx="975335" cy="369332"/>
          </a:xfrm>
          <a:prstGeom prst="rect">
            <a:avLst/>
          </a:prstGeom>
          <a:noFill/>
        </p:spPr>
        <p:txBody>
          <a:bodyPr wrap="none" rtlCol="0">
            <a:spAutoFit/>
          </a:bodyPr>
          <a:lstStyle/>
          <a:p>
            <a:r>
              <a:rPr lang="en-US" dirty="0" smtClean="0"/>
              <a:t>Toxicity</a:t>
            </a:r>
            <a:endParaRPr lang="en-US" dirty="0"/>
          </a:p>
        </p:txBody>
      </p:sp>
      <p:sp>
        <p:nvSpPr>
          <p:cNvPr id="20" name="TextBox 19"/>
          <p:cNvSpPr txBox="1"/>
          <p:nvPr/>
        </p:nvSpPr>
        <p:spPr>
          <a:xfrm>
            <a:off x="6918545" y="3194742"/>
            <a:ext cx="1133694" cy="369332"/>
          </a:xfrm>
          <a:prstGeom prst="rect">
            <a:avLst/>
          </a:prstGeom>
          <a:noFill/>
        </p:spPr>
        <p:txBody>
          <a:bodyPr wrap="none" rtlCol="0">
            <a:spAutoFit/>
          </a:bodyPr>
          <a:lstStyle/>
          <a:p>
            <a:r>
              <a:rPr lang="en-US" dirty="0" smtClean="0"/>
              <a:t>Explosive</a:t>
            </a:r>
            <a:endParaRPr lang="en-US" dirty="0"/>
          </a:p>
        </p:txBody>
      </p:sp>
      <p:sp>
        <p:nvSpPr>
          <p:cNvPr id="22" name="TextBox 21"/>
          <p:cNvSpPr txBox="1"/>
          <p:nvPr/>
        </p:nvSpPr>
        <p:spPr>
          <a:xfrm>
            <a:off x="2858252" y="5613721"/>
            <a:ext cx="1486480" cy="369332"/>
          </a:xfrm>
          <a:prstGeom prst="rect">
            <a:avLst/>
          </a:prstGeom>
          <a:noFill/>
        </p:spPr>
        <p:txBody>
          <a:bodyPr wrap="none" rtlCol="0">
            <a:spAutoFit/>
          </a:bodyPr>
          <a:lstStyle/>
          <a:p>
            <a:r>
              <a:rPr lang="en-US" dirty="0" smtClean="0"/>
              <a:t>Gas Cylinder</a:t>
            </a:r>
            <a:endParaRPr lang="en-US" dirty="0"/>
          </a:p>
        </p:txBody>
      </p:sp>
      <p:sp>
        <p:nvSpPr>
          <p:cNvPr id="23" name="TextBox 22"/>
          <p:cNvSpPr txBox="1"/>
          <p:nvPr/>
        </p:nvSpPr>
        <p:spPr>
          <a:xfrm>
            <a:off x="4753862" y="5589097"/>
            <a:ext cx="1635822" cy="369332"/>
          </a:xfrm>
          <a:prstGeom prst="rect">
            <a:avLst/>
          </a:prstGeom>
          <a:noFill/>
        </p:spPr>
        <p:txBody>
          <a:bodyPr wrap="none" rtlCol="0">
            <a:spAutoFit/>
          </a:bodyPr>
          <a:lstStyle/>
          <a:p>
            <a:r>
              <a:rPr lang="en-US" dirty="0" smtClean="0"/>
              <a:t>Health Hazard</a:t>
            </a:r>
            <a:endParaRPr lang="en-US" dirty="0"/>
          </a:p>
        </p:txBody>
      </p:sp>
      <p:sp>
        <p:nvSpPr>
          <p:cNvPr id="24" name="TextBox 23"/>
          <p:cNvSpPr txBox="1"/>
          <p:nvPr/>
        </p:nvSpPr>
        <p:spPr>
          <a:xfrm>
            <a:off x="6767372" y="5613721"/>
            <a:ext cx="1646605" cy="646331"/>
          </a:xfrm>
          <a:prstGeom prst="rect">
            <a:avLst/>
          </a:prstGeom>
          <a:noFill/>
        </p:spPr>
        <p:txBody>
          <a:bodyPr wrap="none" rtlCol="0">
            <a:spAutoFit/>
          </a:bodyPr>
          <a:lstStyle/>
          <a:p>
            <a:pPr algn="ctr"/>
            <a:r>
              <a:rPr lang="en-US" dirty="0" smtClean="0"/>
              <a:t>Environmental </a:t>
            </a:r>
          </a:p>
          <a:p>
            <a:pPr algn="ctr"/>
            <a:r>
              <a:rPr lang="en-US" dirty="0" smtClean="0"/>
              <a:t>Hazard</a:t>
            </a:r>
            <a:endParaRPr lang="en-US" dirty="0"/>
          </a:p>
        </p:txBody>
      </p:sp>
    </p:spTree>
    <p:extLst>
      <p:ext uri="{BB962C8B-B14F-4D97-AF65-F5344CB8AC3E}">
        <p14:creationId xmlns:p14="http://schemas.microsoft.com/office/powerpoint/2010/main" val="8833106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 CEUs</a:t>
            </a:r>
            <a:endParaRPr lang="en-US" dirty="0"/>
          </a:p>
        </p:txBody>
      </p:sp>
      <p:sp>
        <p:nvSpPr>
          <p:cNvPr id="3" name="Content Placeholder 2"/>
          <p:cNvSpPr>
            <a:spLocks noGrp="1"/>
          </p:cNvSpPr>
          <p:nvPr>
            <p:ph idx="1"/>
          </p:nvPr>
        </p:nvSpPr>
        <p:spPr/>
        <p:txBody>
          <a:bodyPr/>
          <a:lstStyle/>
          <a:p>
            <a:r>
              <a:rPr lang="en-US" dirty="0" smtClean="0"/>
              <a:t>To earn IACET CEUs for this training, attendees must attend 95% of the presentation.</a:t>
            </a:r>
          </a:p>
          <a:p>
            <a:pPr marL="0" indent="0">
              <a:buNone/>
            </a:pPr>
            <a:endParaRPr lang="en-US" dirty="0" smtClean="0"/>
          </a:p>
          <a:p>
            <a:r>
              <a:rPr lang="en-US" dirty="0" smtClean="0"/>
              <a:t>Each attendee must take the learning assessment quiz and achieve </a:t>
            </a:r>
            <a:r>
              <a:rPr lang="en-US" dirty="0"/>
              <a:t>a score of </a:t>
            </a:r>
            <a:r>
              <a:rPr lang="en-US" dirty="0" smtClean="0"/>
              <a:t>at least 75%.</a:t>
            </a:r>
          </a:p>
          <a:p>
            <a:pPr marL="0" indent="0">
              <a:buNone/>
            </a:pPr>
            <a:endParaRPr lang="en-US" dirty="0"/>
          </a:p>
          <a:p>
            <a:r>
              <a:rPr lang="en-US" dirty="0" smtClean="0"/>
              <a:t>Complete and submit an electronic evaluation upon completion of the training. </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a:t>
            </a:fld>
            <a:endParaRPr lang="en-US" dirty="0"/>
          </a:p>
        </p:txBody>
      </p:sp>
    </p:spTree>
    <p:extLst>
      <p:ext uri="{BB962C8B-B14F-4D97-AF65-F5344CB8AC3E}">
        <p14:creationId xmlns:p14="http://schemas.microsoft.com/office/powerpoint/2010/main" val="16420807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18BA29-4AEF-254B-9322-195FC32D278E}" type="datetime1">
              <a:rPr lang="en-US" smtClean="0"/>
              <a:t>11/8/13</a:t>
            </a:fld>
            <a:endParaRPr lang="en-US"/>
          </a:p>
        </p:txBody>
      </p:sp>
      <p:sp>
        <p:nvSpPr>
          <p:cNvPr id="4" name="Slide Number Placeholder 3"/>
          <p:cNvSpPr>
            <a:spLocks noGrp="1"/>
          </p:cNvSpPr>
          <p:nvPr>
            <p:ph type="sldNum" sz="quarter" idx="12"/>
          </p:nvPr>
        </p:nvSpPr>
        <p:spPr/>
        <p:txBody>
          <a:bodyPr/>
          <a:lstStyle/>
          <a:p>
            <a:fld id="{9EBA69F5-4E1E-4F4A-91BD-4DA6953BE714}" type="slidenum">
              <a:rPr lang="en-US" smtClean="0"/>
              <a:t>30</a:t>
            </a:fld>
            <a:endParaRPr lang="en-US"/>
          </a:p>
        </p:txBody>
      </p:sp>
      <p:pic>
        <p:nvPicPr>
          <p:cNvPr id="5" name="Picture 4" descr="OSHA3491QuickCardPictogram.pdf"/>
          <p:cNvPicPr>
            <a:picLocks noChangeAspect="1"/>
          </p:cNvPicPr>
          <p:nvPr/>
        </p:nvPicPr>
        <p:blipFill rotWithShape="1">
          <a:blip r:embed="rId2">
            <a:extLst>
              <a:ext uri="{28A0092B-C50C-407E-A947-70E740481C1C}">
                <a14:useLocalDpi xmlns:a14="http://schemas.microsoft.com/office/drawing/2010/main" val="0"/>
              </a:ext>
            </a:extLst>
          </a:blip>
          <a:srcRect t="35213" b="11678"/>
          <a:stretch/>
        </p:blipFill>
        <p:spPr>
          <a:xfrm>
            <a:off x="2075823" y="390729"/>
            <a:ext cx="4994842" cy="5968667"/>
          </a:xfrm>
          <a:prstGeom prst="rect">
            <a:avLst/>
          </a:prstGeom>
        </p:spPr>
      </p:pic>
      <p:pic>
        <p:nvPicPr>
          <p:cNvPr id="6" name="Picture 3" descr="NECA02-3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032" y="244158"/>
            <a:ext cx="1007072" cy="63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164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Statement(s)</a:t>
            </a:r>
            <a:endParaRPr lang="en-US" dirty="0"/>
          </a:p>
        </p:txBody>
      </p:sp>
      <p:sp>
        <p:nvSpPr>
          <p:cNvPr id="3" name="Content Placeholder 2"/>
          <p:cNvSpPr>
            <a:spLocks noGrp="1"/>
          </p:cNvSpPr>
          <p:nvPr>
            <p:ph idx="1"/>
          </p:nvPr>
        </p:nvSpPr>
        <p:spPr/>
        <p:txBody>
          <a:bodyPr>
            <a:normAutofit/>
          </a:bodyPr>
          <a:lstStyle/>
          <a:p>
            <a:r>
              <a:rPr lang="en-US" dirty="0" smtClean="0"/>
              <a:t>Describes </a:t>
            </a:r>
            <a:r>
              <a:rPr lang="en-US" dirty="0"/>
              <a:t>the nature of the hazard(s) of a chemical, including, where appropriate, the degree of hazard. </a:t>
            </a:r>
            <a:endParaRPr lang="en-US" dirty="0" smtClean="0"/>
          </a:p>
          <a:p>
            <a:endParaRPr lang="en-US" dirty="0"/>
          </a:p>
          <a:p>
            <a:r>
              <a:rPr lang="en-US" dirty="0" smtClean="0"/>
              <a:t>For </a:t>
            </a:r>
            <a:r>
              <a:rPr lang="en-US" dirty="0"/>
              <a:t>example: “Causes damage to kidneys through prolonged or repeated exposure when absorbed through the skin.</a:t>
            </a:r>
            <a:r>
              <a:rPr lang="en-US" dirty="0" smtClean="0"/>
              <a:t>”</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31</a:t>
            </a:fld>
            <a:endParaRPr lang="en-US" dirty="0"/>
          </a:p>
        </p:txBody>
      </p:sp>
    </p:spTree>
    <p:extLst>
      <p:ext uri="{BB962C8B-B14F-4D97-AF65-F5344CB8AC3E}">
        <p14:creationId xmlns:p14="http://schemas.microsoft.com/office/powerpoint/2010/main" val="21146097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Statement(s)</a:t>
            </a:r>
            <a:endParaRPr lang="en-US" dirty="0"/>
          </a:p>
        </p:txBody>
      </p:sp>
      <p:sp>
        <p:nvSpPr>
          <p:cNvPr id="3" name="Content Placeholder 2"/>
          <p:cNvSpPr>
            <a:spLocks noGrp="1"/>
          </p:cNvSpPr>
          <p:nvPr>
            <p:ph idx="1"/>
          </p:nvPr>
        </p:nvSpPr>
        <p:spPr>
          <a:xfrm>
            <a:off x="493060" y="1822824"/>
            <a:ext cx="8187764" cy="4242697"/>
          </a:xfrm>
        </p:spPr>
        <p:txBody>
          <a:bodyPr>
            <a:normAutofit/>
          </a:bodyPr>
          <a:lstStyle/>
          <a:p>
            <a:r>
              <a:rPr lang="en-US" dirty="0"/>
              <a:t>All of the applicable hazard statements must appear on the label. </a:t>
            </a:r>
          </a:p>
          <a:p>
            <a:r>
              <a:rPr lang="en-US" dirty="0" smtClean="0"/>
              <a:t>Hazard </a:t>
            </a:r>
            <a:r>
              <a:rPr lang="en-US" dirty="0"/>
              <a:t>statements may be combined where appropriate to reduce redundancies and improve readability. </a:t>
            </a:r>
          </a:p>
          <a:p>
            <a:r>
              <a:rPr lang="en-US" dirty="0" smtClean="0"/>
              <a:t>The </a:t>
            </a:r>
            <a:r>
              <a:rPr lang="en-US" dirty="0"/>
              <a:t>hazard statements are specific to the </a:t>
            </a:r>
            <a:r>
              <a:rPr lang="en-US" dirty="0" smtClean="0"/>
              <a:t>hazard   </a:t>
            </a:r>
            <a:r>
              <a:rPr lang="en-US" dirty="0"/>
              <a:t>classification categories, and chemical users should always see the same statement for the same hazards, no matter what the chemical is or who produces it.</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32</a:t>
            </a:fld>
            <a:endParaRPr lang="en-US" dirty="0"/>
          </a:p>
        </p:txBody>
      </p:sp>
    </p:spTree>
    <p:extLst>
      <p:ext uri="{BB962C8B-B14F-4D97-AF65-F5344CB8AC3E}">
        <p14:creationId xmlns:p14="http://schemas.microsoft.com/office/powerpoint/2010/main" val="8833106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Statement Example</a:t>
            </a:r>
            <a:endParaRPr lang="en-US" dirty="0"/>
          </a:p>
        </p:txBody>
      </p:sp>
      <p:sp>
        <p:nvSpPr>
          <p:cNvPr id="3" name="Content Placeholder 2"/>
          <p:cNvSpPr>
            <a:spLocks noGrp="1"/>
          </p:cNvSpPr>
          <p:nvPr>
            <p:ph idx="1"/>
          </p:nvPr>
        </p:nvSpPr>
        <p:spPr/>
        <p:txBody>
          <a:bodyPr/>
          <a:lstStyle/>
          <a:p>
            <a:r>
              <a:rPr lang="en-US" dirty="0" smtClean="0"/>
              <a:t>The </a:t>
            </a:r>
            <a:r>
              <a:rPr lang="en-US" dirty="0"/>
              <a:t>employee should be instructed that with the new format, Section 8 (Exposure Controls/Personal Protection) will always contain information </a:t>
            </a:r>
            <a:r>
              <a:rPr lang="en-US" dirty="0" smtClean="0"/>
              <a:t>about:</a:t>
            </a:r>
          </a:p>
          <a:p>
            <a:pPr marL="0" indent="0">
              <a:buNone/>
            </a:pPr>
            <a:endParaRPr lang="en-US" dirty="0" smtClean="0"/>
          </a:p>
          <a:p>
            <a:pPr lvl="1"/>
            <a:r>
              <a:rPr lang="en-US" dirty="0" smtClean="0"/>
              <a:t>Exposure limits</a:t>
            </a:r>
            <a:endParaRPr lang="en-US" dirty="0"/>
          </a:p>
          <a:p>
            <a:pPr lvl="1"/>
            <a:r>
              <a:rPr lang="en-US" dirty="0"/>
              <a:t>E</a:t>
            </a:r>
            <a:r>
              <a:rPr lang="en-US" dirty="0" smtClean="0"/>
              <a:t>ngineering controls</a:t>
            </a:r>
          </a:p>
          <a:p>
            <a:pPr lvl="1"/>
            <a:r>
              <a:rPr lang="en-US" dirty="0"/>
              <a:t>W</a:t>
            </a:r>
            <a:r>
              <a:rPr lang="en-US" dirty="0" smtClean="0"/>
              <a:t>ays </a:t>
            </a:r>
            <a:r>
              <a:rPr lang="en-US" dirty="0"/>
              <a:t>to protect </a:t>
            </a:r>
            <a:r>
              <a:rPr lang="en-US" dirty="0" smtClean="0"/>
              <a:t>yourself</a:t>
            </a:r>
            <a:endParaRPr lang="en-US" dirty="0"/>
          </a:p>
          <a:p>
            <a:pPr lvl="1"/>
            <a:r>
              <a:rPr lang="en-US" dirty="0"/>
              <a:t>P</a:t>
            </a:r>
            <a:r>
              <a:rPr lang="en-US" dirty="0" smtClean="0"/>
              <a:t>ersonal </a:t>
            </a:r>
            <a:r>
              <a:rPr lang="en-US" dirty="0"/>
              <a:t>P</a:t>
            </a:r>
            <a:r>
              <a:rPr lang="en-US" dirty="0" smtClean="0"/>
              <a:t>rotective Equipment - PPE</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33</a:t>
            </a:fld>
            <a:endParaRPr lang="en-US" dirty="0"/>
          </a:p>
        </p:txBody>
      </p:sp>
    </p:spTree>
    <p:extLst>
      <p:ext uri="{BB962C8B-B14F-4D97-AF65-F5344CB8AC3E}">
        <p14:creationId xmlns:p14="http://schemas.microsoft.com/office/powerpoint/2010/main" val="33000841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Label Quick Card</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34</a:t>
            </a:fld>
            <a:endParaRPr lang="en-US" dirty="0"/>
          </a:p>
        </p:txBody>
      </p:sp>
      <p:pic>
        <p:nvPicPr>
          <p:cNvPr id="6" name="Picture 5" descr="OSHA3492QuickCardLabe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4150"/>
            <a:ext cx="8229600" cy="3657600"/>
          </a:xfrm>
          <a:prstGeom prst="rect">
            <a:avLst/>
          </a:prstGeom>
          <a:ln>
            <a:solidFill>
              <a:schemeClr val="tx1"/>
            </a:solidFill>
          </a:ln>
        </p:spPr>
      </p:pic>
      <p:pic>
        <p:nvPicPr>
          <p:cNvPr id="8" name="Picture 3" descr="NECA02-3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032" y="244158"/>
            <a:ext cx="1007072" cy="63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7281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Safety Data Sheets – SDS </a:t>
            </a:r>
            <a:endParaRPr lang="en-US" dirty="0"/>
          </a:p>
        </p:txBody>
      </p:sp>
      <p:sp>
        <p:nvSpPr>
          <p:cNvPr id="6" name="Content Placeholder 5"/>
          <p:cNvSpPr>
            <a:spLocks noGrp="1"/>
          </p:cNvSpPr>
          <p:nvPr>
            <p:ph idx="1"/>
          </p:nvPr>
        </p:nvSpPr>
        <p:spPr/>
        <p:txBody>
          <a:bodyPr>
            <a:normAutofit/>
          </a:bodyPr>
          <a:lstStyle/>
          <a:p>
            <a:r>
              <a:rPr lang="en-US" dirty="0"/>
              <a:t>The Hazard Communication Standard (HCS) </a:t>
            </a:r>
            <a:r>
              <a:rPr lang="en-US" dirty="0" smtClean="0"/>
              <a:t>requires chemical </a:t>
            </a:r>
            <a:r>
              <a:rPr lang="en-US" dirty="0"/>
              <a:t>manufacturers, distributors, or importers </a:t>
            </a:r>
            <a:r>
              <a:rPr lang="en-US" dirty="0" smtClean="0"/>
              <a:t>to provide </a:t>
            </a:r>
            <a:r>
              <a:rPr lang="en-US" dirty="0"/>
              <a:t>Safety Data Sheets (</a:t>
            </a:r>
            <a:r>
              <a:rPr lang="en-US" dirty="0" smtClean="0"/>
              <a:t>SDSs) to communicate the </a:t>
            </a:r>
            <a:r>
              <a:rPr lang="en-US" dirty="0"/>
              <a:t>hazards of hazardous chemical products. </a:t>
            </a:r>
            <a:endParaRPr lang="en-US" dirty="0" smtClean="0"/>
          </a:p>
          <a:p>
            <a:endParaRPr lang="en-US" dirty="0"/>
          </a:p>
          <a:p>
            <a:r>
              <a:rPr lang="en-US" dirty="0" smtClean="0"/>
              <a:t>As </a:t>
            </a:r>
            <a:r>
              <a:rPr lang="en-US" dirty="0"/>
              <a:t>of </a:t>
            </a:r>
            <a:r>
              <a:rPr lang="en-US" dirty="0" smtClean="0"/>
              <a:t>June 1</a:t>
            </a:r>
            <a:r>
              <a:rPr lang="en-US" dirty="0"/>
              <a:t>, 2015, the HCS will require new SDSs to be in a </a:t>
            </a:r>
            <a:r>
              <a:rPr lang="en-US" dirty="0" smtClean="0"/>
              <a:t>uniform format</a:t>
            </a:r>
            <a:r>
              <a:rPr lang="en-US" dirty="0"/>
              <a:t>, and include </a:t>
            </a:r>
            <a:r>
              <a:rPr lang="en-US" dirty="0" smtClean="0"/>
              <a:t>16 </a:t>
            </a:r>
            <a:r>
              <a:rPr lang="en-US" dirty="0"/>
              <a:t>section numbers, the headings</a:t>
            </a:r>
            <a:r>
              <a:rPr lang="en-US" dirty="0" smtClean="0"/>
              <a:t>, and </a:t>
            </a:r>
            <a:r>
              <a:rPr lang="en-US" dirty="0"/>
              <a:t>associated information under the </a:t>
            </a:r>
            <a:r>
              <a:rPr lang="en-US" dirty="0" smtClean="0"/>
              <a:t>headings.</a:t>
            </a:r>
            <a:endParaRPr lang="en-US" dirty="0"/>
          </a:p>
        </p:txBody>
      </p:sp>
      <p:sp>
        <p:nvSpPr>
          <p:cNvPr id="3" name="Date Placeholder 2"/>
          <p:cNvSpPr>
            <a:spLocks noGrp="1"/>
          </p:cNvSpPr>
          <p:nvPr>
            <p:ph type="dt" sz="half" idx="10"/>
          </p:nvPr>
        </p:nvSpPr>
        <p:spPr/>
        <p:txBody>
          <a:bodyPr/>
          <a:lstStyle/>
          <a:p>
            <a:fld id="{3118BA29-4AEF-254B-9322-195FC32D278E}" type="datetime1">
              <a:rPr lang="en-US" smtClean="0"/>
              <a:t>11/8/13</a:t>
            </a:fld>
            <a:endParaRPr lang="en-US"/>
          </a:p>
        </p:txBody>
      </p:sp>
      <p:sp>
        <p:nvSpPr>
          <p:cNvPr id="4" name="Slide Number Placeholder 3"/>
          <p:cNvSpPr>
            <a:spLocks noGrp="1"/>
          </p:cNvSpPr>
          <p:nvPr>
            <p:ph type="sldNum" sz="quarter" idx="12"/>
          </p:nvPr>
        </p:nvSpPr>
        <p:spPr/>
        <p:txBody>
          <a:bodyPr/>
          <a:lstStyle/>
          <a:p>
            <a:fld id="{9EBA69F5-4E1E-4F4A-91BD-4DA6953BE714}" type="slidenum">
              <a:rPr lang="en-US" smtClean="0"/>
              <a:t>35</a:t>
            </a:fld>
            <a:endParaRPr lang="en-US"/>
          </a:p>
        </p:txBody>
      </p:sp>
    </p:spTree>
    <p:extLst>
      <p:ext uri="{BB962C8B-B14F-4D97-AF65-F5344CB8AC3E}">
        <p14:creationId xmlns:p14="http://schemas.microsoft.com/office/powerpoint/2010/main" val="41368967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Identification</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36</a:t>
            </a:fld>
            <a:endParaRPr lang="en-US" dirty="0"/>
          </a:p>
        </p:txBody>
      </p:sp>
      <p:sp>
        <p:nvSpPr>
          <p:cNvPr id="7" name="Content Placeholder 6"/>
          <p:cNvSpPr>
            <a:spLocks noGrp="1"/>
          </p:cNvSpPr>
          <p:nvPr>
            <p:ph idx="1"/>
          </p:nvPr>
        </p:nvSpPr>
        <p:spPr/>
        <p:txBody>
          <a:bodyPr/>
          <a:lstStyle/>
          <a:p>
            <a:r>
              <a:rPr lang="en-US" dirty="0"/>
              <a:t>Includes product identifier; manufacturer or distributor name, address, phone number; emergency phone number; recommended use; any restrictions on use.</a:t>
            </a:r>
          </a:p>
          <a:p>
            <a:endParaRPr lang="en-US" dirty="0"/>
          </a:p>
        </p:txBody>
      </p:sp>
      <p:pic>
        <p:nvPicPr>
          <p:cNvPr id="3" name="Picture 2" descr="SDS Example 1_Page_1.jpg"/>
          <p:cNvPicPr>
            <a:picLocks noChangeAspect="1"/>
          </p:cNvPicPr>
          <p:nvPr/>
        </p:nvPicPr>
        <p:blipFill rotWithShape="1">
          <a:blip r:embed="rId3">
            <a:extLst>
              <a:ext uri="{28A0092B-C50C-407E-A947-70E740481C1C}">
                <a14:useLocalDpi xmlns:a14="http://schemas.microsoft.com/office/drawing/2010/main" val="0"/>
              </a:ext>
            </a:extLst>
          </a:blip>
          <a:srcRect l="3758" t="15211" r="2101" b="54808"/>
          <a:stretch/>
        </p:blipFill>
        <p:spPr>
          <a:xfrm>
            <a:off x="756014" y="3183463"/>
            <a:ext cx="7318225" cy="3015581"/>
          </a:xfrm>
          <a:prstGeom prst="rect">
            <a:avLst/>
          </a:prstGeom>
        </p:spPr>
      </p:pic>
    </p:spTree>
    <p:extLst>
      <p:ext uri="{BB962C8B-B14F-4D97-AF65-F5344CB8AC3E}">
        <p14:creationId xmlns:p14="http://schemas.microsoft.com/office/powerpoint/2010/main" val="14042663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Hazard Identification </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37</a:t>
            </a:fld>
            <a:endParaRPr lang="en-US" dirty="0"/>
          </a:p>
        </p:txBody>
      </p:sp>
      <p:sp>
        <p:nvSpPr>
          <p:cNvPr id="10" name="Content Placeholder 9"/>
          <p:cNvSpPr>
            <a:spLocks noGrp="1"/>
          </p:cNvSpPr>
          <p:nvPr>
            <p:ph idx="1"/>
          </p:nvPr>
        </p:nvSpPr>
        <p:spPr/>
        <p:txBody>
          <a:bodyPr/>
          <a:lstStyle/>
          <a:p>
            <a:pPr defTabSz="457200">
              <a:spcBef>
                <a:spcPts val="0"/>
              </a:spcBef>
              <a:buClrTx/>
              <a:defRPr/>
            </a:pPr>
            <a:r>
              <a:rPr lang="en-US" dirty="0"/>
              <a:t>Includes all hazards regarding the chemical; required label elements.</a:t>
            </a:r>
          </a:p>
          <a:p>
            <a:endParaRPr lang="en-US" dirty="0"/>
          </a:p>
          <a:p>
            <a:endParaRPr lang="en-US" dirty="0"/>
          </a:p>
        </p:txBody>
      </p:sp>
      <p:pic>
        <p:nvPicPr>
          <p:cNvPr id="6" name="Picture 5" descr="SDS Example 1_Page_1.jpg"/>
          <p:cNvPicPr>
            <a:picLocks noChangeAspect="1"/>
          </p:cNvPicPr>
          <p:nvPr/>
        </p:nvPicPr>
        <p:blipFill rotWithShape="1">
          <a:blip r:embed="rId3">
            <a:extLst>
              <a:ext uri="{28A0092B-C50C-407E-A947-70E740481C1C}">
                <a14:useLocalDpi xmlns:a14="http://schemas.microsoft.com/office/drawing/2010/main" val="0"/>
              </a:ext>
            </a:extLst>
          </a:blip>
          <a:srcRect t="45853" b="22183"/>
          <a:stretch/>
        </p:blipFill>
        <p:spPr>
          <a:xfrm>
            <a:off x="341860" y="2632854"/>
            <a:ext cx="8486964" cy="3510155"/>
          </a:xfrm>
          <a:prstGeom prst="rect">
            <a:avLst/>
          </a:prstGeom>
        </p:spPr>
      </p:pic>
      <p:sp>
        <p:nvSpPr>
          <p:cNvPr id="7" name="TextBox 6"/>
          <p:cNvSpPr txBox="1"/>
          <p:nvPr/>
        </p:nvSpPr>
        <p:spPr>
          <a:xfrm>
            <a:off x="5775954" y="6143009"/>
            <a:ext cx="3128568" cy="369332"/>
          </a:xfrm>
          <a:prstGeom prst="rect">
            <a:avLst/>
          </a:prstGeom>
          <a:noFill/>
        </p:spPr>
        <p:txBody>
          <a:bodyPr wrap="none" rtlCol="0">
            <a:spAutoFit/>
          </a:bodyPr>
          <a:lstStyle/>
          <a:p>
            <a:r>
              <a:rPr lang="en-US" dirty="0" smtClean="0"/>
              <a:t>In part, See SDS Sample PDF</a:t>
            </a:r>
            <a:endParaRPr lang="en-US" dirty="0"/>
          </a:p>
        </p:txBody>
      </p:sp>
    </p:spTree>
    <p:extLst>
      <p:ext uri="{BB962C8B-B14F-4D97-AF65-F5344CB8AC3E}">
        <p14:creationId xmlns:p14="http://schemas.microsoft.com/office/powerpoint/2010/main" val="3226010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 Composition</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38</a:t>
            </a:fld>
            <a:endParaRPr lang="en-US" dirty="0"/>
          </a:p>
        </p:txBody>
      </p:sp>
      <p:sp>
        <p:nvSpPr>
          <p:cNvPr id="7" name="Content Placeholder 6"/>
          <p:cNvSpPr>
            <a:spLocks noGrp="1"/>
          </p:cNvSpPr>
          <p:nvPr>
            <p:ph idx="1"/>
          </p:nvPr>
        </p:nvSpPr>
        <p:spPr/>
        <p:txBody>
          <a:bodyPr/>
          <a:lstStyle/>
          <a:p>
            <a:pPr defTabSz="457200">
              <a:spcBef>
                <a:spcPts val="0"/>
              </a:spcBef>
              <a:buClrTx/>
              <a:defRPr/>
            </a:pPr>
            <a:r>
              <a:rPr lang="en-US" dirty="0"/>
              <a:t>Composition/information on ingredients includes information on chemical ingredients; trade secret claims.</a:t>
            </a:r>
          </a:p>
          <a:p>
            <a:endParaRPr lang="en-US" dirty="0"/>
          </a:p>
          <a:p>
            <a:endParaRPr lang="en-US" dirty="0"/>
          </a:p>
        </p:txBody>
      </p:sp>
      <p:pic>
        <p:nvPicPr>
          <p:cNvPr id="3" name="Picture 2" descr="SDS Example 1_Page_2.jpg"/>
          <p:cNvPicPr>
            <a:picLocks noChangeAspect="1"/>
          </p:cNvPicPr>
          <p:nvPr/>
        </p:nvPicPr>
        <p:blipFill rotWithShape="1">
          <a:blip r:embed="rId3">
            <a:extLst>
              <a:ext uri="{28A0092B-C50C-407E-A947-70E740481C1C}">
                <a14:useLocalDpi xmlns:a14="http://schemas.microsoft.com/office/drawing/2010/main" val="0"/>
              </a:ext>
            </a:extLst>
          </a:blip>
          <a:srcRect l="4044" t="30642" r="2371" b="48636"/>
          <a:stretch/>
        </p:blipFill>
        <p:spPr>
          <a:xfrm>
            <a:off x="508181" y="2773054"/>
            <a:ext cx="8049908" cy="2306667"/>
          </a:xfrm>
          <a:prstGeom prst="rect">
            <a:avLst/>
          </a:prstGeom>
        </p:spPr>
      </p:pic>
    </p:spTree>
    <p:extLst>
      <p:ext uri="{BB962C8B-B14F-4D97-AF65-F5344CB8AC3E}">
        <p14:creationId xmlns:p14="http://schemas.microsoft.com/office/powerpoint/2010/main" val="41693836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 First Aid Measures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39</a:t>
            </a:fld>
            <a:endParaRPr lang="en-US" dirty="0"/>
          </a:p>
        </p:txBody>
      </p:sp>
      <p:sp>
        <p:nvSpPr>
          <p:cNvPr id="8" name="Content Placeholder 7"/>
          <p:cNvSpPr>
            <a:spLocks noGrp="1"/>
          </p:cNvSpPr>
          <p:nvPr>
            <p:ph idx="1"/>
          </p:nvPr>
        </p:nvSpPr>
        <p:spPr/>
        <p:txBody>
          <a:bodyPr/>
          <a:lstStyle/>
          <a:p>
            <a:pPr defTabSz="457200">
              <a:spcBef>
                <a:spcPts val="0"/>
              </a:spcBef>
              <a:buClrTx/>
              <a:defRPr/>
            </a:pPr>
            <a:r>
              <a:rPr lang="en-US" dirty="0"/>
              <a:t>First-aid measures includes important symptoms/effects, acute, delayed; required treatment.</a:t>
            </a:r>
          </a:p>
          <a:p>
            <a:endParaRPr lang="en-US" dirty="0"/>
          </a:p>
          <a:p>
            <a:endParaRPr lang="en-US" dirty="0"/>
          </a:p>
        </p:txBody>
      </p:sp>
      <p:pic>
        <p:nvPicPr>
          <p:cNvPr id="3" name="Picture 2" descr="SDS Example 1_Page_2.jpg"/>
          <p:cNvPicPr>
            <a:picLocks noChangeAspect="1"/>
          </p:cNvPicPr>
          <p:nvPr/>
        </p:nvPicPr>
        <p:blipFill rotWithShape="1">
          <a:blip r:embed="rId3">
            <a:extLst>
              <a:ext uri="{28A0092B-C50C-407E-A947-70E740481C1C}">
                <a14:useLocalDpi xmlns:a14="http://schemas.microsoft.com/office/drawing/2010/main" val="0"/>
              </a:ext>
            </a:extLst>
          </a:blip>
          <a:srcRect l="4044" t="52026" r="2085" b="25489"/>
          <a:stretch/>
        </p:blipFill>
        <p:spPr>
          <a:xfrm>
            <a:off x="493061" y="2796869"/>
            <a:ext cx="8207630" cy="2544264"/>
          </a:xfrm>
          <a:prstGeom prst="rect">
            <a:avLst/>
          </a:prstGeom>
        </p:spPr>
      </p:pic>
    </p:spTree>
    <p:extLst>
      <p:ext uri="{BB962C8B-B14F-4D97-AF65-F5344CB8AC3E}">
        <p14:creationId xmlns:p14="http://schemas.microsoft.com/office/powerpoint/2010/main" val="1031157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a:xfrm>
            <a:off x="493060" y="1822823"/>
            <a:ext cx="8187764" cy="4533527"/>
          </a:xfrm>
        </p:spPr>
        <p:txBody>
          <a:bodyPr>
            <a:normAutofit/>
          </a:bodyPr>
          <a:lstStyle/>
          <a:p>
            <a:r>
              <a:rPr lang="en-US" dirty="0" smtClean="0"/>
              <a:t>Explain the need and use of a Global </a:t>
            </a:r>
            <a:r>
              <a:rPr lang="en-US" dirty="0"/>
              <a:t>H</a:t>
            </a:r>
            <a:r>
              <a:rPr lang="en-US" dirty="0" smtClean="0"/>
              <a:t>armonization </a:t>
            </a:r>
            <a:r>
              <a:rPr lang="en-US" dirty="0"/>
              <a:t>S</a:t>
            </a:r>
            <a:r>
              <a:rPr lang="en-US" dirty="0" smtClean="0"/>
              <a:t>ystem – GHS</a:t>
            </a:r>
            <a:endParaRPr lang="en-US" dirty="0"/>
          </a:p>
          <a:p>
            <a:r>
              <a:rPr lang="en-US" dirty="0"/>
              <a:t>Provide the required training for employees relative to the new label elements and new SDS </a:t>
            </a:r>
            <a:r>
              <a:rPr lang="en-US" dirty="0" smtClean="0"/>
              <a:t>format.</a:t>
            </a:r>
          </a:p>
          <a:p>
            <a:pPr marL="0" indent="0">
              <a:buNone/>
            </a:pPr>
            <a:endParaRPr lang="en-US" dirty="0"/>
          </a:p>
          <a:p>
            <a:pPr lvl="2"/>
            <a:r>
              <a:rPr lang="en-US" dirty="0" smtClean="0"/>
              <a:t>Describe the hazard classification and signal words</a:t>
            </a:r>
          </a:p>
          <a:p>
            <a:pPr lvl="2"/>
            <a:r>
              <a:rPr lang="en-US" dirty="0" smtClean="0"/>
              <a:t>Provide </a:t>
            </a:r>
            <a:r>
              <a:rPr lang="en-US" dirty="0"/>
              <a:t>a review of the new label requirements in the Hazardous Communication Standard – HCS </a:t>
            </a:r>
            <a:endParaRPr lang="en-US" dirty="0" smtClean="0"/>
          </a:p>
          <a:p>
            <a:pPr lvl="2"/>
            <a:r>
              <a:rPr lang="en-US" dirty="0" smtClean="0"/>
              <a:t>Review the new criteria for safety data sheets – SDS  </a:t>
            </a:r>
            <a:endParaRPr lang="en-US" dirty="0"/>
          </a:p>
        </p:txBody>
      </p:sp>
      <p:sp>
        <p:nvSpPr>
          <p:cNvPr id="4" name="Date Placeholder 3"/>
          <p:cNvSpPr>
            <a:spLocks noGrp="1"/>
          </p:cNvSpPr>
          <p:nvPr>
            <p:ph type="dt" sz="half" idx="10"/>
          </p:nvPr>
        </p:nvSpPr>
        <p:spPr/>
        <p:txBody>
          <a:bodyPr/>
          <a:lstStyle/>
          <a:p>
            <a:fld id="{C4FC634C-F418-4D44-B940-8EE28A8CA0AF}" type="datetime1">
              <a:rPr lang="en-US" smtClean="0"/>
              <a:pPr/>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pPr/>
              <a:t>4</a:t>
            </a:fld>
            <a:endParaRPr lang="en-US"/>
          </a:p>
        </p:txBody>
      </p:sp>
    </p:spTree>
    <p:extLst>
      <p:ext uri="{BB962C8B-B14F-4D97-AF65-F5344CB8AC3E}">
        <p14:creationId xmlns:p14="http://schemas.microsoft.com/office/powerpoint/2010/main" val="14864066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 – Fire-Fighting Measures </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40</a:t>
            </a:fld>
            <a:endParaRPr lang="en-US" dirty="0"/>
          </a:p>
        </p:txBody>
      </p:sp>
      <p:sp>
        <p:nvSpPr>
          <p:cNvPr id="17" name="Content Placeholder 16"/>
          <p:cNvSpPr>
            <a:spLocks noGrp="1"/>
          </p:cNvSpPr>
          <p:nvPr>
            <p:ph idx="1"/>
          </p:nvPr>
        </p:nvSpPr>
        <p:spPr/>
        <p:txBody>
          <a:bodyPr/>
          <a:lstStyle/>
          <a:p>
            <a:r>
              <a:rPr lang="en-US" dirty="0"/>
              <a:t>Fire-fighting measures lists suitable extinguishing techniques, equipment; chemical hazards from fire.</a:t>
            </a:r>
          </a:p>
          <a:p>
            <a:endParaRPr lang="en-US" dirty="0"/>
          </a:p>
        </p:txBody>
      </p:sp>
      <p:grpSp>
        <p:nvGrpSpPr>
          <p:cNvPr id="9" name="Group 8"/>
          <p:cNvGrpSpPr/>
          <p:nvPr/>
        </p:nvGrpSpPr>
        <p:grpSpPr>
          <a:xfrm>
            <a:off x="493059" y="2721279"/>
            <a:ext cx="8268631" cy="2660804"/>
            <a:chOff x="493059" y="2721279"/>
            <a:chExt cx="8268631" cy="2660804"/>
          </a:xfrm>
        </p:grpSpPr>
        <p:pic>
          <p:nvPicPr>
            <p:cNvPr id="6" name="Picture 5" descr="SDS Example 1_Page_2.jpg"/>
            <p:cNvPicPr>
              <a:picLocks noChangeAspect="1"/>
            </p:cNvPicPr>
            <p:nvPr/>
          </p:nvPicPr>
          <p:blipFill rotWithShape="1">
            <a:blip r:embed="rId3">
              <a:extLst>
                <a:ext uri="{28A0092B-C50C-407E-A947-70E740481C1C}">
                  <a14:useLocalDpi xmlns:a14="http://schemas.microsoft.com/office/drawing/2010/main" val="0"/>
                </a:ext>
              </a:extLst>
            </a:blip>
            <a:srcRect l="3758" t="75172" r="2086" b="9397"/>
            <a:stretch/>
          </p:blipFill>
          <p:spPr>
            <a:xfrm>
              <a:off x="493059" y="2721279"/>
              <a:ext cx="8268631" cy="1753712"/>
            </a:xfrm>
            <a:prstGeom prst="rect">
              <a:avLst/>
            </a:prstGeom>
          </p:spPr>
        </p:pic>
        <p:pic>
          <p:nvPicPr>
            <p:cNvPr id="8" name="Picture 7" descr="SDS Example 1_Page_3.jpg"/>
            <p:cNvPicPr>
              <a:picLocks noChangeAspect="1"/>
            </p:cNvPicPr>
            <p:nvPr/>
          </p:nvPicPr>
          <p:blipFill rotWithShape="1">
            <a:blip r:embed="rId4">
              <a:extLst>
                <a:ext uri="{28A0092B-C50C-407E-A947-70E740481C1C}">
                  <a14:useLocalDpi xmlns:a14="http://schemas.microsoft.com/office/drawing/2010/main" val="0"/>
                </a:ext>
              </a:extLst>
            </a:blip>
            <a:srcRect l="7554" t="5511" r="14333" b="87656"/>
            <a:stretch/>
          </p:blipFill>
          <p:spPr>
            <a:xfrm>
              <a:off x="802479" y="4490108"/>
              <a:ext cx="7878345" cy="891975"/>
            </a:xfrm>
            <a:prstGeom prst="rect">
              <a:avLst/>
            </a:prstGeom>
          </p:spPr>
        </p:pic>
      </p:grpSp>
    </p:spTree>
    <p:extLst>
      <p:ext uri="{BB962C8B-B14F-4D97-AF65-F5344CB8AC3E}">
        <p14:creationId xmlns:p14="http://schemas.microsoft.com/office/powerpoint/2010/main" val="32542203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 – Accidental Release</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41</a:t>
            </a:fld>
            <a:endParaRPr lang="en-US" dirty="0"/>
          </a:p>
        </p:txBody>
      </p:sp>
      <p:sp>
        <p:nvSpPr>
          <p:cNvPr id="10" name="Content Placeholder 9"/>
          <p:cNvSpPr>
            <a:spLocks noGrp="1"/>
          </p:cNvSpPr>
          <p:nvPr>
            <p:ph idx="1"/>
          </p:nvPr>
        </p:nvSpPr>
        <p:spPr/>
        <p:txBody>
          <a:bodyPr/>
          <a:lstStyle/>
          <a:p>
            <a:r>
              <a:rPr lang="en-US" dirty="0"/>
              <a:t>Accidental release measures lists emergency procedures; protective equipment; proper methods of containment and cleanup.</a:t>
            </a:r>
          </a:p>
          <a:p>
            <a:pPr marL="0" indent="0">
              <a:buNone/>
            </a:pPr>
            <a:endParaRPr lang="en-US" dirty="0"/>
          </a:p>
        </p:txBody>
      </p:sp>
      <p:pic>
        <p:nvPicPr>
          <p:cNvPr id="3" name="Picture 2" descr="SDS Example 1_Page_3.jpg"/>
          <p:cNvPicPr>
            <a:picLocks noChangeAspect="1"/>
          </p:cNvPicPr>
          <p:nvPr/>
        </p:nvPicPr>
        <p:blipFill rotWithShape="1">
          <a:blip r:embed="rId3">
            <a:extLst>
              <a:ext uri="{28A0092B-C50C-407E-A947-70E740481C1C}">
                <a14:useLocalDpi xmlns:a14="http://schemas.microsoft.com/office/drawing/2010/main" val="0"/>
              </a:ext>
            </a:extLst>
          </a:blip>
          <a:srcRect l="3758" t="12786" r="2086" b="69358"/>
          <a:stretch/>
        </p:blipFill>
        <p:spPr>
          <a:xfrm>
            <a:off x="529214" y="3043096"/>
            <a:ext cx="8298494" cy="2036624"/>
          </a:xfrm>
          <a:prstGeom prst="rect">
            <a:avLst/>
          </a:prstGeom>
        </p:spPr>
      </p:pic>
    </p:spTree>
    <p:extLst>
      <p:ext uri="{BB962C8B-B14F-4D97-AF65-F5344CB8AC3E}">
        <p14:creationId xmlns:p14="http://schemas.microsoft.com/office/powerpoint/2010/main" val="41982382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7 – Handling and Storage</a:t>
            </a:r>
            <a:endParaRPr lang="en-US" dirty="0"/>
          </a:p>
        </p:txBody>
      </p:sp>
      <p:sp>
        <p:nvSpPr>
          <p:cNvPr id="7" name="Content Placeholder 6"/>
          <p:cNvSpPr>
            <a:spLocks noGrp="1"/>
          </p:cNvSpPr>
          <p:nvPr>
            <p:ph idx="1"/>
          </p:nvPr>
        </p:nvSpPr>
        <p:spPr/>
        <p:txBody>
          <a:bodyPr/>
          <a:lstStyle/>
          <a:p>
            <a:pPr defTabSz="457200">
              <a:spcBef>
                <a:spcPts val="0"/>
              </a:spcBef>
              <a:buClrTx/>
              <a:defRPr/>
            </a:pPr>
            <a:r>
              <a:rPr lang="en-US" dirty="0"/>
              <a:t>Handling and storage lists precautions for safe handling and storage, including incompatibilities.</a:t>
            </a:r>
          </a:p>
          <a:p>
            <a:endParaRPr lang="en-US" dirty="0"/>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42</a:t>
            </a:fld>
            <a:endParaRPr lang="en-US" dirty="0"/>
          </a:p>
        </p:txBody>
      </p:sp>
      <p:pic>
        <p:nvPicPr>
          <p:cNvPr id="3" name="Picture 2" descr="SDS Example 1_Page_3.jpg"/>
          <p:cNvPicPr>
            <a:picLocks noChangeAspect="1"/>
          </p:cNvPicPr>
          <p:nvPr/>
        </p:nvPicPr>
        <p:blipFill rotWithShape="1">
          <a:blip r:embed="rId3">
            <a:extLst>
              <a:ext uri="{28A0092B-C50C-407E-A947-70E740481C1C}">
                <a14:useLocalDpi xmlns:a14="http://schemas.microsoft.com/office/drawing/2010/main" val="0"/>
              </a:ext>
            </a:extLst>
          </a:blip>
          <a:srcRect l="3727" t="31524" r="3146" b="54588"/>
          <a:stretch/>
        </p:blipFill>
        <p:spPr>
          <a:xfrm>
            <a:off x="493060" y="2774191"/>
            <a:ext cx="8127284" cy="1568515"/>
          </a:xfrm>
          <a:prstGeom prst="rect">
            <a:avLst/>
          </a:prstGeom>
        </p:spPr>
      </p:pic>
    </p:spTree>
    <p:extLst>
      <p:ext uri="{BB962C8B-B14F-4D97-AF65-F5344CB8AC3E}">
        <p14:creationId xmlns:p14="http://schemas.microsoft.com/office/powerpoint/2010/main" val="33133255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8 – Exposure Controls PPE  </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43</a:t>
            </a:fld>
            <a:endParaRPr lang="en-US" dirty="0"/>
          </a:p>
        </p:txBody>
      </p:sp>
      <p:sp>
        <p:nvSpPr>
          <p:cNvPr id="7" name="Content Placeholder 6"/>
          <p:cNvSpPr>
            <a:spLocks noGrp="1"/>
          </p:cNvSpPr>
          <p:nvPr>
            <p:ph idx="1"/>
          </p:nvPr>
        </p:nvSpPr>
        <p:spPr/>
        <p:txBody>
          <a:bodyPr/>
          <a:lstStyle/>
          <a:p>
            <a:r>
              <a:rPr lang="en-US" dirty="0"/>
              <a:t>Exposure controls/personal protection lists OSHA’s Permissible Exposure Limits (PELs); Threshold Limit Values (TLVs); appropriate engineering controls; personal protective equipment (PPE).</a:t>
            </a:r>
          </a:p>
          <a:p>
            <a:endParaRPr lang="en-US" dirty="0"/>
          </a:p>
        </p:txBody>
      </p:sp>
      <p:pic>
        <p:nvPicPr>
          <p:cNvPr id="3" name="Picture 2" descr="SDS Example 1_Page_3.jpg"/>
          <p:cNvPicPr>
            <a:picLocks noChangeAspect="1"/>
          </p:cNvPicPr>
          <p:nvPr/>
        </p:nvPicPr>
        <p:blipFill rotWithShape="1">
          <a:blip r:embed="rId3">
            <a:extLst>
              <a:ext uri="{28A0092B-C50C-407E-A947-70E740481C1C}">
                <a14:useLocalDpi xmlns:a14="http://schemas.microsoft.com/office/drawing/2010/main" val="0"/>
              </a:ext>
            </a:extLst>
          </a:blip>
          <a:srcRect l="3758" t="45853" r="2941" b="32984"/>
          <a:stretch/>
        </p:blipFill>
        <p:spPr>
          <a:xfrm>
            <a:off x="493060" y="3477188"/>
            <a:ext cx="7983048" cy="2343325"/>
          </a:xfrm>
          <a:prstGeom prst="rect">
            <a:avLst/>
          </a:prstGeom>
        </p:spPr>
      </p:pic>
      <p:sp>
        <p:nvSpPr>
          <p:cNvPr id="8" name="TextBox 7"/>
          <p:cNvSpPr txBox="1"/>
          <p:nvPr/>
        </p:nvSpPr>
        <p:spPr>
          <a:xfrm>
            <a:off x="5775954" y="6143009"/>
            <a:ext cx="3128568" cy="369332"/>
          </a:xfrm>
          <a:prstGeom prst="rect">
            <a:avLst/>
          </a:prstGeom>
          <a:noFill/>
        </p:spPr>
        <p:txBody>
          <a:bodyPr wrap="none" rtlCol="0">
            <a:spAutoFit/>
          </a:bodyPr>
          <a:lstStyle/>
          <a:p>
            <a:r>
              <a:rPr lang="en-US" dirty="0" smtClean="0"/>
              <a:t>In part, See SDS Sample PDF</a:t>
            </a:r>
            <a:endParaRPr lang="en-US" dirty="0"/>
          </a:p>
        </p:txBody>
      </p:sp>
    </p:spTree>
    <p:extLst>
      <p:ext uri="{BB962C8B-B14F-4D97-AF65-F5344CB8AC3E}">
        <p14:creationId xmlns:p14="http://schemas.microsoft.com/office/powerpoint/2010/main" val="3997208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9 – Chemical Characteristics </a:t>
            </a:r>
            <a:endParaRPr lang="en-US" dirty="0"/>
          </a:p>
        </p:txBody>
      </p:sp>
      <p:sp>
        <p:nvSpPr>
          <p:cNvPr id="3" name="Content Placeholder 2"/>
          <p:cNvSpPr>
            <a:spLocks noGrp="1"/>
          </p:cNvSpPr>
          <p:nvPr>
            <p:ph idx="1"/>
          </p:nvPr>
        </p:nvSpPr>
        <p:spPr/>
        <p:txBody>
          <a:bodyPr/>
          <a:lstStyle/>
          <a:p>
            <a:r>
              <a:rPr lang="en-US" dirty="0"/>
              <a:t>Physical and chemical properties lists </a:t>
            </a:r>
            <a:r>
              <a:rPr lang="en-US" dirty="0" smtClean="0"/>
              <a:t>the chemical’s characteristics. For example, how a chemical behaves in cold or heat.</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44</a:t>
            </a:fld>
            <a:endParaRPr lang="en-US" dirty="0"/>
          </a:p>
        </p:txBody>
      </p:sp>
      <p:pic>
        <p:nvPicPr>
          <p:cNvPr id="7" name="Picture 6" descr="SDS Example 1_Page_4.jpg"/>
          <p:cNvPicPr>
            <a:picLocks noChangeAspect="1"/>
          </p:cNvPicPr>
          <p:nvPr/>
        </p:nvPicPr>
        <p:blipFill rotWithShape="1">
          <a:blip r:embed="rId2">
            <a:extLst>
              <a:ext uri="{28A0092B-C50C-407E-A947-70E740481C1C}">
                <a14:useLocalDpi xmlns:a14="http://schemas.microsoft.com/office/drawing/2010/main" val="0"/>
              </a:ext>
            </a:extLst>
          </a:blip>
          <a:srcRect l="4044" t="40121" r="2085" b="32984"/>
          <a:stretch/>
        </p:blipFill>
        <p:spPr>
          <a:xfrm>
            <a:off x="493059" y="3029745"/>
            <a:ext cx="8187765" cy="3035776"/>
          </a:xfrm>
          <a:prstGeom prst="rect">
            <a:avLst/>
          </a:prstGeom>
        </p:spPr>
      </p:pic>
      <p:sp>
        <p:nvSpPr>
          <p:cNvPr id="8" name="TextBox 7"/>
          <p:cNvSpPr txBox="1"/>
          <p:nvPr/>
        </p:nvSpPr>
        <p:spPr>
          <a:xfrm>
            <a:off x="5775954" y="6143009"/>
            <a:ext cx="3128568" cy="369332"/>
          </a:xfrm>
          <a:prstGeom prst="rect">
            <a:avLst/>
          </a:prstGeom>
          <a:noFill/>
        </p:spPr>
        <p:txBody>
          <a:bodyPr wrap="none" rtlCol="0">
            <a:spAutoFit/>
          </a:bodyPr>
          <a:lstStyle/>
          <a:p>
            <a:r>
              <a:rPr lang="en-US" dirty="0" smtClean="0"/>
              <a:t>In part, See SDS Sample PDF</a:t>
            </a:r>
            <a:endParaRPr lang="en-US" dirty="0"/>
          </a:p>
        </p:txBody>
      </p:sp>
    </p:spTree>
    <p:extLst>
      <p:ext uri="{BB962C8B-B14F-4D97-AF65-F5344CB8AC3E}">
        <p14:creationId xmlns:p14="http://schemas.microsoft.com/office/powerpoint/2010/main" val="11073029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10 – Chemical Stability </a:t>
            </a:r>
            <a:endParaRPr lang="en-US" dirty="0"/>
          </a:p>
        </p:txBody>
      </p:sp>
      <p:sp>
        <p:nvSpPr>
          <p:cNvPr id="3" name="Content Placeholder 2"/>
          <p:cNvSpPr>
            <a:spLocks noGrp="1"/>
          </p:cNvSpPr>
          <p:nvPr>
            <p:ph idx="1"/>
          </p:nvPr>
        </p:nvSpPr>
        <p:spPr/>
        <p:txBody>
          <a:bodyPr/>
          <a:lstStyle/>
          <a:p>
            <a:r>
              <a:rPr lang="en-US" dirty="0"/>
              <a:t>Stability and reactivity lists chemical </a:t>
            </a:r>
            <a:r>
              <a:rPr lang="en-US" dirty="0" smtClean="0"/>
              <a:t>stability and </a:t>
            </a:r>
            <a:r>
              <a:rPr lang="en-US" dirty="0"/>
              <a:t>possibility of hazardous </a:t>
            </a:r>
            <a:r>
              <a:rPr lang="en-US" dirty="0" smtClean="0"/>
              <a:t>reactions. For example, how the chemical reacts to exposure to elements such as wetness, dampness or other chemicals.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45</a:t>
            </a:fld>
            <a:endParaRPr lang="en-US" dirty="0"/>
          </a:p>
        </p:txBody>
      </p:sp>
      <p:grpSp>
        <p:nvGrpSpPr>
          <p:cNvPr id="8" name="Group 7"/>
          <p:cNvGrpSpPr/>
          <p:nvPr/>
        </p:nvGrpSpPr>
        <p:grpSpPr>
          <a:xfrm>
            <a:off x="603530" y="3469657"/>
            <a:ext cx="8092782" cy="2772632"/>
            <a:chOff x="603530" y="3469657"/>
            <a:chExt cx="8092782" cy="2772632"/>
          </a:xfrm>
        </p:grpSpPr>
        <p:pic>
          <p:nvPicPr>
            <p:cNvPr id="6" name="Picture 5" descr="SDS Example 1_Page_4.jpg"/>
            <p:cNvPicPr>
              <a:picLocks noChangeAspect="1"/>
            </p:cNvPicPr>
            <p:nvPr/>
          </p:nvPicPr>
          <p:blipFill rotWithShape="1">
            <a:blip r:embed="rId2">
              <a:extLst>
                <a:ext uri="{28A0092B-C50C-407E-A947-70E740481C1C}">
                  <a14:useLocalDpi xmlns:a14="http://schemas.microsoft.com/office/drawing/2010/main" val="0"/>
                </a:ext>
              </a:extLst>
            </a:blip>
            <a:srcRect l="4288" t="92906" r="2267" b="4107"/>
            <a:stretch/>
          </p:blipFill>
          <p:spPr>
            <a:xfrm>
              <a:off x="603530" y="3469657"/>
              <a:ext cx="8092782" cy="334718"/>
            </a:xfrm>
            <a:prstGeom prst="rect">
              <a:avLst/>
            </a:prstGeom>
          </p:spPr>
        </p:pic>
        <p:pic>
          <p:nvPicPr>
            <p:cNvPr id="7" name="Picture 6" descr="SDS Example 1_Page_5.jpg"/>
            <p:cNvPicPr>
              <a:picLocks noChangeAspect="1"/>
            </p:cNvPicPr>
            <p:nvPr/>
          </p:nvPicPr>
          <p:blipFill rotWithShape="1">
            <a:blip r:embed="rId3">
              <a:extLst>
                <a:ext uri="{28A0092B-C50C-407E-A947-70E740481C1C}">
                  <a14:useLocalDpi xmlns:a14="http://schemas.microsoft.com/office/drawing/2010/main" val="0"/>
                </a:ext>
              </a:extLst>
            </a:blip>
            <a:srcRect l="8675" t="5422" r="2328" b="73420"/>
            <a:stretch/>
          </p:blipFill>
          <p:spPr>
            <a:xfrm>
              <a:off x="634505" y="3804374"/>
              <a:ext cx="7923691" cy="2437915"/>
            </a:xfrm>
            <a:prstGeom prst="rect">
              <a:avLst/>
            </a:prstGeom>
          </p:spPr>
        </p:pic>
      </p:grpSp>
    </p:spTree>
    <p:extLst>
      <p:ext uri="{BB962C8B-B14F-4D97-AF65-F5344CB8AC3E}">
        <p14:creationId xmlns:p14="http://schemas.microsoft.com/office/powerpoint/2010/main" val="7625275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 – Toxicology</a:t>
            </a:r>
            <a:endParaRPr lang="en-US" dirty="0"/>
          </a:p>
        </p:txBody>
      </p:sp>
      <p:sp>
        <p:nvSpPr>
          <p:cNvPr id="3" name="Content Placeholder 2"/>
          <p:cNvSpPr>
            <a:spLocks noGrp="1"/>
          </p:cNvSpPr>
          <p:nvPr>
            <p:ph idx="1"/>
          </p:nvPr>
        </p:nvSpPr>
        <p:spPr/>
        <p:txBody>
          <a:bodyPr>
            <a:normAutofit/>
          </a:bodyPr>
          <a:lstStyle/>
          <a:p>
            <a:r>
              <a:rPr lang="en-US" dirty="0" smtClean="0"/>
              <a:t>Toxicological </a:t>
            </a:r>
            <a:r>
              <a:rPr lang="en-US" dirty="0"/>
              <a:t>information includes routes </a:t>
            </a:r>
            <a:r>
              <a:rPr lang="en-US" dirty="0" smtClean="0"/>
              <a:t>of exposure</a:t>
            </a:r>
            <a:r>
              <a:rPr lang="en-US" dirty="0"/>
              <a:t>; related symptoms, acute and chronic effects</a:t>
            </a:r>
            <a:r>
              <a:rPr lang="en-US" dirty="0" smtClean="0"/>
              <a:t>; numerical </a:t>
            </a:r>
            <a:r>
              <a:rPr lang="en-US" dirty="0"/>
              <a:t>measures of toxicity</a:t>
            </a:r>
            <a:r>
              <a:rPr lang="en-US" dirty="0" smtClean="0"/>
              <a:t>.</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46</a:t>
            </a:fld>
            <a:endParaRPr lang="en-US" dirty="0"/>
          </a:p>
        </p:txBody>
      </p:sp>
      <p:pic>
        <p:nvPicPr>
          <p:cNvPr id="8" name="Picture 7" descr="SDS Example 1_Page_5.jpg"/>
          <p:cNvPicPr>
            <a:picLocks noChangeAspect="1"/>
          </p:cNvPicPr>
          <p:nvPr/>
        </p:nvPicPr>
        <p:blipFill rotWithShape="1">
          <a:blip r:embed="rId2">
            <a:extLst>
              <a:ext uri="{28A0092B-C50C-407E-A947-70E740481C1C}">
                <a14:useLocalDpi xmlns:a14="http://schemas.microsoft.com/office/drawing/2010/main" val="0"/>
              </a:ext>
            </a:extLst>
          </a:blip>
          <a:srcRect l="4044" t="26580" r="2371" b="46652"/>
          <a:stretch/>
        </p:blipFill>
        <p:spPr>
          <a:xfrm>
            <a:off x="493060" y="3017163"/>
            <a:ext cx="8235284" cy="3048358"/>
          </a:xfrm>
          <a:prstGeom prst="rect">
            <a:avLst/>
          </a:prstGeom>
        </p:spPr>
      </p:pic>
      <p:sp>
        <p:nvSpPr>
          <p:cNvPr id="9" name="TextBox 8"/>
          <p:cNvSpPr txBox="1"/>
          <p:nvPr/>
        </p:nvSpPr>
        <p:spPr>
          <a:xfrm>
            <a:off x="5775954" y="6143009"/>
            <a:ext cx="3128568" cy="369332"/>
          </a:xfrm>
          <a:prstGeom prst="rect">
            <a:avLst/>
          </a:prstGeom>
          <a:noFill/>
        </p:spPr>
        <p:txBody>
          <a:bodyPr wrap="none" rtlCol="0">
            <a:spAutoFit/>
          </a:bodyPr>
          <a:lstStyle/>
          <a:p>
            <a:r>
              <a:rPr lang="en-US" dirty="0" smtClean="0"/>
              <a:t>In part, See SDS Sample PDF</a:t>
            </a:r>
            <a:endParaRPr lang="en-US" dirty="0"/>
          </a:p>
        </p:txBody>
      </p:sp>
    </p:spTree>
    <p:extLst>
      <p:ext uri="{BB962C8B-B14F-4D97-AF65-F5344CB8AC3E}">
        <p14:creationId xmlns:p14="http://schemas.microsoft.com/office/powerpoint/2010/main" val="36172390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12 through 15</a:t>
            </a:r>
            <a:endParaRPr lang="en-US" dirty="0"/>
          </a:p>
        </p:txBody>
      </p:sp>
      <p:sp>
        <p:nvSpPr>
          <p:cNvPr id="3" name="Content Placeholder 2"/>
          <p:cNvSpPr>
            <a:spLocks noGrp="1"/>
          </p:cNvSpPr>
          <p:nvPr>
            <p:ph idx="1"/>
          </p:nvPr>
        </p:nvSpPr>
        <p:spPr/>
        <p:txBody>
          <a:bodyPr/>
          <a:lstStyle/>
          <a:p>
            <a:pPr>
              <a:buFontTx/>
              <a:buChar char="•"/>
            </a:pPr>
            <a:r>
              <a:rPr lang="en-US" dirty="0" smtClean="0"/>
              <a:t>OSHA </a:t>
            </a:r>
            <a:r>
              <a:rPr lang="en-US" dirty="0"/>
              <a:t>does not enforce these requirements since they are regulated by other Agencies </a:t>
            </a:r>
            <a:endParaRPr lang="en-US" dirty="0" smtClean="0"/>
          </a:p>
          <a:p>
            <a:pPr>
              <a:buFontTx/>
              <a:buChar char="•"/>
            </a:pPr>
            <a:endParaRPr lang="en-US" dirty="0"/>
          </a:p>
          <a:p>
            <a:pPr marL="1036638" lvl="4" indent="0">
              <a:buNone/>
            </a:pPr>
            <a:r>
              <a:rPr lang="en-US" dirty="0"/>
              <a:t>Section 12, Ecological information*</a:t>
            </a:r>
          </a:p>
          <a:p>
            <a:pPr marL="1036638" lvl="4" indent="0">
              <a:buNone/>
            </a:pPr>
            <a:r>
              <a:rPr lang="en-US" dirty="0"/>
              <a:t>Section 13, Disposal considerations*</a:t>
            </a:r>
          </a:p>
          <a:p>
            <a:pPr marL="1036638" lvl="4" indent="0">
              <a:buNone/>
            </a:pPr>
            <a:r>
              <a:rPr lang="en-US" dirty="0"/>
              <a:t>Section 14, Transport information*</a:t>
            </a:r>
          </a:p>
          <a:p>
            <a:pPr marL="1036638" lvl="4" indent="0">
              <a:buNone/>
            </a:pPr>
            <a:r>
              <a:rPr lang="en-US" dirty="0"/>
              <a:t>Section 15, Regulatory information*</a:t>
            </a:r>
          </a:p>
          <a:p>
            <a:pPr>
              <a:buFontTx/>
              <a:buChar char="•"/>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47</a:t>
            </a:fld>
            <a:endParaRPr lang="en-US" dirty="0"/>
          </a:p>
        </p:txBody>
      </p:sp>
    </p:spTree>
    <p:extLst>
      <p:ext uri="{BB962C8B-B14F-4D97-AF65-F5344CB8AC3E}">
        <p14:creationId xmlns:p14="http://schemas.microsoft.com/office/powerpoint/2010/main" val="26198618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16 – Other Information</a:t>
            </a:r>
            <a:endParaRPr lang="en-US" dirty="0"/>
          </a:p>
        </p:txBody>
      </p:sp>
      <p:sp>
        <p:nvSpPr>
          <p:cNvPr id="3" name="Content Placeholder 2"/>
          <p:cNvSpPr>
            <a:spLocks noGrp="1"/>
          </p:cNvSpPr>
          <p:nvPr>
            <p:ph idx="1"/>
          </p:nvPr>
        </p:nvSpPr>
        <p:spPr/>
        <p:txBody>
          <a:bodyPr>
            <a:normAutofit lnSpcReduction="10000"/>
          </a:bodyPr>
          <a:lstStyle/>
          <a:p>
            <a:r>
              <a:rPr lang="en-US" dirty="0"/>
              <a:t>This section indicates when the SDS was prepared or when the last known revision was made</a:t>
            </a:r>
            <a:r>
              <a:rPr lang="en-US" dirty="0" smtClean="0"/>
              <a:t>.</a:t>
            </a:r>
          </a:p>
          <a:p>
            <a:pPr marL="0" indent="0">
              <a:buNone/>
            </a:pPr>
            <a:endParaRPr lang="en-US" dirty="0"/>
          </a:p>
          <a:p>
            <a:r>
              <a:rPr lang="en-US" dirty="0"/>
              <a:t>The SDS may also state where the changes have been made to the previous version. </a:t>
            </a:r>
            <a:endParaRPr lang="en-US" dirty="0" smtClean="0"/>
          </a:p>
          <a:p>
            <a:endParaRPr lang="en-US" dirty="0"/>
          </a:p>
          <a:p>
            <a:r>
              <a:rPr lang="en-US" dirty="0" smtClean="0"/>
              <a:t>You may wish </a:t>
            </a:r>
            <a:r>
              <a:rPr lang="en-US" dirty="0"/>
              <a:t>to contact the supplier for an explanation of the changes. Other useful information also </a:t>
            </a:r>
            <a:r>
              <a:rPr lang="en-US" dirty="0" smtClean="0"/>
              <a:t>may be </a:t>
            </a:r>
            <a:r>
              <a:rPr lang="en-US" dirty="0"/>
              <a:t>included here.</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48</a:t>
            </a:fld>
            <a:endParaRPr lang="en-US" dirty="0"/>
          </a:p>
        </p:txBody>
      </p:sp>
    </p:spTree>
    <p:extLst>
      <p:ext uri="{BB962C8B-B14F-4D97-AF65-F5344CB8AC3E}">
        <p14:creationId xmlns:p14="http://schemas.microsoft.com/office/powerpoint/2010/main" val="11918789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Information</a:t>
            </a:r>
            <a:endParaRPr lang="en-US" dirty="0"/>
          </a:p>
        </p:txBody>
      </p:sp>
      <p:sp>
        <p:nvSpPr>
          <p:cNvPr id="3" name="Content Placeholder 2"/>
          <p:cNvSpPr>
            <a:spLocks noGrp="1"/>
          </p:cNvSpPr>
          <p:nvPr>
            <p:ph idx="1"/>
          </p:nvPr>
        </p:nvSpPr>
        <p:spPr/>
        <p:txBody>
          <a:bodyPr/>
          <a:lstStyle/>
          <a:p>
            <a:r>
              <a:rPr lang="en-US" dirty="0"/>
              <a:t>See Appendix D of 29 CFR 1910.1200 for a </a:t>
            </a:r>
            <a:r>
              <a:rPr lang="en-US" dirty="0" smtClean="0"/>
              <a:t>detailed description </a:t>
            </a:r>
            <a:r>
              <a:rPr lang="en-US" dirty="0"/>
              <a:t>of </a:t>
            </a:r>
            <a:r>
              <a:rPr lang="en-US" dirty="0" smtClean="0"/>
              <a:t>required Safety Data Sheet </a:t>
            </a:r>
            <a:r>
              <a:rPr lang="en-US" dirty="0"/>
              <a:t>contents</a:t>
            </a:r>
            <a:r>
              <a:rPr lang="en-US" dirty="0" smtClean="0"/>
              <a:t>.</a:t>
            </a:r>
          </a:p>
          <a:p>
            <a:endParaRPr lang="en-US" dirty="0"/>
          </a:p>
          <a:p>
            <a:r>
              <a:rPr lang="en-US" dirty="0" smtClean="0"/>
              <a:t>Table D.1 provides the minimum information required for SDS.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49</a:t>
            </a:fld>
            <a:endParaRPr lang="en-US" dirty="0"/>
          </a:p>
        </p:txBody>
      </p:sp>
    </p:spTree>
    <p:extLst>
      <p:ext uri="{BB962C8B-B14F-4D97-AF65-F5344CB8AC3E}">
        <p14:creationId xmlns:p14="http://schemas.microsoft.com/office/powerpoint/2010/main" val="4151459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a:t>Exposure to hazardous chemicals is one of the most serious threats facing American workers </a:t>
            </a:r>
            <a:r>
              <a:rPr lang="en-US" dirty="0" smtClean="0"/>
              <a:t>today.</a:t>
            </a:r>
            <a:endParaRPr lang="en-US" dirty="0"/>
          </a:p>
          <a:p>
            <a:pPr marL="0" indent="0">
              <a:buNone/>
            </a:pPr>
            <a:endParaRPr lang="en-US" dirty="0"/>
          </a:p>
          <a:p>
            <a:r>
              <a:rPr lang="en-US" dirty="0" smtClean="0"/>
              <a:t>OSHA </a:t>
            </a:r>
            <a:r>
              <a:rPr lang="en-US" dirty="0"/>
              <a:t>revised its Hazard Communication Standard (HCS) to align with the United Nations’ Globally Harmonized System of Classification and Labeling of Chemicals (GHS) and published it in the Federal Register in March 2012 (77 FR 17574). </a:t>
            </a:r>
            <a:endParaRPr lang="en-US" dirty="0" smtClean="0"/>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a:t>
            </a:fld>
            <a:endParaRPr lang="en-US" dirty="0"/>
          </a:p>
        </p:txBody>
      </p:sp>
    </p:spTree>
    <p:extLst>
      <p:ext uri="{BB962C8B-B14F-4D97-AF65-F5344CB8AC3E}">
        <p14:creationId xmlns:p14="http://schemas.microsoft.com/office/powerpoint/2010/main" val="324485758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lstStyle/>
          <a:p>
            <a:pPr>
              <a:lnSpc>
                <a:spcPct val="80000"/>
              </a:lnSpc>
            </a:pPr>
            <a:r>
              <a:rPr lang="en-US" dirty="0">
                <a:effectLst>
                  <a:outerShdw blurRad="38100" dist="38100" dir="2700000" algn="tl">
                    <a:srgbClr val="FFFFFF"/>
                  </a:outerShdw>
                </a:effectLst>
              </a:rPr>
              <a:t>Training of workers can begin </a:t>
            </a:r>
            <a:r>
              <a:rPr lang="en-US" dirty="0" smtClean="0">
                <a:effectLst>
                  <a:outerShdw blurRad="38100" dist="38100" dir="2700000" algn="tl">
                    <a:srgbClr val="FFFFFF"/>
                  </a:outerShdw>
                </a:effectLst>
              </a:rPr>
              <a:t>immediately.</a:t>
            </a:r>
          </a:p>
          <a:p>
            <a:pPr marL="0" indent="0">
              <a:lnSpc>
                <a:spcPct val="80000"/>
              </a:lnSpc>
              <a:buNone/>
            </a:pPr>
            <a:endParaRPr lang="en-US" dirty="0">
              <a:effectLst>
                <a:outerShdw blurRad="38100" dist="38100" dir="2700000" algn="tl">
                  <a:srgbClr val="FFFFFF"/>
                </a:outerShdw>
              </a:effectLst>
            </a:endParaRPr>
          </a:p>
          <a:p>
            <a:pPr>
              <a:lnSpc>
                <a:spcPct val="80000"/>
              </a:lnSpc>
            </a:pPr>
            <a:r>
              <a:rPr lang="en-US" dirty="0">
                <a:effectLst>
                  <a:outerShdw blurRad="38100" dist="38100" dir="2700000" algn="tl">
                    <a:srgbClr val="FFFFFF"/>
                  </a:outerShdw>
                </a:effectLst>
              </a:rPr>
              <a:t>As new products are ordered, make sure to </a:t>
            </a:r>
            <a:r>
              <a:rPr lang="en-US" dirty="0" smtClean="0">
                <a:effectLst>
                  <a:outerShdw blurRad="38100" dist="38100" dir="2700000" algn="tl">
                    <a:srgbClr val="FFFFFF"/>
                  </a:outerShdw>
                </a:effectLst>
              </a:rPr>
              <a:t>keep SDS documents </a:t>
            </a:r>
            <a:r>
              <a:rPr lang="en-US" dirty="0">
                <a:effectLst>
                  <a:outerShdw blurRad="38100" dist="38100" dir="2700000" algn="tl">
                    <a:srgbClr val="FFFFFF"/>
                  </a:outerShdw>
                </a:effectLst>
              </a:rPr>
              <a:t>in new </a:t>
            </a:r>
            <a:r>
              <a:rPr lang="en-US" dirty="0" smtClean="0">
                <a:effectLst>
                  <a:outerShdw blurRad="38100" dist="38100" dir="2700000" algn="tl">
                    <a:srgbClr val="FFFFFF"/>
                  </a:outerShdw>
                </a:effectLst>
              </a:rPr>
              <a:t>formats.</a:t>
            </a:r>
          </a:p>
          <a:p>
            <a:pPr>
              <a:lnSpc>
                <a:spcPct val="80000"/>
              </a:lnSpc>
            </a:pPr>
            <a:endParaRPr lang="en-US" dirty="0">
              <a:effectLst>
                <a:outerShdw blurRad="38100" dist="38100" dir="2700000" algn="tl">
                  <a:srgbClr val="FFFFFF"/>
                </a:outerShdw>
              </a:effectLst>
            </a:endParaRPr>
          </a:p>
          <a:p>
            <a:pPr>
              <a:lnSpc>
                <a:spcPct val="80000"/>
              </a:lnSpc>
            </a:pPr>
            <a:r>
              <a:rPr lang="en-US" dirty="0">
                <a:effectLst>
                  <a:outerShdw blurRad="38100" dist="38100" dir="2700000" algn="tl">
                    <a:srgbClr val="FFFFFF"/>
                  </a:outerShdw>
                </a:effectLst>
              </a:rPr>
              <a:t>Companies that manufacture products will have to conform to both employer and manufacturer provisions of revised </a:t>
            </a:r>
            <a:r>
              <a:rPr lang="en-US" dirty="0" smtClean="0">
                <a:effectLst>
                  <a:outerShdw blurRad="38100" dist="38100" dir="2700000" algn="tl">
                    <a:srgbClr val="FFFFFF"/>
                  </a:outerShdw>
                </a:effectLst>
              </a:rPr>
              <a:t>rule.</a:t>
            </a:r>
            <a:endParaRPr lang="en-US" dirty="0">
              <a:effectLst>
                <a:outerShdw blurRad="38100" dist="38100" dir="2700000" algn="tl">
                  <a:srgbClr val="FFFFFF"/>
                </a:outerShdw>
              </a:effectLst>
            </a:endParaRP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50</a:t>
            </a:fld>
            <a:endParaRPr lang="en-US" dirty="0"/>
          </a:p>
        </p:txBody>
      </p:sp>
    </p:spTree>
    <p:extLst>
      <p:ext uri="{BB962C8B-B14F-4D97-AF65-F5344CB8AC3E}">
        <p14:creationId xmlns:p14="http://schemas.microsoft.com/office/powerpoint/2010/main" val="120036180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a:t>
            </a:r>
            <a:endParaRPr lang="en-US" dirty="0"/>
          </a:p>
        </p:txBody>
      </p:sp>
      <p:sp>
        <p:nvSpPr>
          <p:cNvPr id="3" name="Content Placeholder 2"/>
          <p:cNvSpPr>
            <a:spLocks noGrp="1"/>
          </p:cNvSpPr>
          <p:nvPr>
            <p:ph idx="1"/>
          </p:nvPr>
        </p:nvSpPr>
        <p:spPr/>
        <p:txBody>
          <a:bodyPr>
            <a:normAutofit/>
          </a:bodyPr>
          <a:lstStyle/>
          <a:p>
            <a:r>
              <a:rPr lang="en-US" dirty="0" smtClean="0"/>
              <a:t>Employers </a:t>
            </a:r>
            <a:r>
              <a:rPr lang="en-US" dirty="0"/>
              <a:t>must ensure that the </a:t>
            </a:r>
            <a:r>
              <a:rPr lang="en-US" dirty="0" smtClean="0"/>
              <a:t>SDSs are </a:t>
            </a:r>
            <a:r>
              <a:rPr lang="en-US" dirty="0"/>
              <a:t>readily accessible to employees for </a:t>
            </a:r>
            <a:r>
              <a:rPr lang="en-US" dirty="0" smtClean="0"/>
              <a:t>all hazardous </a:t>
            </a:r>
            <a:r>
              <a:rPr lang="en-US" dirty="0"/>
              <a:t>chemicals in their workplace. </a:t>
            </a:r>
            <a:endParaRPr lang="en-US" dirty="0" smtClean="0"/>
          </a:p>
          <a:p>
            <a:r>
              <a:rPr lang="en-US" dirty="0" smtClean="0"/>
              <a:t>As an example, employers </a:t>
            </a:r>
            <a:r>
              <a:rPr lang="en-US" dirty="0"/>
              <a:t>may keep the SDSs in a binder </a:t>
            </a:r>
            <a:r>
              <a:rPr lang="en-US" dirty="0" smtClean="0"/>
              <a:t>or on </a:t>
            </a:r>
            <a:r>
              <a:rPr lang="en-US" dirty="0"/>
              <a:t>computers as long as the employees </a:t>
            </a:r>
            <a:r>
              <a:rPr lang="en-US" dirty="0" smtClean="0"/>
              <a:t>have immediate </a:t>
            </a:r>
            <a:r>
              <a:rPr lang="en-US" dirty="0"/>
              <a:t>access to the information </a:t>
            </a:r>
            <a:r>
              <a:rPr lang="en-US" dirty="0" smtClean="0"/>
              <a:t>without leaving </a:t>
            </a:r>
            <a:r>
              <a:rPr lang="en-US" dirty="0"/>
              <a:t>their work area when needed and </a:t>
            </a:r>
            <a:r>
              <a:rPr lang="en-US" dirty="0" smtClean="0"/>
              <a:t>a back</a:t>
            </a:r>
            <a:r>
              <a:rPr lang="en-US" dirty="0"/>
              <a:t>-up is available for rapid access to </a:t>
            </a:r>
            <a:r>
              <a:rPr lang="en-US" dirty="0" smtClean="0"/>
              <a:t>the SDS </a:t>
            </a:r>
            <a:r>
              <a:rPr lang="en-US" dirty="0"/>
              <a:t>in the case of a power outage or </a:t>
            </a:r>
            <a:r>
              <a:rPr lang="en-US" dirty="0" smtClean="0"/>
              <a:t>other emergency</a:t>
            </a:r>
            <a:r>
              <a:rPr lang="en-US" dirty="0"/>
              <a:t>. </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51</a:t>
            </a:fld>
            <a:endParaRPr lang="en-US" dirty="0"/>
          </a:p>
        </p:txBody>
      </p:sp>
    </p:spTree>
    <p:extLst>
      <p:ext uri="{BB962C8B-B14F-4D97-AF65-F5344CB8AC3E}">
        <p14:creationId xmlns:p14="http://schemas.microsoft.com/office/powerpoint/2010/main" val="19394025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Responsibilities (cont.)</a:t>
            </a:r>
            <a:endParaRPr lang="en-US" dirty="0"/>
          </a:p>
        </p:txBody>
      </p:sp>
      <p:sp>
        <p:nvSpPr>
          <p:cNvPr id="3" name="Content Placeholder 2"/>
          <p:cNvSpPr>
            <a:spLocks noGrp="1"/>
          </p:cNvSpPr>
          <p:nvPr>
            <p:ph idx="1"/>
          </p:nvPr>
        </p:nvSpPr>
        <p:spPr/>
        <p:txBody>
          <a:bodyPr/>
          <a:lstStyle/>
          <a:p>
            <a:r>
              <a:rPr lang="en-US" dirty="0" smtClean="0"/>
              <a:t>In addition, employers </a:t>
            </a:r>
            <a:r>
              <a:rPr lang="en-US" dirty="0"/>
              <a:t>may want to designate a person(s) responsible for obtaining and maintaining the SDSs. </a:t>
            </a:r>
            <a:endParaRPr lang="en-US" dirty="0" smtClean="0"/>
          </a:p>
          <a:p>
            <a:endParaRPr lang="en-US" dirty="0"/>
          </a:p>
          <a:p>
            <a:r>
              <a:rPr lang="en-US" dirty="0" smtClean="0"/>
              <a:t>If </a:t>
            </a:r>
            <a:r>
              <a:rPr lang="en-US" dirty="0"/>
              <a:t>the employer does not have an SDS, the employer or designated person(s) should contact the manufacturer to obtain one.</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52</a:t>
            </a:fld>
            <a:endParaRPr lang="en-US" dirty="0"/>
          </a:p>
        </p:txBody>
      </p:sp>
    </p:spTree>
    <p:extLst>
      <p:ext uri="{BB962C8B-B14F-4D97-AF65-F5344CB8AC3E}">
        <p14:creationId xmlns:p14="http://schemas.microsoft.com/office/powerpoint/2010/main" val="170754953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OSHA’s </a:t>
            </a:r>
            <a:r>
              <a:rPr lang="en-US" dirty="0"/>
              <a:t>Hazard Communication website (http://</a:t>
            </a:r>
            <a:r>
              <a:rPr lang="en-US" dirty="0" err="1"/>
              <a:t>www.osha.gov</a:t>
            </a:r>
            <a:r>
              <a:rPr lang="en-US" dirty="0"/>
              <a:t>/</a:t>
            </a:r>
            <a:r>
              <a:rPr lang="en-US" dirty="0" err="1"/>
              <a:t>dsg</a:t>
            </a:r>
            <a:r>
              <a:rPr lang="en-US" dirty="0"/>
              <a:t>/</a:t>
            </a:r>
            <a:r>
              <a:rPr lang="en-US" dirty="0" err="1"/>
              <a:t>hazcom</a:t>
            </a:r>
            <a:r>
              <a:rPr lang="en-US" dirty="0"/>
              <a:t>/</a:t>
            </a:r>
            <a:r>
              <a:rPr lang="en-US" dirty="0" err="1"/>
              <a:t>index.html</a:t>
            </a:r>
            <a:r>
              <a:rPr lang="en-US" dirty="0"/>
              <a:t>) has the following </a:t>
            </a:r>
            <a:r>
              <a:rPr lang="en-US" dirty="0" err="1"/>
              <a:t>QuickCards</a:t>
            </a:r>
            <a:r>
              <a:rPr lang="en-US" dirty="0"/>
              <a:t> and OSHA Briefs to assist employers with the required training</a:t>
            </a:r>
            <a:r>
              <a:rPr lang="en-US" dirty="0" smtClean="0"/>
              <a:t>.</a:t>
            </a:r>
          </a:p>
          <a:p>
            <a:pPr marL="0" indent="0">
              <a:buNone/>
            </a:pPr>
            <a:r>
              <a:rPr lang="en-US" dirty="0" smtClean="0"/>
              <a:t> </a:t>
            </a:r>
            <a:endParaRPr lang="en-US" dirty="0"/>
          </a:p>
          <a:p>
            <a:pPr lvl="1"/>
            <a:r>
              <a:rPr lang="en-US" dirty="0" smtClean="0"/>
              <a:t>Label </a:t>
            </a:r>
            <a:r>
              <a:rPr lang="en-US" dirty="0" err="1"/>
              <a:t>QuickCard</a:t>
            </a:r>
            <a:r>
              <a:rPr lang="en-US" dirty="0"/>
              <a:t> (English/Spanish)</a:t>
            </a:r>
          </a:p>
          <a:p>
            <a:pPr lvl="1"/>
            <a:r>
              <a:rPr lang="en-US" dirty="0" smtClean="0"/>
              <a:t>Pictogram </a:t>
            </a:r>
            <a:r>
              <a:rPr lang="en-US" dirty="0" err="1"/>
              <a:t>QuickCard</a:t>
            </a:r>
            <a:r>
              <a:rPr lang="en-US" dirty="0"/>
              <a:t> (English/Spanish)</a:t>
            </a:r>
          </a:p>
          <a:p>
            <a:pPr lvl="1"/>
            <a:r>
              <a:rPr lang="en-US" dirty="0" smtClean="0"/>
              <a:t>Safety </a:t>
            </a:r>
            <a:r>
              <a:rPr lang="en-US" dirty="0"/>
              <a:t>Data Sheet </a:t>
            </a:r>
            <a:r>
              <a:rPr lang="en-US" dirty="0" err="1"/>
              <a:t>QuickCard</a:t>
            </a:r>
            <a:r>
              <a:rPr lang="en-US" dirty="0"/>
              <a:t> (English) (Spanish)</a:t>
            </a:r>
          </a:p>
          <a:p>
            <a:pPr lvl="1"/>
            <a:r>
              <a:rPr lang="en-US" dirty="0" smtClean="0"/>
              <a:t>Safety </a:t>
            </a:r>
            <a:r>
              <a:rPr lang="en-US" dirty="0"/>
              <a:t>Data Sheet OSHA Brief</a:t>
            </a:r>
          </a:p>
          <a:p>
            <a:pPr lvl="1"/>
            <a:r>
              <a:rPr lang="en-US" dirty="0" smtClean="0"/>
              <a:t>Label</a:t>
            </a:r>
            <a:r>
              <a:rPr lang="en-US" dirty="0"/>
              <a:t>/Pictogram OSHA Brief </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53</a:t>
            </a:fld>
            <a:endParaRPr lang="en-US" dirty="0"/>
          </a:p>
        </p:txBody>
      </p:sp>
    </p:spTree>
    <p:extLst>
      <p:ext uri="{BB962C8B-B14F-4D97-AF65-F5344CB8AC3E}">
        <p14:creationId xmlns:p14="http://schemas.microsoft.com/office/powerpoint/2010/main" val="66327006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Comm. Standard</a:t>
            </a:r>
            <a:endParaRPr lang="en-US" dirty="0"/>
          </a:p>
        </p:txBody>
      </p:sp>
      <p:sp>
        <p:nvSpPr>
          <p:cNvPr id="3" name="Content Placeholder 2"/>
          <p:cNvSpPr>
            <a:spLocks noGrp="1"/>
          </p:cNvSpPr>
          <p:nvPr>
            <p:ph idx="1"/>
          </p:nvPr>
        </p:nvSpPr>
        <p:spPr/>
        <p:txBody>
          <a:bodyPr>
            <a:normAutofit/>
          </a:bodyPr>
          <a:lstStyle/>
          <a:p>
            <a:r>
              <a:rPr lang="en-US" dirty="0" smtClean="0"/>
              <a:t>CFR 1910.200 </a:t>
            </a:r>
            <a:r>
              <a:rPr lang="en-US" dirty="0" smtClean="0"/>
              <a:t>Standard </a:t>
            </a:r>
            <a:r>
              <a:rPr lang="en-US" dirty="0"/>
              <a:t>can be found on OSHA’s Hazard Communication Safety and Health Topics page, located at: </a:t>
            </a:r>
            <a:r>
              <a:rPr lang="en-US" dirty="0">
                <a:hlinkClick r:id="rId2"/>
              </a:rPr>
              <a:t>http://www.osha.gov/dsg/hazcom/</a:t>
            </a:r>
            <a:r>
              <a:rPr lang="en-US" dirty="0" smtClean="0">
                <a:hlinkClick r:id="rId2"/>
              </a:rPr>
              <a:t>index.html</a:t>
            </a:r>
            <a:endParaRPr lang="en-US" dirty="0" smtClean="0"/>
          </a:p>
          <a:p>
            <a:endParaRPr lang="en-US" dirty="0" smtClean="0"/>
          </a:p>
          <a:p>
            <a:r>
              <a:rPr lang="en-US" dirty="0" smtClean="0"/>
              <a:t>Hazard Communication Standard Facts</a:t>
            </a:r>
            <a:endParaRPr lang="en-US" dirty="0"/>
          </a:p>
          <a:p>
            <a:pPr marL="0" indent="0">
              <a:buNone/>
            </a:pPr>
            <a:r>
              <a:rPr lang="en-US" dirty="0" smtClean="0">
                <a:hlinkClick r:id="rId3"/>
              </a:rPr>
              <a:t>https</a:t>
            </a:r>
            <a:r>
              <a:rPr lang="en-US" dirty="0">
                <a:hlinkClick r:id="rId3"/>
              </a:rPr>
              <a:t>://www.osha.gov/dsg/hazcom/</a:t>
            </a:r>
            <a:r>
              <a:rPr lang="en-US" dirty="0" smtClean="0">
                <a:hlinkClick r:id="rId3"/>
              </a:rPr>
              <a:t>HCSFactsheet.html</a:t>
            </a:r>
            <a:endParaRPr lang="en-US" dirty="0" smtClean="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54</a:t>
            </a:fld>
            <a:endParaRPr lang="en-US" dirty="0"/>
          </a:p>
        </p:txBody>
      </p:sp>
    </p:spTree>
    <p:extLst>
      <p:ext uri="{BB962C8B-B14F-4D97-AF65-F5344CB8AC3E}">
        <p14:creationId xmlns:p14="http://schemas.microsoft.com/office/powerpoint/2010/main" val="28461761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Information</a:t>
            </a:r>
            <a:endParaRPr lang="en-US" dirty="0"/>
          </a:p>
        </p:txBody>
      </p:sp>
      <p:sp>
        <p:nvSpPr>
          <p:cNvPr id="3" name="Content Placeholder 2"/>
          <p:cNvSpPr>
            <a:spLocks noGrp="1"/>
          </p:cNvSpPr>
          <p:nvPr>
            <p:ph idx="1"/>
          </p:nvPr>
        </p:nvSpPr>
        <p:spPr/>
        <p:txBody>
          <a:bodyPr/>
          <a:lstStyle/>
          <a:p>
            <a:r>
              <a:rPr lang="en-US" dirty="0" smtClean="0"/>
              <a:t>Safety Data Sheets and information are available at </a:t>
            </a:r>
            <a:r>
              <a:rPr lang="en-US" dirty="0" smtClean="0">
                <a:hlinkClick r:id="rId2"/>
              </a:rPr>
              <a:t>www.msds.com</a:t>
            </a:r>
            <a:r>
              <a:rPr lang="en-US" dirty="0" smtClean="0"/>
              <a:t>.</a:t>
            </a:r>
          </a:p>
          <a:p>
            <a:endParaRPr lang="en-US" dirty="0"/>
          </a:p>
          <a:p>
            <a:r>
              <a:rPr lang="en-US" dirty="0" smtClean="0"/>
              <a:t>Several organizations can provide training programs either online or face-to-face programs.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55</a:t>
            </a:fld>
            <a:endParaRPr lang="en-US" dirty="0"/>
          </a:p>
        </p:txBody>
      </p:sp>
    </p:spTree>
    <p:extLst>
      <p:ext uri="{BB962C8B-B14F-4D97-AF65-F5344CB8AC3E}">
        <p14:creationId xmlns:p14="http://schemas.microsoft.com/office/powerpoint/2010/main" val="326513772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r>
              <a:rPr lang="en-US" dirty="0"/>
              <a:t>1. What is the Globally Harmonized System?</a:t>
            </a:r>
          </a:p>
          <a:p>
            <a:r>
              <a:rPr lang="en-US" dirty="0"/>
              <a:t>A. The Globally Harmonized System (GHS) is an international approach to hazard communication, providing agreed criteria for classification of chemical hazards, and a standardized approach to label elements and safety data sheets.</a:t>
            </a:r>
          </a:p>
          <a:p>
            <a:pPr marL="0" indent="0">
              <a:buNone/>
            </a:pP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56</a:t>
            </a:fld>
            <a:endParaRPr lang="en-US" dirty="0"/>
          </a:p>
        </p:txBody>
      </p:sp>
    </p:spTree>
    <p:extLst>
      <p:ext uri="{BB962C8B-B14F-4D97-AF65-F5344CB8AC3E}">
        <p14:creationId xmlns:p14="http://schemas.microsoft.com/office/powerpoint/2010/main" val="3320048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r>
              <a:rPr lang="en-US" dirty="0"/>
              <a:t>2. Why did OSHA decide to modify the Hazard Communication Standard to adopt the GHS?</a:t>
            </a:r>
          </a:p>
          <a:p>
            <a:r>
              <a:rPr lang="en-US" dirty="0"/>
              <a:t>A. OSHA has modified the Hazard Communication Standard (HCS) to adopt the GHS to improve safety and health of workers through more effective communications on chemical hazards.</a:t>
            </a:r>
          </a:p>
          <a:p>
            <a:pPr marL="0" indent="0">
              <a:buNone/>
            </a:pP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57</a:t>
            </a:fld>
            <a:endParaRPr lang="en-US" dirty="0"/>
          </a:p>
        </p:txBody>
      </p:sp>
    </p:spTree>
    <p:extLst>
      <p:ext uri="{BB962C8B-B14F-4D97-AF65-F5344CB8AC3E}">
        <p14:creationId xmlns:p14="http://schemas.microsoft.com/office/powerpoint/2010/main" val="401636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normAutofit fontScale="85000" lnSpcReduction="10000"/>
          </a:bodyPr>
          <a:lstStyle/>
          <a:p>
            <a:r>
              <a:rPr lang="en-US" dirty="0"/>
              <a:t>3. What is the phase-in period in the revised Hazard Communication Standard?</a:t>
            </a:r>
          </a:p>
          <a:p>
            <a:r>
              <a:rPr lang="en-US" dirty="0"/>
              <a:t>A. Dec. 1, 2013 Employees required to be trained on new safety label elements and new SDS </a:t>
            </a:r>
            <a:r>
              <a:rPr lang="en-US" dirty="0" smtClean="0"/>
              <a:t>formats</a:t>
            </a:r>
            <a:endParaRPr lang="en-US" dirty="0"/>
          </a:p>
          <a:p>
            <a:r>
              <a:rPr lang="en-US" dirty="0"/>
              <a:t>June 1, 2015* Compliance with all modified provisions of this final rule, except:</a:t>
            </a:r>
          </a:p>
          <a:p>
            <a:r>
              <a:rPr lang="en-US" dirty="0"/>
              <a:t>December 1, 2015 – The Distributor shall not ship containers labeled by the chemical manufacturer or importer unless it is a GHS </a:t>
            </a:r>
            <a:r>
              <a:rPr lang="en-US" dirty="0" smtClean="0"/>
              <a:t>label</a:t>
            </a:r>
            <a:endParaRPr lang="en-US" dirty="0"/>
          </a:p>
          <a:p>
            <a:r>
              <a:rPr lang="en-US" dirty="0"/>
              <a:t>June 1, 2016 – Update alternative workplace labeling and hazard communication program as necessary, and provide additional employee training for newly identified physical or health hazards</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58</a:t>
            </a:fld>
            <a:endParaRPr lang="en-US" dirty="0"/>
          </a:p>
        </p:txBody>
      </p:sp>
    </p:spTree>
    <p:extLst>
      <p:ext uri="{BB962C8B-B14F-4D97-AF65-F5344CB8AC3E}">
        <p14:creationId xmlns:p14="http://schemas.microsoft.com/office/powerpoint/2010/main" val="1903135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r>
              <a:rPr lang="en-US" dirty="0"/>
              <a:t>4. Why must training be conducted prior to the compliance effective date?</a:t>
            </a:r>
          </a:p>
          <a:p>
            <a:r>
              <a:rPr lang="en-US" dirty="0"/>
              <a:t>A. OSHA is requiring that employees are trained on the new label elements (i.e., pictograms, hazard statements, precautionary statements, and signal words) and SDS format by December 1, 2013, while full compliance with the final rule will begin in 2015.  </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59</a:t>
            </a:fld>
            <a:endParaRPr lang="en-US" dirty="0"/>
          </a:p>
        </p:txBody>
      </p:sp>
    </p:spTree>
    <p:extLst>
      <p:ext uri="{BB962C8B-B14F-4D97-AF65-F5344CB8AC3E}">
        <p14:creationId xmlns:p14="http://schemas.microsoft.com/office/powerpoint/2010/main" val="3604139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and </a:t>
            </a:r>
            <a:r>
              <a:rPr lang="en-US" dirty="0" smtClean="0"/>
              <a:t>Timeline – Transition</a:t>
            </a:r>
            <a:endParaRPr lang="en-US" dirty="0"/>
          </a:p>
        </p:txBody>
      </p:sp>
      <p:sp>
        <p:nvSpPr>
          <p:cNvPr id="3" name="Content Placeholder 2"/>
          <p:cNvSpPr>
            <a:spLocks noGrp="1"/>
          </p:cNvSpPr>
          <p:nvPr>
            <p:ph idx="1"/>
          </p:nvPr>
        </p:nvSpPr>
        <p:spPr/>
        <p:txBody>
          <a:bodyPr/>
          <a:lstStyle/>
          <a:p>
            <a:r>
              <a:rPr lang="en-US" dirty="0" smtClean="0"/>
              <a:t>Dec. 1, 2013 Train employees on new label elements and SDS format – Employers</a:t>
            </a:r>
          </a:p>
          <a:p>
            <a:r>
              <a:rPr lang="en-US" dirty="0" smtClean="0"/>
              <a:t>June 1, 2015 Comply with modified provisions of the Final Rule – Manufacturers, Importers, Distributors, and employers. </a:t>
            </a:r>
          </a:p>
          <a:p>
            <a:r>
              <a:rPr lang="en-US" dirty="0" smtClean="0"/>
              <a:t>June 1, 2016 Update alternate workplace labeling and hazard communication program as necessary and provide additional training for newly identified physical or health hazards.</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6</a:t>
            </a:fld>
            <a:endParaRPr lang="en-US" dirty="0"/>
          </a:p>
        </p:txBody>
      </p:sp>
    </p:spTree>
    <p:extLst>
      <p:ext uri="{BB962C8B-B14F-4D97-AF65-F5344CB8AC3E}">
        <p14:creationId xmlns:p14="http://schemas.microsoft.com/office/powerpoint/2010/main" val="8844659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493060" y="1822825"/>
            <a:ext cx="8187764" cy="4533526"/>
          </a:xfrm>
        </p:spPr>
        <p:txBody>
          <a:bodyPr>
            <a:normAutofit fontScale="92500" lnSpcReduction="20000"/>
          </a:bodyPr>
          <a:lstStyle/>
          <a:p>
            <a:r>
              <a:rPr lang="en-US" dirty="0"/>
              <a:t>5. What are the major changes to the Hazard Communication Standard?</a:t>
            </a:r>
          </a:p>
          <a:p>
            <a:r>
              <a:rPr lang="en-US" dirty="0"/>
              <a:t>A. The three major areas of change are in hazard classification, labels, and safety data sheets.</a:t>
            </a:r>
          </a:p>
          <a:p>
            <a:pPr lvl="0"/>
            <a:r>
              <a:rPr lang="en-US" dirty="0"/>
              <a:t>Hazard classification: The definitions of hazard have been changed to provide specific criteria for classification of health and physical hazards, as well as classification of mixtures. </a:t>
            </a:r>
          </a:p>
          <a:p>
            <a:pPr lvl="0"/>
            <a:r>
              <a:rPr lang="en-US" dirty="0"/>
              <a:t>Labels: Chemical manufacturers and importers will be required to provide a label that includes a harmonized signal word, pictogram, and hazard statement, and precautionary statements for each hazard class and category. </a:t>
            </a:r>
          </a:p>
          <a:p>
            <a:pPr lvl="0"/>
            <a:r>
              <a:rPr lang="en-US" dirty="0"/>
              <a:t>Safety Data Sheets: Will now have a specified 16-section format</a:t>
            </a:r>
            <a:r>
              <a:rPr lang="en-US" dirty="0" smtClean="0"/>
              <a:t>.</a:t>
            </a:r>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60</a:t>
            </a:fld>
            <a:endParaRPr lang="en-US" dirty="0"/>
          </a:p>
        </p:txBody>
      </p:sp>
    </p:spTree>
    <p:extLst>
      <p:ext uri="{BB962C8B-B14F-4D97-AF65-F5344CB8AC3E}">
        <p14:creationId xmlns:p14="http://schemas.microsoft.com/office/powerpoint/2010/main" val="2112327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There are new </a:t>
            </a:r>
            <a:r>
              <a:rPr lang="en-US" dirty="0"/>
              <a:t>label requirements in the Hazardous Communication Standard – HCS </a:t>
            </a:r>
          </a:p>
          <a:p>
            <a:r>
              <a:rPr lang="en-US" dirty="0" smtClean="0"/>
              <a:t>U.S. </a:t>
            </a:r>
            <a:r>
              <a:rPr lang="en-US" dirty="0"/>
              <a:t>I</a:t>
            </a:r>
            <a:r>
              <a:rPr lang="en-US" dirty="0" smtClean="0"/>
              <a:t>mplementation and Use </a:t>
            </a:r>
            <a:r>
              <a:rPr lang="en-US" dirty="0"/>
              <a:t>of a Global Harmonization System – GHS</a:t>
            </a:r>
          </a:p>
          <a:p>
            <a:r>
              <a:rPr lang="en-US" dirty="0" smtClean="0"/>
              <a:t>There is required </a:t>
            </a:r>
            <a:r>
              <a:rPr lang="en-US" dirty="0"/>
              <a:t>training for employees relative to the new label </a:t>
            </a:r>
            <a:r>
              <a:rPr lang="en-US" dirty="0" smtClean="0"/>
              <a:t>elements.</a:t>
            </a:r>
            <a:endParaRPr lang="en-US" sz="2800" dirty="0"/>
          </a:p>
          <a:p>
            <a:r>
              <a:rPr lang="en-US" dirty="0" smtClean="0"/>
              <a:t>There is new </a:t>
            </a:r>
            <a:r>
              <a:rPr lang="en-US" dirty="0"/>
              <a:t>criteria for safety data sheets – SDS  </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61</a:t>
            </a:fld>
            <a:endParaRPr lang="en-US" dirty="0"/>
          </a:p>
        </p:txBody>
      </p:sp>
    </p:spTree>
    <p:extLst>
      <p:ext uri="{BB962C8B-B14F-4D97-AF65-F5344CB8AC3E}">
        <p14:creationId xmlns:p14="http://schemas.microsoft.com/office/powerpoint/2010/main" val="95548857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3741" y="639302"/>
            <a:ext cx="7880727" cy="1654597"/>
          </a:xfrm>
        </p:spPr>
        <p:txBody>
          <a:bodyPr/>
          <a:lstStyle/>
          <a:p>
            <a:r>
              <a:rPr lang="en-US" sz="3600" dirty="0" smtClean="0"/>
              <a:t>Training Requirements for the new Hazardous Communications Standard </a:t>
            </a:r>
            <a:endParaRPr lang="en-US" sz="3600" dirty="0"/>
          </a:p>
        </p:txBody>
      </p:sp>
      <p:sp>
        <p:nvSpPr>
          <p:cNvPr id="5" name="Subtitle 4"/>
          <p:cNvSpPr>
            <a:spLocks noGrp="1"/>
          </p:cNvSpPr>
          <p:nvPr>
            <p:ph type="subTitle" idx="1"/>
          </p:nvPr>
        </p:nvSpPr>
        <p:spPr>
          <a:xfrm>
            <a:off x="914400" y="5284032"/>
            <a:ext cx="7342188" cy="882578"/>
          </a:xfrm>
        </p:spPr>
        <p:txBody>
          <a:bodyPr>
            <a:normAutofit/>
          </a:bodyPr>
          <a:lstStyle/>
          <a:p>
            <a:r>
              <a:rPr lang="en-US" sz="2400" dirty="0" smtClean="0"/>
              <a:t>Michael J. Johnston </a:t>
            </a:r>
          </a:p>
          <a:p>
            <a:r>
              <a:rPr lang="en-US" sz="2400" dirty="0" smtClean="0"/>
              <a:t>Executive Director Standards and Safety</a:t>
            </a:r>
          </a:p>
        </p:txBody>
      </p:sp>
      <p:pic>
        <p:nvPicPr>
          <p:cNvPr id="6" name="Picture 3" descr="NECA02-3C.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3693" y="2795830"/>
            <a:ext cx="3675981" cy="22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26C98640-8F5A-0B42-AC96-30E491C61A59}" type="datetime1">
              <a:rPr lang="en-US" smtClean="0"/>
              <a:t>11/8/13</a:t>
            </a:fld>
            <a:endParaRPr lang="en-US"/>
          </a:p>
        </p:txBody>
      </p:sp>
      <p:sp>
        <p:nvSpPr>
          <p:cNvPr id="3" name="Slide Number Placeholder 2"/>
          <p:cNvSpPr>
            <a:spLocks noGrp="1"/>
          </p:cNvSpPr>
          <p:nvPr>
            <p:ph type="sldNum" sz="quarter" idx="12"/>
          </p:nvPr>
        </p:nvSpPr>
        <p:spPr/>
        <p:txBody>
          <a:bodyPr/>
          <a:lstStyle/>
          <a:p>
            <a:fld id="{9EBA69F5-4E1E-4F4A-91BD-4DA6953BE714}" type="slidenum">
              <a:rPr lang="en-US" smtClean="0"/>
              <a:t>62</a:t>
            </a:fld>
            <a:endParaRPr lang="en-US"/>
          </a:p>
        </p:txBody>
      </p:sp>
    </p:spTree>
    <p:extLst>
      <p:ext uri="{BB962C8B-B14F-4D97-AF65-F5344CB8AC3E}">
        <p14:creationId xmlns:p14="http://schemas.microsoft.com/office/powerpoint/2010/main" val="14840095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Revisions to HCS</a:t>
            </a:r>
            <a:endParaRPr lang="en-US" dirty="0"/>
          </a:p>
        </p:txBody>
      </p:sp>
      <p:sp>
        <p:nvSpPr>
          <p:cNvPr id="3" name="Content Placeholder 2"/>
          <p:cNvSpPr>
            <a:spLocks noGrp="1"/>
          </p:cNvSpPr>
          <p:nvPr>
            <p:ph idx="1"/>
          </p:nvPr>
        </p:nvSpPr>
        <p:spPr/>
        <p:txBody>
          <a:bodyPr/>
          <a:lstStyle/>
          <a:p>
            <a:r>
              <a:rPr lang="en-US" dirty="0" smtClean="0"/>
              <a:t>Three significant </a:t>
            </a:r>
            <a:r>
              <a:rPr lang="en-US" dirty="0"/>
              <a:t>changes contained in the revised standard </a:t>
            </a:r>
            <a:r>
              <a:rPr lang="en-US" dirty="0" smtClean="0"/>
              <a:t>include additional hazard classification, require </a:t>
            </a:r>
            <a:r>
              <a:rPr lang="en-US" dirty="0"/>
              <a:t>the use of new labeling </a:t>
            </a:r>
            <a:r>
              <a:rPr lang="en-US" dirty="0" smtClean="0"/>
              <a:t>elements, </a:t>
            </a:r>
            <a:r>
              <a:rPr lang="en-US" dirty="0"/>
              <a:t>and </a:t>
            </a:r>
            <a:r>
              <a:rPr lang="en-US" dirty="0" smtClean="0"/>
              <a:t>use of a </a:t>
            </a:r>
            <a:r>
              <a:rPr lang="en-US" dirty="0"/>
              <a:t>standardized format for Safety Data Sheets (SDSs</a:t>
            </a:r>
            <a:r>
              <a:rPr lang="en-US" dirty="0" smtClean="0"/>
              <a:t>)</a:t>
            </a:r>
            <a:endParaRPr lang="en-US" dirty="0"/>
          </a:p>
          <a:p>
            <a:endParaRPr lang="en-US" dirty="0" smtClean="0"/>
          </a:p>
          <a:p>
            <a:r>
              <a:rPr lang="en-US" dirty="0" smtClean="0"/>
              <a:t>The </a:t>
            </a:r>
            <a:r>
              <a:rPr lang="en-US" dirty="0"/>
              <a:t>new label elements and SDS requirements will improve worker understanding of the hazards associated with the chemicals in their workplace. </a:t>
            </a:r>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7</a:t>
            </a:fld>
            <a:endParaRPr lang="en-US" dirty="0"/>
          </a:p>
        </p:txBody>
      </p:sp>
    </p:spTree>
    <p:extLst>
      <p:ext uri="{BB962C8B-B14F-4D97-AF65-F5344CB8AC3E}">
        <p14:creationId xmlns:p14="http://schemas.microsoft.com/office/powerpoint/2010/main" val="32159051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HCS Revisions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a:t>Hazard classification: Provides specific criteria for classification of health and physical hazards, as well as classification of mixtures</a:t>
            </a:r>
            <a:r>
              <a:rPr lang="en-US" dirty="0" smtClean="0"/>
              <a:t>.</a:t>
            </a:r>
            <a:endParaRPr lang="en-US" dirty="0"/>
          </a:p>
          <a:p>
            <a:pPr>
              <a:lnSpc>
                <a:spcPct val="90000"/>
              </a:lnSpc>
            </a:pPr>
            <a:r>
              <a:rPr lang="en-US" dirty="0"/>
              <a:t>Labels: Chemical manufacturers and importers will be required to </a:t>
            </a:r>
            <a:r>
              <a:rPr lang="en-US" dirty="0" smtClean="0"/>
              <a:t>provide:</a:t>
            </a:r>
          </a:p>
          <a:p>
            <a:pPr marL="0" indent="0">
              <a:lnSpc>
                <a:spcPct val="90000"/>
              </a:lnSpc>
              <a:buNone/>
            </a:pPr>
            <a:endParaRPr lang="en-US" dirty="0" smtClean="0"/>
          </a:p>
          <a:p>
            <a:pPr lvl="1">
              <a:lnSpc>
                <a:spcPct val="90000"/>
              </a:lnSpc>
            </a:pPr>
            <a:r>
              <a:rPr lang="en-US" dirty="0" smtClean="0"/>
              <a:t>Label with a </a:t>
            </a:r>
            <a:r>
              <a:rPr lang="en-US" dirty="0"/>
              <a:t>harmonized signal </a:t>
            </a:r>
            <a:r>
              <a:rPr lang="en-US" dirty="0" smtClean="0"/>
              <a:t>word</a:t>
            </a:r>
            <a:endParaRPr lang="en-US" dirty="0"/>
          </a:p>
          <a:p>
            <a:pPr lvl="1">
              <a:lnSpc>
                <a:spcPct val="90000"/>
              </a:lnSpc>
            </a:pPr>
            <a:r>
              <a:rPr lang="en-US" dirty="0" smtClean="0"/>
              <a:t>A pictogram (graphic)</a:t>
            </a:r>
          </a:p>
          <a:p>
            <a:pPr lvl="1">
              <a:lnSpc>
                <a:spcPct val="90000"/>
              </a:lnSpc>
            </a:pPr>
            <a:r>
              <a:rPr lang="en-US" dirty="0" smtClean="0"/>
              <a:t>Hazard </a:t>
            </a:r>
            <a:r>
              <a:rPr lang="en-US" dirty="0"/>
              <a:t>statement for each hazard class and </a:t>
            </a:r>
            <a:r>
              <a:rPr lang="en-US" dirty="0" smtClean="0"/>
              <a:t>category.</a:t>
            </a:r>
          </a:p>
          <a:p>
            <a:pPr lvl="1">
              <a:lnSpc>
                <a:spcPct val="90000"/>
              </a:lnSpc>
            </a:pPr>
            <a:r>
              <a:rPr lang="en-US" dirty="0" smtClean="0"/>
              <a:t>Precautionary statements </a:t>
            </a:r>
            <a:endParaRPr lang="en-US" dirty="0"/>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8</a:t>
            </a:fld>
            <a:endParaRPr lang="en-US" dirty="0"/>
          </a:p>
        </p:txBody>
      </p:sp>
    </p:spTree>
    <p:extLst>
      <p:ext uri="{BB962C8B-B14F-4D97-AF65-F5344CB8AC3E}">
        <p14:creationId xmlns:p14="http://schemas.microsoft.com/office/powerpoint/2010/main" val="29415141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HCS Revisions</a:t>
            </a:r>
            <a:endParaRPr lang="en-US" dirty="0"/>
          </a:p>
        </p:txBody>
      </p:sp>
      <p:sp>
        <p:nvSpPr>
          <p:cNvPr id="3" name="Content Placeholder 2"/>
          <p:cNvSpPr>
            <a:spLocks noGrp="1"/>
          </p:cNvSpPr>
          <p:nvPr>
            <p:ph idx="1"/>
          </p:nvPr>
        </p:nvSpPr>
        <p:spPr/>
        <p:txBody>
          <a:bodyPr/>
          <a:lstStyle/>
          <a:p>
            <a:pPr>
              <a:lnSpc>
                <a:spcPct val="90000"/>
              </a:lnSpc>
            </a:pPr>
            <a:r>
              <a:rPr lang="en-US" dirty="0"/>
              <a:t>Safety Data Sheets: Will now have a specified 16-section format. </a:t>
            </a:r>
            <a:endParaRPr lang="en-US" dirty="0" smtClean="0"/>
          </a:p>
          <a:p>
            <a:pPr marL="0" indent="0">
              <a:lnSpc>
                <a:spcPct val="90000"/>
              </a:lnSpc>
              <a:buNone/>
            </a:pPr>
            <a:endParaRPr lang="en-US" dirty="0"/>
          </a:p>
          <a:p>
            <a:pPr>
              <a:lnSpc>
                <a:spcPct val="90000"/>
              </a:lnSpc>
            </a:pPr>
            <a:r>
              <a:rPr lang="en-US" dirty="0"/>
              <a:t>Information and </a:t>
            </a:r>
            <a:r>
              <a:rPr lang="en-US" dirty="0" smtClean="0"/>
              <a:t>Training</a:t>
            </a:r>
            <a:r>
              <a:rPr lang="en-US" dirty="0"/>
              <a:t>: The f</a:t>
            </a:r>
            <a:r>
              <a:rPr lang="en-US" dirty="0" smtClean="0"/>
              <a:t>inal </a:t>
            </a:r>
            <a:r>
              <a:rPr lang="en-US" dirty="0"/>
              <a:t>HCS will require that workers are trained within two years of the publication of the final rule to facilitate recognition and understanding of the new labels and safety data sheets.</a:t>
            </a:r>
          </a:p>
          <a:p>
            <a:endParaRPr lang="en-US" dirty="0"/>
          </a:p>
        </p:txBody>
      </p:sp>
      <p:sp>
        <p:nvSpPr>
          <p:cNvPr id="4" name="Date Placeholder 3"/>
          <p:cNvSpPr>
            <a:spLocks noGrp="1"/>
          </p:cNvSpPr>
          <p:nvPr>
            <p:ph type="dt" sz="half" idx="10"/>
          </p:nvPr>
        </p:nvSpPr>
        <p:spPr/>
        <p:txBody>
          <a:bodyPr/>
          <a:lstStyle/>
          <a:p>
            <a:fld id="{564381E0-1853-7443-ACC4-143A91CF9576}" type="datetime1">
              <a:rPr lang="en-US" smtClean="0"/>
              <a:t>11/8/13</a:t>
            </a:fld>
            <a:endParaRPr lang="en-US"/>
          </a:p>
        </p:txBody>
      </p:sp>
      <p:sp>
        <p:nvSpPr>
          <p:cNvPr id="5" name="Slide Number Placeholder 4"/>
          <p:cNvSpPr>
            <a:spLocks noGrp="1"/>
          </p:cNvSpPr>
          <p:nvPr>
            <p:ph type="sldNum" sz="quarter" idx="12"/>
          </p:nvPr>
        </p:nvSpPr>
        <p:spPr/>
        <p:txBody>
          <a:bodyPr/>
          <a:lstStyle/>
          <a:p>
            <a:fld id="{9EBA69F5-4E1E-4F4A-91BD-4DA6953BE714}" type="slidenum">
              <a:rPr lang="en-US" smtClean="0"/>
              <a:t>9</a:t>
            </a:fld>
            <a:endParaRPr lang="en-US" dirty="0"/>
          </a:p>
        </p:txBody>
      </p:sp>
    </p:spTree>
    <p:extLst>
      <p:ext uri="{BB962C8B-B14F-4D97-AF65-F5344CB8AC3E}">
        <p14:creationId xmlns:p14="http://schemas.microsoft.com/office/powerpoint/2010/main" val="3764078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1142</TotalTime>
  <Words>2927</Words>
  <Application>Microsoft Macintosh PowerPoint</Application>
  <PresentationFormat>On-screen Show (4:3)</PresentationFormat>
  <Paragraphs>397</Paragraphs>
  <Slides>62</Slides>
  <Notes>8</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Capital</vt:lpstr>
      <vt:lpstr>Training Requirements for the new Hazardous Communications Standard </vt:lpstr>
      <vt:lpstr>Continuing Education Units</vt:lpstr>
      <vt:lpstr>Earning CEUs</vt:lpstr>
      <vt:lpstr>Objectives</vt:lpstr>
      <vt:lpstr>Overview</vt:lpstr>
      <vt:lpstr>Action and Timeline – Transition</vt:lpstr>
      <vt:lpstr>Significant Revisions to HCS</vt:lpstr>
      <vt:lpstr>HCS Revisions</vt:lpstr>
      <vt:lpstr>HCS Revisions</vt:lpstr>
      <vt:lpstr>OSHA Final Rule – Effective Date</vt:lpstr>
      <vt:lpstr>Required Training</vt:lpstr>
      <vt:lpstr>What is the GHS?</vt:lpstr>
      <vt:lpstr>Why have a GHS?</vt:lpstr>
      <vt:lpstr>GHS Benefits</vt:lpstr>
      <vt:lpstr>What is an SDS?</vt:lpstr>
      <vt:lpstr>Hazard Classification</vt:lpstr>
      <vt:lpstr>Physical Hazards</vt:lpstr>
      <vt:lpstr>Health Hazards</vt:lpstr>
      <vt:lpstr>HazCom GHS Training</vt:lpstr>
      <vt:lpstr>Label Information</vt:lpstr>
      <vt:lpstr>PowerPoint Presentation</vt:lpstr>
      <vt:lpstr>Product Identifier</vt:lpstr>
      <vt:lpstr>Signal Word(s)</vt:lpstr>
      <vt:lpstr>Signal Word – Danger</vt:lpstr>
      <vt:lpstr>Signal Word – Warning </vt:lpstr>
      <vt:lpstr>Signal Words (cont.)</vt:lpstr>
      <vt:lpstr>Precautionary Statement(s)</vt:lpstr>
      <vt:lpstr>OSHA Pictograms</vt:lpstr>
      <vt:lpstr>OSHA Pictograms</vt:lpstr>
      <vt:lpstr>PowerPoint Presentation</vt:lpstr>
      <vt:lpstr>Hazard Statement(s)</vt:lpstr>
      <vt:lpstr>Hazard Statement(s)</vt:lpstr>
      <vt:lpstr>Hazard Statement Example</vt:lpstr>
      <vt:lpstr>Label Quick Card</vt:lpstr>
      <vt:lpstr>Safety Data Sheets – SDS </vt:lpstr>
      <vt:lpstr>Section 1 – Identification</vt:lpstr>
      <vt:lpstr>Section 2 – Hazard Identification </vt:lpstr>
      <vt:lpstr>Section 3 – Composition</vt:lpstr>
      <vt:lpstr>Section 4 – First Aid Measures</vt:lpstr>
      <vt:lpstr>Section 5 – Fire-Fighting Measures </vt:lpstr>
      <vt:lpstr>Section 6 – Accidental Release</vt:lpstr>
      <vt:lpstr>Section 7 – Handling and Storage</vt:lpstr>
      <vt:lpstr>Section 8 – Exposure Controls PPE  </vt:lpstr>
      <vt:lpstr>Section 9 – Chemical Characteristics </vt:lpstr>
      <vt:lpstr>Section 10 – Chemical Stability </vt:lpstr>
      <vt:lpstr>Section 11 – Toxicology</vt:lpstr>
      <vt:lpstr>Sections 12 through 15</vt:lpstr>
      <vt:lpstr>Section 16 – Other Information</vt:lpstr>
      <vt:lpstr>Detailed Information</vt:lpstr>
      <vt:lpstr>Call to Action</vt:lpstr>
      <vt:lpstr>Employer Responsibilities</vt:lpstr>
      <vt:lpstr>Employer Responsibilities (cont.)</vt:lpstr>
      <vt:lpstr>Additional Resources</vt:lpstr>
      <vt:lpstr>Hazardous Comm. Standard</vt:lpstr>
      <vt:lpstr>SDS Information</vt:lpstr>
      <vt:lpstr>Review Questions</vt:lpstr>
      <vt:lpstr>Review Questions</vt:lpstr>
      <vt:lpstr>Review Questions</vt:lpstr>
      <vt:lpstr>Review Questions</vt:lpstr>
      <vt:lpstr>Review Questions</vt:lpstr>
      <vt:lpstr>Summary</vt:lpstr>
      <vt:lpstr>Training Requirements for the new Hazardous Communications Standard </vt:lpstr>
    </vt:vector>
  </TitlesOfParts>
  <Company>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Johnston</dc:creator>
  <cp:lastModifiedBy>Michael Johnston</cp:lastModifiedBy>
  <cp:revision>133</cp:revision>
  <dcterms:created xsi:type="dcterms:W3CDTF">2013-09-06T05:43:31Z</dcterms:created>
  <dcterms:modified xsi:type="dcterms:W3CDTF">2013-11-08T14:31:12Z</dcterms:modified>
</cp:coreProperties>
</file>