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47"/>
  </p:notesMasterIdLst>
  <p:sldIdLst>
    <p:sldId id="647" r:id="rId5"/>
    <p:sldId id="648" r:id="rId6"/>
    <p:sldId id="649" r:id="rId7"/>
    <p:sldId id="650" r:id="rId8"/>
    <p:sldId id="651" r:id="rId9"/>
    <p:sldId id="652" r:id="rId10"/>
    <p:sldId id="653" r:id="rId11"/>
    <p:sldId id="654" r:id="rId12"/>
    <p:sldId id="655" r:id="rId13"/>
    <p:sldId id="656" r:id="rId14"/>
    <p:sldId id="657" r:id="rId15"/>
    <p:sldId id="658" r:id="rId16"/>
    <p:sldId id="659" r:id="rId17"/>
    <p:sldId id="660" r:id="rId18"/>
    <p:sldId id="639" r:id="rId19"/>
    <p:sldId id="264" r:id="rId20"/>
    <p:sldId id="632" r:id="rId21"/>
    <p:sldId id="260" r:id="rId22"/>
    <p:sldId id="258" r:id="rId23"/>
    <p:sldId id="266" r:id="rId24"/>
    <p:sldId id="262" r:id="rId25"/>
    <p:sldId id="268" r:id="rId26"/>
    <p:sldId id="633" r:id="rId27"/>
    <p:sldId id="481" r:id="rId28"/>
    <p:sldId id="263" r:id="rId29"/>
    <p:sldId id="302" r:id="rId30"/>
    <p:sldId id="631" r:id="rId31"/>
    <p:sldId id="303" r:id="rId32"/>
    <p:sldId id="265" r:id="rId33"/>
    <p:sldId id="285" r:id="rId34"/>
    <p:sldId id="286" r:id="rId35"/>
    <p:sldId id="287" r:id="rId36"/>
    <p:sldId id="628" r:id="rId37"/>
    <p:sldId id="269" r:id="rId38"/>
    <p:sldId id="450" r:id="rId39"/>
    <p:sldId id="270" r:id="rId40"/>
    <p:sldId id="256" r:id="rId41"/>
    <p:sldId id="662" r:id="rId42"/>
    <p:sldId id="273" r:id="rId43"/>
    <p:sldId id="288" r:id="rId44"/>
    <p:sldId id="646" r:id="rId45"/>
    <p:sldId id="66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9" d="100"/>
          <a:sy n="49" d="100"/>
        </p:scale>
        <p:origin x="77" y="85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B350-CDB0-7245-B09D-BBEE7FA5A17B}"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n-US"/>
        </a:p>
      </dgm:t>
    </dgm:pt>
    <dgm:pt modelId="{83F53F4A-B8AB-7745-A7DC-787EC34CFDD1}">
      <dgm:prSet phldrT="[Text]"/>
      <dgm:spPr/>
      <dgm:t>
        <a:bodyPr/>
        <a:lstStyle/>
        <a:p>
          <a:r>
            <a:rPr lang="en-US" dirty="0"/>
            <a:t>Observe worker action</a:t>
          </a:r>
        </a:p>
      </dgm:t>
    </dgm:pt>
    <dgm:pt modelId="{2FA4A1F7-462C-FF41-84E5-45EAD4BF4B9E}" type="parTrans" cxnId="{935C7C68-703B-2F4E-946A-9B6702A28355}">
      <dgm:prSet/>
      <dgm:spPr/>
      <dgm:t>
        <a:bodyPr/>
        <a:lstStyle/>
        <a:p>
          <a:endParaRPr lang="en-US"/>
        </a:p>
      </dgm:t>
    </dgm:pt>
    <dgm:pt modelId="{BFE656B8-C741-FE46-BC5D-D2B841D89AD1}" type="sibTrans" cxnId="{935C7C68-703B-2F4E-946A-9B6702A28355}">
      <dgm:prSet/>
      <dgm:spPr/>
      <dgm:t>
        <a:bodyPr/>
        <a:lstStyle/>
        <a:p>
          <a:endParaRPr lang="en-US"/>
        </a:p>
      </dgm:t>
    </dgm:pt>
    <dgm:pt modelId="{6D2B7FC1-624E-3D45-90C9-3F9CB311318C}">
      <dgm:prSet phldrT="[Text]"/>
      <dgm:spPr/>
      <dgm:t>
        <a:bodyPr/>
        <a:lstStyle/>
        <a:p>
          <a:r>
            <a:rPr lang="en-US" dirty="0"/>
            <a:t>Address the issue </a:t>
          </a:r>
        </a:p>
      </dgm:t>
    </dgm:pt>
    <dgm:pt modelId="{0C796EA7-8019-C840-956A-5F39DE6B058B}" type="parTrans" cxnId="{DB44ACD2-F4F2-ED4B-91E4-89389749CE08}">
      <dgm:prSet/>
      <dgm:spPr/>
      <dgm:t>
        <a:bodyPr/>
        <a:lstStyle/>
        <a:p>
          <a:endParaRPr lang="en-US"/>
        </a:p>
      </dgm:t>
    </dgm:pt>
    <dgm:pt modelId="{6577D936-547E-AB4C-A029-60F67FE6DD79}" type="sibTrans" cxnId="{DB44ACD2-F4F2-ED4B-91E4-89389749CE08}">
      <dgm:prSet/>
      <dgm:spPr/>
      <dgm:t>
        <a:bodyPr/>
        <a:lstStyle/>
        <a:p>
          <a:endParaRPr lang="en-US"/>
        </a:p>
      </dgm:t>
    </dgm:pt>
    <dgm:pt modelId="{88DB164C-0174-E44A-8DAE-E6B4B897C24F}">
      <dgm:prSet phldrT="[Text]"/>
      <dgm:spPr/>
      <dgm:t>
        <a:bodyPr/>
        <a:lstStyle/>
        <a:p>
          <a:r>
            <a:rPr lang="en-US" dirty="0"/>
            <a:t>Problem solve</a:t>
          </a:r>
        </a:p>
      </dgm:t>
    </dgm:pt>
    <dgm:pt modelId="{9FBAD297-AFE0-F046-974D-09094D31F592}" type="parTrans" cxnId="{CC11D433-2F00-F84B-B006-4D24B1B608C4}">
      <dgm:prSet/>
      <dgm:spPr/>
      <dgm:t>
        <a:bodyPr/>
        <a:lstStyle/>
        <a:p>
          <a:endParaRPr lang="en-US"/>
        </a:p>
      </dgm:t>
    </dgm:pt>
    <dgm:pt modelId="{AE94DBBC-E257-A44F-84CC-4DB6FC917E8D}" type="sibTrans" cxnId="{CC11D433-2F00-F84B-B006-4D24B1B608C4}">
      <dgm:prSet/>
      <dgm:spPr/>
      <dgm:t>
        <a:bodyPr/>
        <a:lstStyle/>
        <a:p>
          <a:endParaRPr lang="en-US"/>
        </a:p>
      </dgm:t>
    </dgm:pt>
    <dgm:pt modelId="{1DE4C839-F8CF-EA4A-A396-BEFFA23F03EB}">
      <dgm:prSet phldrT="[Text]"/>
      <dgm:spPr/>
      <dgm:t>
        <a:bodyPr/>
        <a:lstStyle/>
        <a:p>
          <a:r>
            <a:rPr lang="en-US" dirty="0"/>
            <a:t>Practice action</a:t>
          </a:r>
        </a:p>
      </dgm:t>
    </dgm:pt>
    <dgm:pt modelId="{818CF82A-3D72-984A-9568-EE141CCE2E1D}" type="parTrans" cxnId="{201FDF85-4E32-584A-A99A-22EE159E3DE9}">
      <dgm:prSet/>
      <dgm:spPr/>
      <dgm:t>
        <a:bodyPr/>
        <a:lstStyle/>
        <a:p>
          <a:endParaRPr lang="en-US"/>
        </a:p>
      </dgm:t>
    </dgm:pt>
    <dgm:pt modelId="{FBAF7E03-70A4-AE41-B163-F0FFDBBB43B7}" type="sibTrans" cxnId="{201FDF85-4E32-584A-A99A-22EE159E3DE9}">
      <dgm:prSet/>
      <dgm:spPr/>
      <dgm:t>
        <a:bodyPr/>
        <a:lstStyle/>
        <a:p>
          <a:endParaRPr lang="en-US"/>
        </a:p>
      </dgm:t>
    </dgm:pt>
    <dgm:pt modelId="{EDB62398-65D3-0942-BE43-969FBF3C5C63}" type="pres">
      <dgm:prSet presAssocID="{EF62B350-CDB0-7245-B09D-BBEE7FA5A17B}" presName="cycle" presStyleCnt="0">
        <dgm:presLayoutVars>
          <dgm:dir/>
          <dgm:resizeHandles val="exact"/>
        </dgm:presLayoutVars>
      </dgm:prSet>
      <dgm:spPr/>
    </dgm:pt>
    <dgm:pt modelId="{6BB5A5A3-CEC4-2D4B-BD60-E9CCDEF91EB8}" type="pres">
      <dgm:prSet presAssocID="{83F53F4A-B8AB-7745-A7DC-787EC34CFDD1}" presName="node" presStyleLbl="node1" presStyleIdx="0" presStyleCnt="4">
        <dgm:presLayoutVars>
          <dgm:bulletEnabled val="1"/>
        </dgm:presLayoutVars>
      </dgm:prSet>
      <dgm:spPr/>
    </dgm:pt>
    <dgm:pt modelId="{F003E0C1-64B0-474C-97B7-5E917987F5E5}" type="pres">
      <dgm:prSet presAssocID="{83F53F4A-B8AB-7745-A7DC-787EC34CFDD1}" presName="spNode" presStyleCnt="0"/>
      <dgm:spPr/>
    </dgm:pt>
    <dgm:pt modelId="{D707A76B-AB9F-2745-8CA8-B3B899AEA820}" type="pres">
      <dgm:prSet presAssocID="{BFE656B8-C741-FE46-BC5D-D2B841D89AD1}" presName="sibTrans" presStyleLbl="sibTrans1D1" presStyleIdx="0" presStyleCnt="4"/>
      <dgm:spPr/>
    </dgm:pt>
    <dgm:pt modelId="{738E411A-671B-4643-865C-63F4D651DE1F}" type="pres">
      <dgm:prSet presAssocID="{6D2B7FC1-624E-3D45-90C9-3F9CB311318C}" presName="node" presStyleLbl="node1" presStyleIdx="1" presStyleCnt="4" custScaleX="82372" custScaleY="89994">
        <dgm:presLayoutVars>
          <dgm:bulletEnabled val="1"/>
        </dgm:presLayoutVars>
      </dgm:prSet>
      <dgm:spPr/>
    </dgm:pt>
    <dgm:pt modelId="{9135A07C-E2ED-9545-9A18-6C63859A5411}" type="pres">
      <dgm:prSet presAssocID="{6D2B7FC1-624E-3D45-90C9-3F9CB311318C}" presName="spNode" presStyleCnt="0"/>
      <dgm:spPr/>
    </dgm:pt>
    <dgm:pt modelId="{A3204D95-A697-D942-8D9E-1FCFF10682F1}" type="pres">
      <dgm:prSet presAssocID="{6577D936-547E-AB4C-A029-60F67FE6DD79}" presName="sibTrans" presStyleLbl="sibTrans1D1" presStyleIdx="1" presStyleCnt="4"/>
      <dgm:spPr/>
    </dgm:pt>
    <dgm:pt modelId="{18DB03E1-F04D-8049-87FD-82B2DC005D01}" type="pres">
      <dgm:prSet presAssocID="{88DB164C-0174-E44A-8DAE-E6B4B897C24F}" presName="node" presStyleLbl="node1" presStyleIdx="2" presStyleCnt="4" custScaleX="88593" custScaleY="87606">
        <dgm:presLayoutVars>
          <dgm:bulletEnabled val="1"/>
        </dgm:presLayoutVars>
      </dgm:prSet>
      <dgm:spPr/>
    </dgm:pt>
    <dgm:pt modelId="{DDF28498-9F25-C54A-A807-EC643DDAAD67}" type="pres">
      <dgm:prSet presAssocID="{88DB164C-0174-E44A-8DAE-E6B4B897C24F}" presName="spNode" presStyleCnt="0"/>
      <dgm:spPr/>
    </dgm:pt>
    <dgm:pt modelId="{239F0880-4F30-794A-9347-CD444C9A09AD}" type="pres">
      <dgm:prSet presAssocID="{AE94DBBC-E257-A44F-84CC-4DB6FC917E8D}" presName="sibTrans" presStyleLbl="sibTrans1D1" presStyleIdx="2" presStyleCnt="4"/>
      <dgm:spPr/>
    </dgm:pt>
    <dgm:pt modelId="{1D339123-008B-E345-9748-3F5AA6EC7ACB}" type="pres">
      <dgm:prSet presAssocID="{1DE4C839-F8CF-EA4A-A396-BEFFA23F03EB}" presName="node" presStyleLbl="node1" presStyleIdx="3" presStyleCnt="4" custScaleX="86751" custScaleY="95922">
        <dgm:presLayoutVars>
          <dgm:bulletEnabled val="1"/>
        </dgm:presLayoutVars>
      </dgm:prSet>
      <dgm:spPr/>
    </dgm:pt>
    <dgm:pt modelId="{AFE71803-DEAF-C24F-BCF4-0ED0D716B50C}" type="pres">
      <dgm:prSet presAssocID="{1DE4C839-F8CF-EA4A-A396-BEFFA23F03EB}" presName="spNode" presStyleCnt="0"/>
      <dgm:spPr/>
    </dgm:pt>
    <dgm:pt modelId="{63AA18B5-37F6-F443-AC14-40A695264469}" type="pres">
      <dgm:prSet presAssocID="{FBAF7E03-70A4-AE41-B163-F0FFDBBB43B7}" presName="sibTrans" presStyleLbl="sibTrans1D1" presStyleIdx="3" presStyleCnt="4"/>
      <dgm:spPr/>
    </dgm:pt>
  </dgm:ptLst>
  <dgm:cxnLst>
    <dgm:cxn modelId="{8B083824-09FC-A24F-940B-6E11CD4E9689}" type="presOf" srcId="{BFE656B8-C741-FE46-BC5D-D2B841D89AD1}" destId="{D707A76B-AB9F-2745-8CA8-B3B899AEA820}" srcOrd="0" destOrd="0" presId="urn:microsoft.com/office/officeart/2005/8/layout/cycle5"/>
    <dgm:cxn modelId="{CC11D433-2F00-F84B-B006-4D24B1B608C4}" srcId="{EF62B350-CDB0-7245-B09D-BBEE7FA5A17B}" destId="{88DB164C-0174-E44A-8DAE-E6B4B897C24F}" srcOrd="2" destOrd="0" parTransId="{9FBAD297-AFE0-F046-974D-09094D31F592}" sibTransId="{AE94DBBC-E257-A44F-84CC-4DB6FC917E8D}"/>
    <dgm:cxn modelId="{70F9D15B-5471-5A4C-8176-B95A77FE5C4C}" type="presOf" srcId="{88DB164C-0174-E44A-8DAE-E6B4B897C24F}" destId="{18DB03E1-F04D-8049-87FD-82B2DC005D01}" srcOrd="0" destOrd="0" presId="urn:microsoft.com/office/officeart/2005/8/layout/cycle5"/>
    <dgm:cxn modelId="{46859B5E-9199-BF48-A141-7159205E8B16}" type="presOf" srcId="{6D2B7FC1-624E-3D45-90C9-3F9CB311318C}" destId="{738E411A-671B-4643-865C-63F4D651DE1F}" srcOrd="0" destOrd="0" presId="urn:microsoft.com/office/officeart/2005/8/layout/cycle5"/>
    <dgm:cxn modelId="{E5BDE460-F832-7E44-9FD7-156079D4826F}" type="presOf" srcId="{EF62B350-CDB0-7245-B09D-BBEE7FA5A17B}" destId="{EDB62398-65D3-0942-BE43-969FBF3C5C63}" srcOrd="0" destOrd="0" presId="urn:microsoft.com/office/officeart/2005/8/layout/cycle5"/>
    <dgm:cxn modelId="{935C7C68-703B-2F4E-946A-9B6702A28355}" srcId="{EF62B350-CDB0-7245-B09D-BBEE7FA5A17B}" destId="{83F53F4A-B8AB-7745-A7DC-787EC34CFDD1}" srcOrd="0" destOrd="0" parTransId="{2FA4A1F7-462C-FF41-84E5-45EAD4BF4B9E}" sibTransId="{BFE656B8-C741-FE46-BC5D-D2B841D89AD1}"/>
    <dgm:cxn modelId="{2AC99E4E-EAA9-CB4E-80F1-5C0E15F7CC4B}" type="presOf" srcId="{6577D936-547E-AB4C-A029-60F67FE6DD79}" destId="{A3204D95-A697-D942-8D9E-1FCFF10682F1}" srcOrd="0" destOrd="0" presId="urn:microsoft.com/office/officeart/2005/8/layout/cycle5"/>
    <dgm:cxn modelId="{00DE756F-7D4A-234F-A9AE-9EADCF2D3736}" type="presOf" srcId="{83F53F4A-B8AB-7745-A7DC-787EC34CFDD1}" destId="{6BB5A5A3-CEC4-2D4B-BD60-E9CCDEF91EB8}" srcOrd="0" destOrd="0" presId="urn:microsoft.com/office/officeart/2005/8/layout/cycle5"/>
    <dgm:cxn modelId="{89B4787A-37D6-F846-93EC-267785156AEB}" type="presOf" srcId="{FBAF7E03-70A4-AE41-B163-F0FFDBBB43B7}" destId="{63AA18B5-37F6-F443-AC14-40A695264469}" srcOrd="0" destOrd="0" presId="urn:microsoft.com/office/officeart/2005/8/layout/cycle5"/>
    <dgm:cxn modelId="{201FDF85-4E32-584A-A99A-22EE159E3DE9}" srcId="{EF62B350-CDB0-7245-B09D-BBEE7FA5A17B}" destId="{1DE4C839-F8CF-EA4A-A396-BEFFA23F03EB}" srcOrd="3" destOrd="0" parTransId="{818CF82A-3D72-984A-9568-EE141CCE2E1D}" sibTransId="{FBAF7E03-70A4-AE41-B163-F0FFDBBB43B7}"/>
    <dgm:cxn modelId="{F5264992-2881-6148-81AB-566DA8048A4F}" type="presOf" srcId="{AE94DBBC-E257-A44F-84CC-4DB6FC917E8D}" destId="{239F0880-4F30-794A-9347-CD444C9A09AD}" srcOrd="0" destOrd="0" presId="urn:microsoft.com/office/officeart/2005/8/layout/cycle5"/>
    <dgm:cxn modelId="{DB44ACD2-F4F2-ED4B-91E4-89389749CE08}" srcId="{EF62B350-CDB0-7245-B09D-BBEE7FA5A17B}" destId="{6D2B7FC1-624E-3D45-90C9-3F9CB311318C}" srcOrd="1" destOrd="0" parTransId="{0C796EA7-8019-C840-956A-5F39DE6B058B}" sibTransId="{6577D936-547E-AB4C-A029-60F67FE6DD79}"/>
    <dgm:cxn modelId="{BFE7D2E0-C680-F543-A923-681012EF0D0A}" type="presOf" srcId="{1DE4C839-F8CF-EA4A-A396-BEFFA23F03EB}" destId="{1D339123-008B-E345-9748-3F5AA6EC7ACB}" srcOrd="0" destOrd="0" presId="urn:microsoft.com/office/officeart/2005/8/layout/cycle5"/>
    <dgm:cxn modelId="{C9B10F9F-27BA-6F4E-863E-09CADDBAA341}" type="presParOf" srcId="{EDB62398-65D3-0942-BE43-969FBF3C5C63}" destId="{6BB5A5A3-CEC4-2D4B-BD60-E9CCDEF91EB8}" srcOrd="0" destOrd="0" presId="urn:microsoft.com/office/officeart/2005/8/layout/cycle5"/>
    <dgm:cxn modelId="{960EB1BB-C726-4246-8581-32B24851E061}" type="presParOf" srcId="{EDB62398-65D3-0942-BE43-969FBF3C5C63}" destId="{F003E0C1-64B0-474C-97B7-5E917987F5E5}" srcOrd="1" destOrd="0" presId="urn:microsoft.com/office/officeart/2005/8/layout/cycle5"/>
    <dgm:cxn modelId="{3ED354A3-C746-C349-A6AA-2E37806EFB52}" type="presParOf" srcId="{EDB62398-65D3-0942-BE43-969FBF3C5C63}" destId="{D707A76B-AB9F-2745-8CA8-B3B899AEA820}" srcOrd="2" destOrd="0" presId="urn:microsoft.com/office/officeart/2005/8/layout/cycle5"/>
    <dgm:cxn modelId="{DFD09B83-A049-A94C-BA57-A2AEA58027FE}" type="presParOf" srcId="{EDB62398-65D3-0942-BE43-969FBF3C5C63}" destId="{738E411A-671B-4643-865C-63F4D651DE1F}" srcOrd="3" destOrd="0" presId="urn:microsoft.com/office/officeart/2005/8/layout/cycle5"/>
    <dgm:cxn modelId="{2BB2DC63-59EB-1C49-8BCB-5BC16474645D}" type="presParOf" srcId="{EDB62398-65D3-0942-BE43-969FBF3C5C63}" destId="{9135A07C-E2ED-9545-9A18-6C63859A5411}" srcOrd="4" destOrd="0" presId="urn:microsoft.com/office/officeart/2005/8/layout/cycle5"/>
    <dgm:cxn modelId="{9CE0DE29-F967-DC48-9052-3D8DDFA32B8A}" type="presParOf" srcId="{EDB62398-65D3-0942-BE43-969FBF3C5C63}" destId="{A3204D95-A697-D942-8D9E-1FCFF10682F1}" srcOrd="5" destOrd="0" presId="urn:microsoft.com/office/officeart/2005/8/layout/cycle5"/>
    <dgm:cxn modelId="{3AAE798B-94D8-6740-A5AA-C63D3785ED60}" type="presParOf" srcId="{EDB62398-65D3-0942-BE43-969FBF3C5C63}" destId="{18DB03E1-F04D-8049-87FD-82B2DC005D01}" srcOrd="6" destOrd="0" presId="urn:microsoft.com/office/officeart/2005/8/layout/cycle5"/>
    <dgm:cxn modelId="{079346D1-1463-404E-9628-B023A4B7E4AA}" type="presParOf" srcId="{EDB62398-65D3-0942-BE43-969FBF3C5C63}" destId="{DDF28498-9F25-C54A-A807-EC643DDAAD67}" srcOrd="7" destOrd="0" presId="urn:microsoft.com/office/officeart/2005/8/layout/cycle5"/>
    <dgm:cxn modelId="{F292304C-AA4B-0D4F-8527-4D8BDC4802B2}" type="presParOf" srcId="{EDB62398-65D3-0942-BE43-969FBF3C5C63}" destId="{239F0880-4F30-794A-9347-CD444C9A09AD}" srcOrd="8" destOrd="0" presId="urn:microsoft.com/office/officeart/2005/8/layout/cycle5"/>
    <dgm:cxn modelId="{202BAD92-768E-1746-BEF1-8937831E38D1}" type="presParOf" srcId="{EDB62398-65D3-0942-BE43-969FBF3C5C63}" destId="{1D339123-008B-E345-9748-3F5AA6EC7ACB}" srcOrd="9" destOrd="0" presId="urn:microsoft.com/office/officeart/2005/8/layout/cycle5"/>
    <dgm:cxn modelId="{02AE23AC-21E2-9A4F-9D21-24866AE1A025}" type="presParOf" srcId="{EDB62398-65D3-0942-BE43-969FBF3C5C63}" destId="{AFE71803-DEAF-C24F-BCF4-0ED0D716B50C}" srcOrd="10" destOrd="0" presId="urn:microsoft.com/office/officeart/2005/8/layout/cycle5"/>
    <dgm:cxn modelId="{8EABDC8F-F921-B643-9D54-C6CEAAE1AC45}" type="presParOf" srcId="{EDB62398-65D3-0942-BE43-969FBF3C5C63}" destId="{63AA18B5-37F6-F443-AC14-40A69526446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A5A3-CEC4-2D4B-BD60-E9CCDEF91EB8}">
      <dsp:nvSpPr>
        <dsp:cNvPr id="0" name=""/>
        <dsp:cNvSpPr/>
      </dsp:nvSpPr>
      <dsp:spPr>
        <a:xfrm>
          <a:off x="2832683" y="35508"/>
          <a:ext cx="1732074" cy="11258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Observe worker action</a:t>
          </a:r>
        </a:p>
      </dsp:txBody>
      <dsp:txXfrm>
        <a:off x="2887642" y="90467"/>
        <a:ext cx="1622156" cy="1015930"/>
      </dsp:txXfrm>
    </dsp:sp>
    <dsp:sp modelId="{D707A76B-AB9F-2745-8CA8-B3B899AEA820}">
      <dsp:nvSpPr>
        <dsp:cNvPr id="0" name=""/>
        <dsp:cNvSpPr/>
      </dsp:nvSpPr>
      <dsp:spPr>
        <a:xfrm>
          <a:off x="1840307" y="598432"/>
          <a:ext cx="3716827" cy="3716827"/>
        </a:xfrm>
        <a:custGeom>
          <a:avLst/>
          <a:gdLst/>
          <a:ahLst/>
          <a:cxnLst/>
          <a:rect l="0" t="0" r="0" b="0"/>
          <a:pathLst>
            <a:path>
              <a:moveTo>
                <a:pt x="2971778" y="370421"/>
              </a:moveTo>
              <a:arcTo wR="1858413" hR="1858413" stAng="18408302" swAng="170079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E411A-671B-4643-865C-63F4D651DE1F}">
      <dsp:nvSpPr>
        <dsp:cNvPr id="0" name=""/>
        <dsp:cNvSpPr/>
      </dsp:nvSpPr>
      <dsp:spPr>
        <a:xfrm>
          <a:off x="4843762" y="1950248"/>
          <a:ext cx="1426744" cy="10131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Address the issue </a:t>
          </a:r>
        </a:p>
      </dsp:txBody>
      <dsp:txXfrm>
        <a:off x="4893222" y="1999708"/>
        <a:ext cx="1327824" cy="914275"/>
      </dsp:txXfrm>
    </dsp:sp>
    <dsp:sp modelId="{A3204D95-A697-D942-8D9E-1FCFF10682F1}">
      <dsp:nvSpPr>
        <dsp:cNvPr id="0" name=""/>
        <dsp:cNvSpPr/>
      </dsp:nvSpPr>
      <dsp:spPr>
        <a:xfrm>
          <a:off x="1840307" y="598432"/>
          <a:ext cx="3716827" cy="3716827"/>
        </a:xfrm>
        <a:custGeom>
          <a:avLst/>
          <a:gdLst/>
          <a:ahLst/>
          <a:cxnLst/>
          <a:rect l="0" t="0" r="0" b="0"/>
          <a:pathLst>
            <a:path>
              <a:moveTo>
                <a:pt x="3536240" y="2657537"/>
              </a:moveTo>
              <a:arcTo wR="1858413" hR="1858413" stAng="1528065" swAng="182995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DB03E1-F04D-8049-87FD-82B2DC005D01}">
      <dsp:nvSpPr>
        <dsp:cNvPr id="0" name=""/>
        <dsp:cNvSpPr/>
      </dsp:nvSpPr>
      <dsp:spPr>
        <a:xfrm>
          <a:off x="2931472" y="3822104"/>
          <a:ext cx="1534496" cy="986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Problem solve</a:t>
          </a:r>
        </a:p>
      </dsp:txBody>
      <dsp:txXfrm>
        <a:off x="2979620" y="3870252"/>
        <a:ext cx="1438200" cy="890014"/>
      </dsp:txXfrm>
    </dsp:sp>
    <dsp:sp modelId="{239F0880-4F30-794A-9347-CD444C9A09AD}">
      <dsp:nvSpPr>
        <dsp:cNvPr id="0" name=""/>
        <dsp:cNvSpPr/>
      </dsp:nvSpPr>
      <dsp:spPr>
        <a:xfrm>
          <a:off x="1840307" y="598432"/>
          <a:ext cx="3716827" cy="3716827"/>
        </a:xfrm>
        <a:custGeom>
          <a:avLst/>
          <a:gdLst/>
          <a:ahLst/>
          <a:cxnLst/>
          <a:rect l="0" t="0" r="0" b="0"/>
          <a:pathLst>
            <a:path>
              <a:moveTo>
                <a:pt x="823561" y="3402040"/>
              </a:moveTo>
              <a:arcTo wR="1858413" hR="1858413" stAng="7430282" swAng="178901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339123-008B-E345-9748-3F5AA6EC7ACB}">
      <dsp:nvSpPr>
        <dsp:cNvPr id="0" name=""/>
        <dsp:cNvSpPr/>
      </dsp:nvSpPr>
      <dsp:spPr>
        <a:xfrm>
          <a:off x="1089011" y="1916877"/>
          <a:ext cx="1502591" cy="107993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Practice action</a:t>
          </a:r>
        </a:p>
      </dsp:txBody>
      <dsp:txXfrm>
        <a:off x="1141729" y="1969595"/>
        <a:ext cx="1397155" cy="974500"/>
      </dsp:txXfrm>
    </dsp:sp>
    <dsp:sp modelId="{63AA18B5-37F6-F443-AC14-40A695264469}">
      <dsp:nvSpPr>
        <dsp:cNvPr id="0" name=""/>
        <dsp:cNvSpPr/>
      </dsp:nvSpPr>
      <dsp:spPr>
        <a:xfrm>
          <a:off x="1840307" y="598432"/>
          <a:ext cx="3716827" cy="3716827"/>
        </a:xfrm>
        <a:custGeom>
          <a:avLst/>
          <a:gdLst/>
          <a:ahLst/>
          <a:cxnLst/>
          <a:rect l="0" t="0" r="0" b="0"/>
          <a:pathLst>
            <a:path>
              <a:moveTo>
                <a:pt x="184164" y="1051820"/>
              </a:moveTo>
              <a:arcTo wR="1858413" hR="1858413" stAng="12343386" swAng="166016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8E8DD-6DA3-4893-89D3-2DE2708536F0}"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4B6F2-EB8E-4747-A156-A9B00C3B3430}" type="slidenum">
              <a:rPr lang="en-US" smtClean="0"/>
              <a:t>‹#›</a:t>
            </a:fld>
            <a:endParaRPr lang="en-US"/>
          </a:p>
        </p:txBody>
      </p:sp>
    </p:spTree>
    <p:extLst>
      <p:ext uri="{BB962C8B-B14F-4D97-AF65-F5344CB8AC3E}">
        <p14:creationId xmlns:p14="http://schemas.microsoft.com/office/powerpoint/2010/main" val="27709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pPr>
            <a:r>
              <a:rPr lang="en-US" altLang="en-US" sz="2000" dirty="0">
                <a:solidFill>
                  <a:srgbClr val="000000"/>
                </a:solidFill>
                <a:latin typeface="Arial Black" pitchFamily="34" charset="0"/>
              </a:rPr>
              <a:t>Opening discussion:  Did you know that sometimes the most important thing you can do is to STOP working?</a:t>
            </a:r>
            <a:r>
              <a:rPr lang="en-US" altLang="en-US" sz="2000" baseline="0" dirty="0">
                <a:solidFill>
                  <a:srgbClr val="000000"/>
                </a:solidFill>
                <a:latin typeface="Arial Black" pitchFamily="34" charset="0"/>
              </a:rPr>
              <a:t>   If you’re working and you see a process that is not being followed correctly, or if you notice at-risk behavior going on, take the initiative and call a quick time-out. Then confer with your workmates to make sure everyone knows the safe way to continue. Executing Stop Work Authority to right safety wrongs and catch potential unsafe action before it actually happens is not only responsible, it’s also effective. In fact, in the oil and gas industry, it’s been one of the most successful approaches to safety in the last decade.  Empower the people around you. Encourage them to watch for unsafe conditions or processes, and when it’s necessary, stop the job until it can be done safely.</a:t>
            </a:r>
          </a:p>
          <a:p>
            <a:pPr>
              <a:spcBef>
                <a:spcPct val="0"/>
              </a:spcBef>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59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CLASS:  </a:t>
            </a:r>
          </a:p>
          <a:p>
            <a:r>
              <a:rPr lang="en-US" sz="1200" b="1" kern="1200" dirty="0">
                <a:solidFill>
                  <a:schemeClr val="tx1"/>
                </a:solidFill>
                <a:effectLst/>
                <a:latin typeface="+mn-lt"/>
                <a:ea typeface="+mn-ea"/>
                <a:cs typeface="+mn-cs"/>
              </a:rPr>
              <a:t>HOW WOULD YOU DEFINE A SAFETY LEADER?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dirty="0"/>
              <a:t>In the FSL course, we define a </a:t>
            </a:r>
            <a:r>
              <a:rPr lang="en-US" b="1" dirty="0"/>
              <a:t>safety leader</a:t>
            </a:r>
            <a:r>
              <a:rPr lang="en-US" dirty="0"/>
              <a:t> as...  A person who has the courage to demonstrate that s/he values safety by working and communicating with team members to identify and limit hazardous situations even in the presence of other job pressures such as scheduling and costs.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CLASS:  </a:t>
            </a:r>
          </a:p>
          <a:p>
            <a:r>
              <a:rPr lang="en-US" sz="1200" b="1" kern="1200" dirty="0">
                <a:solidFill>
                  <a:schemeClr val="tx1"/>
                </a:solidFill>
                <a:effectLst/>
                <a:latin typeface="+mn-lt"/>
                <a:ea typeface="+mn-ea"/>
                <a:cs typeface="+mn-cs"/>
              </a:rPr>
              <a:t>WHAT DO YOU THINK ABOUT THE WORD COURAGE?  DOES IT TAKE COURAGE TO BE A LEADER?  DOES THE AMOUNT OF COURAGE DEPEND ON YOUR ROLE OR POSITION ON THE JOBSITE? WHEN A COMPANY VALUES SAFETY AND IT’S NOT JUST A PRIORITY, HOW MIGHT THAT AFFECT THE NEED FOR COURAGE?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52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CLASS: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ARE THE SAFETY LEADERS ON A JOBSITE?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Anyone, regardless of their title or role, who values their safety and well-being and that of their fellow workers, is responsible for being an effective safety leader. This means that everyone needs to develop and use safety leadership skills.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1707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been shown that over the course of their career, a construction worker has a 78% chance of getting injured at work. </a:t>
            </a:r>
          </a:p>
          <a:p>
            <a:endParaRPr lang="en-US" dirty="0"/>
          </a:p>
          <a:p>
            <a:r>
              <a:rPr lang="en-US" dirty="0"/>
              <a:t>The </a:t>
            </a:r>
            <a:r>
              <a:rPr lang="en-US" u="sng" dirty="0"/>
              <a:t>total</a:t>
            </a:r>
            <a:r>
              <a:rPr lang="en-US" dirty="0"/>
              <a:t> cost of these injuries to workers, contractors, and the construction industry as a whole is over $11 billion per year or about $27,000 per injured construction worker. </a:t>
            </a:r>
          </a:p>
          <a:p>
            <a:endParaRPr lang="en-US" dirty="0"/>
          </a:p>
          <a:p>
            <a:r>
              <a:rPr lang="en-US" dirty="0"/>
              <a:t>There are costs which are easier to see called Direct Costs, and others which may not be so obvious, called Indirect Costs. Leadership can play a part in whether or not a company experiences these costs.</a:t>
            </a:r>
          </a:p>
          <a:p>
            <a:r>
              <a:rPr lang="en-US" b="1" dirty="0"/>
              <a:t> </a:t>
            </a:r>
            <a:endParaRPr lang="en-US" dirty="0"/>
          </a:p>
          <a:p>
            <a:r>
              <a:rPr lang="en-US" b="1" dirty="0"/>
              <a:t>ASK CLASS: </a:t>
            </a:r>
            <a:endParaRPr lang="en-US" dirty="0"/>
          </a:p>
          <a:p>
            <a:r>
              <a:rPr lang="en-US" b="1" dirty="0"/>
              <a:t>WHAT DO YOU THINK ARE EXAMPLES OF DIRECT COSTS OF JOBSITE INJURIES?</a:t>
            </a:r>
            <a:endParaRPr lang="en-US" dirty="0"/>
          </a:p>
          <a:p>
            <a:endParaRPr lang="en-US" dirty="0"/>
          </a:p>
          <a:p>
            <a:r>
              <a:rPr lang="en-US" dirty="0"/>
              <a:t>Direct costs include medical treatment, lost wages, sick pay, damage to work product or equipment, and increased insurance premiums.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11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CLASS: </a:t>
            </a:r>
          </a:p>
          <a:p>
            <a:r>
              <a:rPr lang="en-US" sz="1200" b="1" kern="1200" dirty="0">
                <a:solidFill>
                  <a:schemeClr val="tx1"/>
                </a:solidFill>
                <a:effectLst/>
                <a:latin typeface="+mn-lt"/>
                <a:ea typeface="+mn-ea"/>
                <a:cs typeface="+mn-cs"/>
              </a:rPr>
              <a:t>WHAT ARE SOME EXAMPLES OF INDIRECT</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include things like family and co-worker suffering, lost productivity related to incident investigations and work stoppage, hiring costs to replace an injured worker, and the company’s diminished public reputation, especially if the incident is covered by local media. </a:t>
            </a:r>
            <a:r>
              <a:rPr lang="en-US" sz="1200" u="none" kern="1200" dirty="0">
                <a:solidFill>
                  <a:schemeClr val="tx1"/>
                </a:solidFill>
                <a:effectLst/>
                <a:latin typeface="+mn-lt"/>
                <a:ea typeface="+mn-ea"/>
                <a:cs typeface="+mn-cs"/>
              </a:rPr>
              <a:t>This can reduce the company’s ability to win bids.</a:t>
            </a:r>
            <a:r>
              <a:rPr lang="en-US" u="none" dirty="0">
                <a:effectLst/>
              </a:rPr>
              <a:t> </a:t>
            </a:r>
            <a:endParaRPr lang="en-US" sz="1200" u="non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CLASS: </a:t>
            </a:r>
          </a:p>
          <a:p>
            <a:r>
              <a:rPr lang="en-US" sz="1200" b="1" kern="1200" dirty="0">
                <a:solidFill>
                  <a:schemeClr val="tx1"/>
                </a:solidFill>
                <a:effectLst/>
                <a:latin typeface="+mn-lt"/>
                <a:ea typeface="+mn-ea"/>
                <a:cs typeface="+mn-cs"/>
              </a:rPr>
              <a:t>ARE SOME OF THESE COSTS MORE IMPORTANT THAN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53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CLASS: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 TO SUMMARIZE, TELL ME WHAT YOU THINK SOME OF THE BENEFITS ARE OF BEING AN EFFECTIVE SAFETY LEADER ON A JOBSITE?</a:t>
            </a:r>
          </a:p>
          <a:p>
            <a:endParaRPr lang="en-US" sz="1200" kern="1200" dirty="0">
              <a:solidFill>
                <a:schemeClr val="tx1"/>
              </a:solidFill>
              <a:effectLst/>
              <a:latin typeface="+mn-lt"/>
              <a:ea typeface="+mn-ea"/>
              <a:cs typeface="+mn-cs"/>
            </a:endParaRPr>
          </a:p>
          <a:p>
            <a:r>
              <a:rPr lang="en-US" dirty="0"/>
              <a:t>(After you make a list on the board, present the slide list and if there’s time, tie this back to costs from slide 9 and 10)</a:t>
            </a:r>
          </a:p>
          <a:p>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gone over the costs of ineffective safety leadership and benefits of effective leadership and how good leadership can improve safety climate and safety outcomes.  But we actually haven’t defined what a safety leader is or what skills she or he can use on the jobsite.  That’s what we’re going to cover next before we get into the scenarios.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93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FSL course focuses on 5 critical skills that you as a safety leader can use to create a strong jobsite safety climate and reduce safety incidents.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they are…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DISTRIBUTE WALLET CARD WITH SKILLS AND TELL CLASS: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wallet cards list the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encourage you to put it in your wallet and look at it every so often to refresh your memory of what you</a:t>
            </a:r>
            <a:r>
              <a:rPr lang="en-US" sz="1200" kern="1200" baseline="0" dirty="0">
                <a:solidFill>
                  <a:schemeClr val="tx1"/>
                </a:solidFill>
                <a:effectLst/>
                <a:latin typeface="+mn-lt"/>
                <a:ea typeface="+mn-ea"/>
                <a:cs typeface="+mn-cs"/>
              </a:rPr>
              <a:t> learned today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we are going to discuss the specific actions you can use to demonstrate each of these on the jobsite.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25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373063"/>
            <a:ext cx="2359025" cy="1768475"/>
          </a:xfrm>
        </p:spPr>
      </p:sp>
      <p:sp>
        <p:nvSpPr>
          <p:cNvPr id="3" name="Notes Placeholder 2"/>
          <p:cNvSpPr>
            <a:spLocks noGrp="1"/>
          </p:cNvSpPr>
          <p:nvPr>
            <p:ph type="body" idx="1"/>
          </p:nvPr>
        </p:nvSpPr>
        <p:spPr>
          <a:xfrm>
            <a:off x="394059" y="2116577"/>
            <a:ext cx="6201093" cy="6880362"/>
          </a:xfrm>
        </p:spPr>
        <p:txBody>
          <a:bodyPr/>
          <a:lstStyle/>
          <a:p>
            <a:r>
              <a:rPr lang="en-US" sz="1000" dirty="0"/>
              <a:t>Leading by example is probably the most important of the five safety leadership skills in the FSL course. </a:t>
            </a:r>
          </a:p>
          <a:p>
            <a:r>
              <a:rPr lang="en-US" sz="1000" dirty="0"/>
              <a:t> </a:t>
            </a:r>
          </a:p>
          <a:p>
            <a:r>
              <a:rPr lang="en-US" sz="1000" b="1" dirty="0"/>
              <a:t>ASK CLASS:  WHAT DO YOU THINK IT MEANS TO LEAD BY EXAMPLE? </a:t>
            </a:r>
            <a:endParaRPr lang="en-US" sz="1000" dirty="0"/>
          </a:p>
          <a:p>
            <a:r>
              <a:rPr lang="en-US" sz="1000" dirty="0"/>
              <a:t> </a:t>
            </a:r>
          </a:p>
          <a:p>
            <a:r>
              <a:rPr lang="en-US" sz="1000" dirty="0"/>
              <a:t>Team members learn from their leaders. They notice when they cut corners, don’t follow safety policies or procedures, or give inconsistent safety messages.  </a:t>
            </a:r>
          </a:p>
          <a:p>
            <a:r>
              <a:rPr lang="en-US" sz="1000" dirty="0"/>
              <a:t> </a:t>
            </a:r>
          </a:p>
          <a:p>
            <a:r>
              <a:rPr lang="en-US" sz="1000" b="1" dirty="0"/>
              <a:t>ASK CLASS:  HOW DOES COURAGE PLAY INTO LEADING BY EXAMPLE?</a:t>
            </a:r>
            <a:endParaRPr lang="en-US" sz="1000" dirty="0"/>
          </a:p>
          <a:p>
            <a:r>
              <a:rPr lang="en-US" sz="1000" dirty="0"/>
              <a:t> </a:t>
            </a:r>
          </a:p>
          <a:p>
            <a:r>
              <a:rPr lang="en-US" sz="1000" dirty="0"/>
              <a:t>Let’s go over some ways you can lead by example. </a:t>
            </a:r>
          </a:p>
          <a:p>
            <a:r>
              <a:rPr lang="en-US" sz="1000" dirty="0"/>
              <a:t>First, you need to personally value and consistently demonstrate a positive attitude about safety. You should also establish safety as the team’s core value by building it into all aspects of the job.</a:t>
            </a:r>
          </a:p>
          <a:p>
            <a:r>
              <a:rPr lang="en-US" sz="1000" dirty="0"/>
              <a:t> </a:t>
            </a:r>
          </a:p>
          <a:p>
            <a:r>
              <a:rPr lang="en-US" sz="1000" dirty="0"/>
              <a:t>As a safety leader you must set high safety expectations for every team member. Let them know on a regular basis that you expect them to always use safe work practices and ensure that other team members do too, and immediately report hazardous conditions and all injuries or near misses.</a:t>
            </a:r>
          </a:p>
          <a:p>
            <a:r>
              <a:rPr lang="en-US" sz="1000" dirty="0"/>
              <a:t> </a:t>
            </a:r>
          </a:p>
          <a:p>
            <a:r>
              <a:rPr lang="en-US" sz="1000" dirty="0"/>
              <a:t>These actions send the message that safety is an integral part of working everyday and not just a way to avoid safety violations.  The next way to lead by example is to develop and share your safety vision with your team. </a:t>
            </a:r>
          </a:p>
          <a:p>
            <a:r>
              <a:rPr lang="en-US" sz="1000" b="1" dirty="0"/>
              <a:t> </a:t>
            </a:r>
            <a:endParaRPr lang="en-US" sz="1000" dirty="0"/>
          </a:p>
          <a:p>
            <a:r>
              <a:rPr lang="en-US" sz="1000" b="1" dirty="0"/>
              <a:t>ASK CLASS:   WHAT DO YOU THINK IT MEANS TO HAVE A SAFETY VISION?</a:t>
            </a:r>
            <a:r>
              <a:rPr lang="en-US" sz="1000" dirty="0"/>
              <a:t>  </a:t>
            </a:r>
          </a:p>
          <a:p>
            <a:r>
              <a:rPr lang="en-US" sz="1000" dirty="0"/>
              <a:t> </a:t>
            </a:r>
          </a:p>
          <a:p>
            <a:r>
              <a:rPr lang="en-US" sz="1000" dirty="0"/>
              <a:t>You can talk about the importance of safety for you and for them in terms of the direct and indirect costs we talked about.  You can emphasize that safe work goes hand-in-hand with productive and quality work.  Another part of creating a vision is to consider the safety implications of all your decisions and share those with your team. </a:t>
            </a:r>
          </a:p>
          <a:p>
            <a:r>
              <a:rPr lang="en-US" sz="1000" dirty="0"/>
              <a:t> </a:t>
            </a:r>
          </a:p>
          <a:p>
            <a:r>
              <a:rPr lang="en-US" sz="1000" dirty="0"/>
              <a:t>An action you can put into place immediately is to </a:t>
            </a:r>
            <a:r>
              <a:rPr lang="en-US" sz="1000" u="sng" dirty="0"/>
              <a:t>not</a:t>
            </a:r>
            <a:r>
              <a:rPr lang="en-US" sz="1000" dirty="0"/>
              <a:t> practice the old way of “Do as I say, but not as I Do,” and instead, “Walk the talk” by always following safe work procedures and practicing safe practices.</a:t>
            </a:r>
          </a:p>
          <a:p>
            <a:r>
              <a:rPr lang="en-US" sz="1000" dirty="0"/>
              <a:t>  </a:t>
            </a:r>
          </a:p>
          <a:p>
            <a:r>
              <a:rPr lang="en-US" sz="1000" dirty="0"/>
              <a:t>As a leader, you need to consistently communicate that everyone owns safety.  It’s not just the foreman’s or safety person’s responsibility. It’s up to everyone to keep the jobsite safe for themselves and others.  A final way to lead by example …</a:t>
            </a:r>
          </a:p>
          <a:p>
            <a:r>
              <a:rPr lang="en-US" sz="1000" dirty="0"/>
              <a:t>is to lead up by working to persuade individuals like company owners and others in supervisory positions to improve jobsite safety and health.</a:t>
            </a:r>
          </a:p>
          <a:p>
            <a:r>
              <a:rPr lang="en-US" sz="1000" dirty="0"/>
              <a:t> </a:t>
            </a:r>
          </a:p>
          <a:p>
            <a:r>
              <a:rPr lang="en-US" sz="1000" b="1" dirty="0"/>
              <a:t>ASK CLASS:  HOW DOES COURAGE PLAY INTO LEADING UP?</a:t>
            </a:r>
            <a:endParaRPr lang="en-US" sz="1000" dirty="0"/>
          </a:p>
          <a:p>
            <a:r>
              <a:rPr lang="en-US" sz="1000" dirty="0"/>
              <a:t> </a:t>
            </a:r>
          </a:p>
          <a:p>
            <a:r>
              <a:rPr lang="en-US" sz="1000" dirty="0"/>
              <a:t>Some ideas for things you can do to lead up include:</a:t>
            </a:r>
          </a:p>
          <a:p>
            <a:r>
              <a:rPr lang="en-US" sz="1000" dirty="0"/>
              <a:t>• Find out what has (and hasn’t) worked in the past to motivate them to improve safety and health policies</a:t>
            </a:r>
          </a:p>
          <a:p>
            <a:r>
              <a:rPr lang="en-US" sz="1000" dirty="0"/>
              <a:t>• Try to get them to think about safety in a new way</a:t>
            </a:r>
          </a:p>
          <a:p>
            <a:r>
              <a:rPr lang="en-US" sz="1000" dirty="0"/>
              <a:t>• Present solutions, rather than only pointing out problems</a:t>
            </a:r>
          </a:p>
          <a:p>
            <a:r>
              <a:rPr lang="en-US" sz="1000" dirty="0"/>
              <a:t>• Find others (workers, foremen, etc.) to help you convey your message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81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leadership skill is to engage and empower team members in the safety process.</a:t>
            </a:r>
          </a:p>
          <a:p>
            <a:r>
              <a:rPr lang="en-US" dirty="0"/>
              <a:t> </a:t>
            </a:r>
          </a:p>
          <a:p>
            <a:r>
              <a:rPr lang="en-US" b="1" dirty="0"/>
              <a:t>ASK CLASS: </a:t>
            </a:r>
            <a:endParaRPr lang="en-US" dirty="0"/>
          </a:p>
          <a:p>
            <a:r>
              <a:rPr lang="en-US" b="1" dirty="0"/>
              <a:t>WHAT ARE SOME IDEAS FOR DOING THAT? </a:t>
            </a:r>
            <a:endParaRPr lang="en-US" dirty="0"/>
          </a:p>
          <a:p>
            <a:r>
              <a:rPr lang="en-US" dirty="0"/>
              <a:t> </a:t>
            </a:r>
          </a:p>
          <a:p>
            <a:r>
              <a:rPr lang="en-US" dirty="0"/>
              <a:t>You can explain </a:t>
            </a:r>
            <a:r>
              <a:rPr lang="en-US" u="sng" dirty="0"/>
              <a:t>why</a:t>
            </a:r>
            <a:r>
              <a:rPr lang="en-US" dirty="0"/>
              <a:t> working safely is critical to getting the job done and not just say “be safe”.</a:t>
            </a:r>
          </a:p>
          <a:p>
            <a:r>
              <a:rPr lang="en-US" dirty="0"/>
              <a:t> </a:t>
            </a:r>
          </a:p>
          <a:p>
            <a:r>
              <a:rPr lang="en-US" dirty="0"/>
              <a:t>You can engage the team in safety-related decisions so they can see how they, too, own safety.  These skills can be used with the whole group as well as with individual workers.</a:t>
            </a:r>
          </a:p>
          <a:p>
            <a:r>
              <a:rPr lang="en-US" dirty="0"/>
              <a:t> </a:t>
            </a:r>
          </a:p>
          <a:p>
            <a:r>
              <a:rPr lang="en-US" sz="1200" kern="1200" dirty="0">
                <a:solidFill>
                  <a:schemeClr val="tx1"/>
                </a:solidFill>
                <a:effectLst/>
                <a:latin typeface="+mn-lt"/>
                <a:ea typeface="+mn-ea"/>
                <a:cs typeface="+mn-cs"/>
              </a:rPr>
              <a:t>Involving workers in daily huddles and joint management walk-</a:t>
            </a:r>
            <a:r>
              <a:rPr lang="en-US" sz="1200" kern="1200" dirty="0" err="1">
                <a:solidFill>
                  <a:schemeClr val="tx1"/>
                </a:solidFill>
                <a:effectLst/>
                <a:latin typeface="+mn-lt"/>
                <a:ea typeface="+mn-ea"/>
                <a:cs typeface="+mn-cs"/>
              </a:rPr>
              <a:t>arounds</a:t>
            </a:r>
            <a:r>
              <a:rPr lang="en-US" sz="1200" kern="1200" dirty="0">
                <a:solidFill>
                  <a:schemeClr val="tx1"/>
                </a:solidFill>
                <a:effectLst/>
                <a:latin typeface="+mn-lt"/>
                <a:ea typeface="+mn-ea"/>
                <a:cs typeface="+mn-cs"/>
              </a:rPr>
              <a:t> lets the team know that safety is valued, it is an essential aspect of how work gets done, and they are a critical part of the overall safety effort.   </a:t>
            </a:r>
          </a:p>
          <a:p>
            <a:r>
              <a:rPr lang="en-US" dirty="0"/>
              <a:t> </a:t>
            </a:r>
          </a:p>
          <a:p>
            <a:r>
              <a:rPr lang="en-US" dirty="0"/>
              <a:t>Finally, as a leader, you need to empower team members to report jobsite hazards, safety concerns, and near misses, and to act upon unsafe situations and make it clear that there will be no negative consequences or retaliation when they do. You can develop an “action list” to show how issues raised are addressed and place the list in a prominent place to help ensure accountability and build trust.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869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able to communicate effectively is at the core of all the other leadership skills and is critical to becoming an effective safety leader. </a:t>
            </a:r>
          </a:p>
          <a:p>
            <a:r>
              <a:rPr lang="en-US" dirty="0"/>
              <a:t> </a:t>
            </a:r>
          </a:p>
          <a:p>
            <a:r>
              <a:rPr lang="en-US" dirty="0"/>
              <a:t>There are 2 aspects to this skill.  The first one we’ll discuss is about learning to be an Active rather than Passive listener.  The second one outlines a simple strategy you can use to reduce misunderstandings between you and the person you’re speaking with.</a:t>
            </a:r>
          </a:p>
          <a:p>
            <a:r>
              <a:rPr lang="en-US" dirty="0"/>
              <a:t> </a:t>
            </a:r>
          </a:p>
          <a:p>
            <a:r>
              <a:rPr lang="en-US" b="1" dirty="0"/>
              <a:t>ASK CLASS:  </a:t>
            </a:r>
            <a:endParaRPr lang="en-US" dirty="0"/>
          </a:p>
          <a:p>
            <a:r>
              <a:rPr lang="en-US" b="1" dirty="0"/>
              <a:t>HAVE YOU EVER TRIED TELLING SOMEONE SOMETHING IMPORTANT AND YOU CAN TELL THEY AREN’T LISTENING? HOW CAN YOU TELL?  </a:t>
            </a:r>
            <a:endParaRPr lang="en-US" dirty="0"/>
          </a:p>
          <a:p>
            <a:r>
              <a:rPr lang="en-US" dirty="0"/>
              <a:t> </a:t>
            </a:r>
          </a:p>
          <a:p>
            <a:r>
              <a:rPr lang="en-US" dirty="0"/>
              <a:t>Learning to actively listen first involves treating your team member with respect and giving that person your full attention.  Don’t check phones, emails, or read other materials during the conversation. Pay special attention to your and the speaker’s body language because it can sometimes convey more information than words. Maintain eye contact; avoid making negative facial expressions or raising your voice. If you’re feeling resentful or insulted, make an extra effort to maintain professional conduct. </a:t>
            </a:r>
          </a:p>
          <a:p>
            <a:r>
              <a:rPr lang="en-US" dirty="0"/>
              <a:t> </a:t>
            </a:r>
          </a:p>
          <a:p>
            <a:r>
              <a:rPr lang="en-US" dirty="0"/>
              <a:t>Most importantly, you need to </a:t>
            </a:r>
            <a:r>
              <a:rPr lang="en-US" u="sng" dirty="0"/>
              <a:t>listen to hear</a:t>
            </a:r>
            <a:r>
              <a:rPr lang="en-US" dirty="0"/>
              <a:t> what the person is saying rather than listening just to come up with a response. Finally, ask clarifying questions to ensure you understand what speaker is saying or asking.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129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63440"/>
          </a:xfrm>
        </p:spPr>
        <p:txBody>
          <a:bodyPr/>
          <a:lstStyle/>
          <a:p>
            <a:r>
              <a:rPr lang="en-US" sz="1100" b="1" dirty="0"/>
              <a:t>ASK CLASS:</a:t>
            </a:r>
            <a:endParaRPr lang="en-US" sz="1100" dirty="0"/>
          </a:p>
          <a:p>
            <a:r>
              <a:rPr lang="en-US" sz="1100" b="1" dirty="0"/>
              <a:t>HAVE YOU EVER GIVEN SOMEONE INSTRUCTIONS TO DO SOMETHING, THEY SAY SURE THING, AND THEN GO AND DO SOMETHING ELSE?  COULD IT BE THAT THEY DIDN’T UNDERSTAND WHAT YOU WERE ASKING THEM TO DO?</a:t>
            </a:r>
            <a:endParaRPr lang="en-US" sz="1100" dirty="0"/>
          </a:p>
          <a:p>
            <a:r>
              <a:rPr lang="en-US" sz="1100" dirty="0"/>
              <a:t> </a:t>
            </a:r>
          </a:p>
          <a:p>
            <a:r>
              <a:rPr lang="en-US" sz="1100" dirty="0"/>
              <a:t>Practicing 3-way communication helps ensure everyone understands your message or instructions. This is done by making sure you have the listener’s attention, being direct and concise, and most importantly, having the listener repeat what you said to be sure the message was understood.  This also allows you to clarify any misunderstandings.</a:t>
            </a:r>
          </a:p>
          <a:p>
            <a:endParaRPr lang="en-US" sz="1100" dirty="0"/>
          </a:p>
          <a:p>
            <a:r>
              <a:rPr lang="en-US" sz="1100" b="1" dirty="0"/>
              <a:t>CLASS ACTIVITY:</a:t>
            </a:r>
            <a:endParaRPr lang="en-US" sz="1100" dirty="0"/>
          </a:p>
          <a:p>
            <a:r>
              <a:rPr lang="en-US" sz="1100" b="1" dirty="0"/>
              <a:t>PRACTICE 3-WAY COMMUNICATION WITH SOMEONE IN THE CLASS – OR ASK STUDENT TO DO IT </a:t>
            </a:r>
          </a:p>
          <a:p>
            <a:endParaRPr lang="en-US" sz="1100" dirty="0"/>
          </a:p>
          <a:p>
            <a:r>
              <a:rPr lang="en-US" sz="1100" dirty="0"/>
              <a:t>Example: “Hey [student’s name], can you go get me a sandwich?” After the student responds, comment that they did not get you the right kind of sandwich and they didn’t get you a chips or a drink, either!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04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personal safety to our workforce is very important to our company, family and loved ones.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828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685800"/>
            <a:ext cx="5448300" cy="3065463"/>
          </a:xfrm>
        </p:spPr>
      </p:sp>
      <p:sp>
        <p:nvSpPr>
          <p:cNvPr id="3" name="Notes Placeholder 2"/>
          <p:cNvSpPr>
            <a:spLocks noGrp="1"/>
          </p:cNvSpPr>
          <p:nvPr>
            <p:ph type="body" idx="1"/>
          </p:nvPr>
        </p:nvSpPr>
        <p:spPr>
          <a:xfrm>
            <a:off x="685800" y="4109720"/>
            <a:ext cx="5486400" cy="4114800"/>
          </a:xfrm>
        </p:spPr>
        <p:txBody>
          <a:bodyPr/>
          <a:lstStyle/>
          <a:p>
            <a:r>
              <a:rPr lang="en-US" sz="1100" dirty="0"/>
              <a:t>Effective safety leaders work to develop their team members by teaching and coaching them on how to do things correctly and safely on the jobsite.  They also provide feedback to let them know how they are doing and if any changes are needed.</a:t>
            </a:r>
          </a:p>
          <a:p>
            <a:endParaRPr lang="en-US" sz="1100" dirty="0"/>
          </a:p>
          <a:p>
            <a:r>
              <a:rPr lang="en-US" sz="1100" b="1" dirty="0"/>
              <a:t>ASK CLASS:  </a:t>
            </a:r>
            <a:endParaRPr lang="en-US" sz="1100" dirty="0"/>
          </a:p>
          <a:p>
            <a:r>
              <a:rPr lang="en-US" sz="1100" b="1" dirty="0"/>
              <a:t>WHAT IS THE DIFFERENCE BETWEEN TEACHING, COACHING, AND FEEDBACK? </a:t>
            </a:r>
            <a:endParaRPr lang="en-US" sz="1100" dirty="0"/>
          </a:p>
          <a:p>
            <a:r>
              <a:rPr lang="en-US" sz="1100" b="1" dirty="0"/>
              <a:t> </a:t>
            </a:r>
            <a:endParaRPr lang="en-US" sz="1100" dirty="0"/>
          </a:p>
          <a:p>
            <a:r>
              <a:rPr lang="en-US" sz="1100" b="1" dirty="0"/>
              <a:t>Teaching = telling </a:t>
            </a:r>
            <a:endParaRPr lang="en-US" sz="1100" dirty="0"/>
          </a:p>
          <a:p>
            <a:r>
              <a:rPr lang="en-US" sz="1100" b="1" dirty="0"/>
              <a:t>Coaching = watching</a:t>
            </a:r>
            <a:endParaRPr lang="en-US" sz="1100" dirty="0"/>
          </a:p>
          <a:p>
            <a:r>
              <a:rPr lang="en-US" sz="1100" b="1" dirty="0"/>
              <a:t>Feedback = evaluating performance</a:t>
            </a:r>
            <a:endParaRPr lang="en-US" sz="1100" dirty="0"/>
          </a:p>
          <a:p>
            <a:r>
              <a:rPr lang="en-US" sz="1100" dirty="0"/>
              <a:t> </a:t>
            </a:r>
          </a:p>
          <a:p>
            <a:r>
              <a:rPr lang="en-US" sz="1100" dirty="0"/>
              <a:t>First, we’ll talk about teaching and coaching.</a:t>
            </a:r>
          </a:p>
          <a:p>
            <a:endParaRPr lang="en-US" sz="1100" dirty="0"/>
          </a:p>
          <a:p>
            <a:r>
              <a:rPr lang="en-US" sz="1100" dirty="0"/>
              <a:t>When you want to teach a team member a new or better way to do something, respectfully ask questions to understand why s/he is doing it that way and then problem-solve together (even if you already have a solution) to find a better or safer approach to completing the task. </a:t>
            </a:r>
          </a:p>
          <a:p>
            <a:endParaRPr lang="en-US" sz="1100" dirty="0"/>
          </a:p>
          <a:p>
            <a:r>
              <a:rPr lang="en-US" sz="1100" dirty="0"/>
              <a:t>Show the team member how to perform the activity correctly, then watch him/her to be sure they have learned how to do it. If they need to be corrected, treat the person with respect and be a coach.  </a:t>
            </a:r>
          </a:p>
          <a:p>
            <a:endParaRPr lang="en-US" sz="1100" dirty="0"/>
          </a:p>
          <a:p>
            <a:r>
              <a:rPr lang="en-US" sz="1100" dirty="0"/>
              <a:t>Encourage team members to constantly update their knowledge and skills so they can do their jobs better and safer.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00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685800"/>
            <a:ext cx="3886200" cy="2914650"/>
          </a:xfrm>
        </p:spPr>
      </p:sp>
      <p:sp>
        <p:nvSpPr>
          <p:cNvPr id="3" name="Notes Placeholder 2"/>
          <p:cNvSpPr>
            <a:spLocks noGrp="1"/>
          </p:cNvSpPr>
          <p:nvPr>
            <p:ph type="body" idx="1"/>
          </p:nvPr>
        </p:nvSpPr>
        <p:spPr>
          <a:xfrm>
            <a:off x="685800" y="4099560"/>
            <a:ext cx="5486400" cy="4114800"/>
          </a:xfrm>
        </p:spPr>
        <p:txBody>
          <a:bodyPr/>
          <a:lstStyle/>
          <a:p>
            <a:r>
              <a:rPr lang="en-US" sz="1100" dirty="0"/>
              <a:t>Providing constructive feedback is another leadership skill you can use to develop your team members. </a:t>
            </a:r>
          </a:p>
          <a:p>
            <a:r>
              <a:rPr lang="en-US" sz="1100" dirty="0"/>
              <a:t> </a:t>
            </a:r>
          </a:p>
          <a:p>
            <a:r>
              <a:rPr lang="en-US" sz="1100" dirty="0"/>
              <a:t>When giving constructive feedback, try hard to focus on the situation or behavior rather than the person.  </a:t>
            </a:r>
          </a:p>
          <a:p>
            <a:r>
              <a:rPr lang="en-US" sz="1100" dirty="0"/>
              <a:t> </a:t>
            </a:r>
          </a:p>
          <a:p>
            <a:r>
              <a:rPr lang="en-US" sz="1100" dirty="0"/>
              <a:t>The FIST principle can help you do that. </a:t>
            </a:r>
          </a:p>
          <a:p>
            <a:r>
              <a:rPr lang="en-US" sz="1100" dirty="0"/>
              <a:t> </a:t>
            </a:r>
          </a:p>
          <a:p>
            <a:r>
              <a:rPr lang="en-US" sz="1100" dirty="0"/>
              <a:t>First, describe the </a:t>
            </a:r>
            <a:r>
              <a:rPr lang="en-US" sz="1100" b="1" u="sng" dirty="0"/>
              <a:t>F</a:t>
            </a:r>
            <a:r>
              <a:rPr lang="en-US" sz="1100" b="1" dirty="0"/>
              <a:t>acts</a:t>
            </a:r>
            <a:r>
              <a:rPr lang="en-US" sz="1100" dirty="0"/>
              <a:t>: What is the situation or activity/behavior for which you are providing feedback?  When and where did it occur?  What were the circumstances?  </a:t>
            </a:r>
          </a:p>
          <a:p>
            <a:r>
              <a:rPr lang="en-US" sz="1100" dirty="0"/>
              <a:t> </a:t>
            </a:r>
          </a:p>
          <a:p>
            <a:r>
              <a:rPr lang="en-US" sz="1100" dirty="0"/>
              <a:t>Next, explain the </a:t>
            </a:r>
            <a:r>
              <a:rPr lang="en-US" sz="1100" b="1" u="sng" dirty="0"/>
              <a:t>I</a:t>
            </a:r>
            <a:r>
              <a:rPr lang="en-US" sz="1100" b="1" dirty="0"/>
              <a:t>mpact</a:t>
            </a:r>
            <a:r>
              <a:rPr lang="en-US" sz="1100" dirty="0"/>
              <a:t>: What are the potential consequences that may result (good or bad)? </a:t>
            </a:r>
          </a:p>
          <a:p>
            <a:r>
              <a:rPr lang="en-US" sz="1100" dirty="0"/>
              <a:t> </a:t>
            </a:r>
          </a:p>
          <a:p>
            <a:r>
              <a:rPr lang="en-US" sz="1100" dirty="0"/>
              <a:t>Then, offer </a:t>
            </a:r>
            <a:r>
              <a:rPr lang="en-US" sz="1100" b="1" u="sng" dirty="0"/>
              <a:t>S</a:t>
            </a:r>
            <a:r>
              <a:rPr lang="en-US" sz="1100" b="1" dirty="0"/>
              <a:t>uggestions</a:t>
            </a:r>
            <a:r>
              <a:rPr lang="en-US" sz="1100" dirty="0"/>
              <a:t>: Work together to problem-solve and come up with solutions.  Think of ways team members might use the same approach in the future. </a:t>
            </a:r>
          </a:p>
          <a:p>
            <a:r>
              <a:rPr lang="en-US" sz="1100" dirty="0"/>
              <a:t> </a:t>
            </a:r>
          </a:p>
          <a:p>
            <a:r>
              <a:rPr lang="en-US" sz="1100" dirty="0"/>
              <a:t>Finally, be </a:t>
            </a:r>
            <a:r>
              <a:rPr lang="en-US" sz="1100" b="1" u="sng" dirty="0"/>
              <a:t>T</a:t>
            </a:r>
            <a:r>
              <a:rPr lang="en-US" sz="1100" b="1" dirty="0"/>
              <a:t>imely</a:t>
            </a:r>
            <a:r>
              <a:rPr lang="en-US" sz="1100" dirty="0"/>
              <a:t>: Don’t wait to provide feedback.  It is more effective when you give it close to when the situation/behavior occurred.  </a:t>
            </a:r>
          </a:p>
          <a:p>
            <a:r>
              <a:rPr lang="en-US" sz="1100" b="1" dirty="0"/>
              <a:t> </a:t>
            </a:r>
            <a:endParaRPr lang="en-US" sz="1100" dirty="0"/>
          </a:p>
          <a:p>
            <a:r>
              <a:rPr lang="en-US" sz="1100" b="1" dirty="0"/>
              <a:t>CLASS ACTIVITY:</a:t>
            </a:r>
            <a:endParaRPr lang="en-US" sz="1100" dirty="0"/>
          </a:p>
          <a:p>
            <a:r>
              <a:rPr lang="en-US" sz="1100" b="1" dirty="0"/>
              <a:t>PRACTICE THE FIST PRINCIPLE</a:t>
            </a:r>
            <a:endParaRPr lang="en-US" sz="1100" dirty="0"/>
          </a:p>
          <a:p>
            <a:r>
              <a:rPr lang="en-US" sz="1100" b="1" dirty="0"/>
              <a:t>FOR EXAMPLE, USE THE FIST PRINCIPLE TO GIVE A TEAM MEMBER CONSTRUCTIVE FEEDBACK ABOUT ALWAYS BEING LATE TO WORK. </a:t>
            </a:r>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051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85800"/>
            <a:ext cx="2932112" cy="2198688"/>
          </a:xfrm>
        </p:spPr>
      </p:sp>
      <p:sp>
        <p:nvSpPr>
          <p:cNvPr id="3" name="Notes Placeholder 2"/>
          <p:cNvSpPr>
            <a:spLocks noGrp="1"/>
          </p:cNvSpPr>
          <p:nvPr>
            <p:ph type="body" idx="1"/>
          </p:nvPr>
        </p:nvSpPr>
        <p:spPr>
          <a:xfrm>
            <a:off x="472440" y="3164286"/>
            <a:ext cx="5791200" cy="5628467"/>
          </a:xfrm>
        </p:spPr>
        <p:txBody>
          <a:bodyPr/>
          <a:lstStyle/>
          <a:p>
            <a:r>
              <a:rPr lang="en-US" sz="1100" dirty="0"/>
              <a:t>The final skill effective safety leaders display is to recognize team members when they go above and beyond to maintain a strong positive jobsite safety climate.  </a:t>
            </a:r>
          </a:p>
          <a:p>
            <a:r>
              <a:rPr lang="en-US" sz="1100" dirty="0"/>
              <a:t> </a:t>
            </a:r>
          </a:p>
          <a:p>
            <a:r>
              <a:rPr lang="en-US" sz="1100" b="1" dirty="0"/>
              <a:t>ASK CLASS:   </a:t>
            </a:r>
            <a:endParaRPr lang="en-US" sz="1100" dirty="0"/>
          </a:p>
          <a:p>
            <a:r>
              <a:rPr lang="en-US" sz="1100" b="1" dirty="0"/>
              <a:t>WHY IS IT IMPORTANT TO DO THIS? (e.g. Appreciation motivates and encourages team members to continue working to maintain and improve the jobsite safety climate)</a:t>
            </a:r>
            <a:endParaRPr lang="en-US" sz="1100" dirty="0"/>
          </a:p>
          <a:p>
            <a:r>
              <a:rPr lang="en-US" sz="1100" dirty="0"/>
              <a:t> </a:t>
            </a:r>
          </a:p>
          <a:p>
            <a:r>
              <a:rPr lang="en-US" sz="1100" dirty="0"/>
              <a:t>Like other types of feedback, recognition should be given in a timely manner and it must be sincere. It’s also important to separate this type of “way to go” or praise feedback from the type of feedback we just discussed.   It may be as simple as saying “good job,” giving a hand shake, or saying “thank you” for going the extra mile for safety or for something really well done. </a:t>
            </a:r>
          </a:p>
          <a:p>
            <a:r>
              <a:rPr lang="en-US" sz="1100" dirty="0"/>
              <a:t> </a:t>
            </a:r>
          </a:p>
          <a:p>
            <a:r>
              <a:rPr lang="en-US" sz="1100" dirty="0"/>
              <a:t>It’s important to know your team members as individuals so you can use praise and acknowledgement effectively. For those who are comfortable with public praise, it is a great way to show others that safety is valued. However, a person uncomfortable with public praise may be more embarrassed rather than pleased.</a:t>
            </a:r>
          </a:p>
          <a:p>
            <a:r>
              <a:rPr lang="en-US" sz="1100" dirty="0"/>
              <a:t> </a:t>
            </a:r>
          </a:p>
          <a:p>
            <a:r>
              <a:rPr lang="en-US" sz="1100" b="1" dirty="0"/>
              <a:t>ASK CLASS:   </a:t>
            </a:r>
            <a:endParaRPr lang="en-US" sz="1100" dirty="0"/>
          </a:p>
          <a:p>
            <a:r>
              <a:rPr lang="en-US" sz="1100" b="1" dirty="0"/>
              <a:t>WHAT ARE SOME THINGS YOU MIGHT WANT TO CONSIDER WHEN GIVING PRAISE?  (Generational differences - millennials – always needing praise; Old days = no news is good news; Personality of individual; Jobsite culture or climate)</a:t>
            </a:r>
            <a:endParaRPr lang="en-US" sz="1100" dirty="0"/>
          </a:p>
          <a:p>
            <a:r>
              <a:rPr lang="en-US" sz="1100" dirty="0"/>
              <a:t> </a:t>
            </a:r>
          </a:p>
          <a:p>
            <a:r>
              <a:rPr lang="en-US" sz="1100" b="1" dirty="0"/>
              <a:t>IS THERE EVER A DOWNSIDE TO GIVING RECOGNITION? (Coworker reaction, perceived favoritism, preferential treatment)</a:t>
            </a:r>
            <a:endParaRPr lang="en-US" sz="1100" dirty="0"/>
          </a:p>
          <a:p>
            <a:r>
              <a:rPr lang="en-US" sz="1100" dirty="0"/>
              <a:t>----------------------------------------</a:t>
            </a:r>
          </a:p>
          <a:p>
            <a:r>
              <a:rPr lang="en-US" sz="1100" dirty="0"/>
              <a:t>So we’ve covered the costs of ineffective safety leadership, the benefits and importance of effective safety leadership, and presented the five safety leadership skills covered in this course.  Next we’re going to work through some real-world construction scenarios to see how the skills are or are not applied on the jobsite.  </a:t>
            </a:r>
          </a:p>
          <a:p>
            <a:r>
              <a:rPr lang="en-US" sz="1100" dirty="0"/>
              <a:t> </a:t>
            </a:r>
          </a:p>
          <a:p>
            <a:r>
              <a:rPr lang="en-US" sz="1200" kern="1200" dirty="0">
                <a:solidFill>
                  <a:schemeClr val="tx1"/>
                </a:solidFill>
                <a:effectLst/>
                <a:latin typeface="+mn-lt"/>
                <a:ea typeface="+mn-ea"/>
                <a:cs typeface="+mn-cs"/>
              </a:rPr>
              <a:t>Before we start that though, as we go through the scenarios I want you to keep in mind that practicing and using these skills is really not very time-consuming.  And that they can be easily inserted into daily workflow and are likely to improve productivity.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906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The fact that a person has been asked to be a field leader recognizes years of hard work and means that the individual is viewed to have leadership potential. However, going from being a reliable crew member to being a person who is constantly in charge is not an easy shift to make. </a:t>
            </a:r>
          </a:p>
          <a:p>
            <a:pPr marL="0" indent="0">
              <a:buFontTx/>
              <a:buNone/>
            </a:pPr>
            <a:r>
              <a:rPr lang="en-US" sz="1400" dirty="0"/>
              <a:t>- A new field leader must move away from thinking only of the actions required for an individual to be productive on the job to anticipating the needs of all the people involved in a project from start to finish.</a:t>
            </a:r>
          </a:p>
          <a:p>
            <a:pPr marL="0" indent="0">
              <a:buFontTx/>
              <a:buNone/>
            </a:pPr>
            <a:r>
              <a:rPr lang="en-US" sz="1400" dirty="0"/>
              <a:t>- The role of a field leader comes with new responsibilities and added stress. An attitude of constant anticipation becomes the new norm. </a:t>
            </a:r>
          </a:p>
          <a:p>
            <a:pPr marL="0" indent="0">
              <a:buFontTx/>
              <a:buNone/>
            </a:pPr>
            <a:r>
              <a:rPr lang="en-US" sz="1400" dirty="0"/>
              <a:t>- A field leader must work hard every day and face many challenges. Along with the many years of experience required, there are eight key leadership qualities that enable a field leader to be successful. </a:t>
            </a:r>
          </a:p>
          <a:p>
            <a:pPr marL="0" indent="0">
              <a:buFontTx/>
              <a:buNone/>
            </a:pPr>
            <a:r>
              <a:rPr lang="en-US" sz="1400" dirty="0"/>
              <a:t>- Effective field leaders consistently practice professionalism and respect, have proven credibility and character, exhibit ethics and integrity, and teach future leaders as well as learn from others.</a:t>
            </a:r>
          </a:p>
        </p:txBody>
      </p:sp>
      <p:sp>
        <p:nvSpPr>
          <p:cNvPr id="4" name="Slide Number Placeholder 3"/>
          <p:cNvSpPr>
            <a:spLocks noGrp="1"/>
          </p:cNvSpPr>
          <p:nvPr>
            <p:ph type="sldNum" sz="quarter" idx="10"/>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Section 2.1, Slide </a:t>
            </a:r>
            <a:fld id="{BEEEFE11-5955-4565-BE61-DC2CA20FB0EE}" type="slidenum">
              <a:rPr kumimoji="0" lang="en-US" sz="13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00584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822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The fact that a person has been asked to be a field leader recognizes years of hard work and means that the individual is viewed to have leadership potential. However, going from being a reliable crew member to being a person who is constantly in charge is not an easy shift to make. </a:t>
            </a:r>
          </a:p>
          <a:p>
            <a:pPr marL="0" indent="0">
              <a:buFontTx/>
              <a:buNone/>
            </a:pPr>
            <a:r>
              <a:rPr lang="en-US" sz="1400" dirty="0"/>
              <a:t>- A new field leader must move away from thinking only of the actions required for an individual to be productive on the job to anticipating the needs of all the people involved in a project from start to finish.</a:t>
            </a:r>
          </a:p>
          <a:p>
            <a:pPr marL="0" indent="0">
              <a:buFontTx/>
              <a:buNone/>
            </a:pPr>
            <a:r>
              <a:rPr lang="en-US" sz="1400" dirty="0"/>
              <a:t>- The role of a field leader comes with new responsibilities and added stress. An attitude of constant anticipation becomes the new norm. </a:t>
            </a:r>
          </a:p>
          <a:p>
            <a:pPr marL="0" indent="0">
              <a:buFontTx/>
              <a:buNone/>
            </a:pPr>
            <a:r>
              <a:rPr lang="en-US" sz="1400" dirty="0"/>
              <a:t>- A field leader must work hard every day and face many challenges. Along with the many years of experience required, there are eight key leadership qualities that enable a field leader to be successful. </a:t>
            </a:r>
          </a:p>
          <a:p>
            <a:pPr marL="0" indent="0">
              <a:buFontTx/>
              <a:buNone/>
            </a:pPr>
            <a:r>
              <a:rPr lang="en-US" sz="1400" dirty="0"/>
              <a:t>- Effective field leaders consistently practice professionalism and respect, have proven credibility and character, exhibit ethics and integrity, and teach future leaders as well as learn from others.</a:t>
            </a:r>
          </a:p>
        </p:txBody>
      </p:sp>
      <p:sp>
        <p:nvSpPr>
          <p:cNvPr id="4" name="Slide Number Placeholder 3"/>
          <p:cNvSpPr>
            <a:spLocks noGrp="1"/>
          </p:cNvSpPr>
          <p:nvPr>
            <p:ph type="sldNum" sz="quarter" idx="10"/>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Section 2.1, Slide </a:t>
            </a:r>
            <a:fld id="{BEEEFE11-5955-4565-BE61-DC2CA20FB0EE}" type="slidenum">
              <a:rPr kumimoji="0" lang="en-US" sz="13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00584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23830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Professionalism requires being courteous, honest, and responsible when dealing with individuals or companies. </a:t>
            </a:r>
          </a:p>
          <a:p>
            <a:r>
              <a:rPr lang="en-US" sz="1400" dirty="0"/>
              <a:t>- Effective field leaders are always professional in their interactions with crew members, with field leaders from other trades, and with members of the construction management team.</a:t>
            </a:r>
          </a:p>
        </p:txBody>
      </p:sp>
      <p:sp>
        <p:nvSpPr>
          <p:cNvPr id="4" name="Slide Number Placeholder 3"/>
          <p:cNvSpPr>
            <a:spLocks noGrp="1"/>
          </p:cNvSpPr>
          <p:nvPr>
            <p:ph type="sldNum" sz="quarter" idx="10"/>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Section 2.1, Slide </a:t>
            </a:r>
            <a:fld id="{BEEEFE11-5955-4565-BE61-DC2CA20FB0EE}" type="slidenum">
              <a:rPr kumimoji="0" lang="en-US" sz="13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00584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58404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 competitive marketplace where multiple companies provide the same services for around the same price, the level of professionalism exhibited can tip the scale. </a:t>
            </a:r>
          </a:p>
          <a:p>
            <a:r>
              <a:rPr lang="en-US" sz="1400" dirty="0"/>
              <a:t>- Many opportunities are missed because a potential customer has a less-than-positive perception of how projects are being managed. </a:t>
            </a:r>
          </a:p>
          <a:p>
            <a:r>
              <a:rPr lang="en-US" sz="1400" dirty="0"/>
              <a:t>- An effective field leader sets a professional example by giving customers the opportunity to see a job site that is a cut above the rest. </a:t>
            </a:r>
          </a:p>
          <a:p>
            <a:r>
              <a:rPr lang="en-US" sz="1400" dirty="0"/>
              <a:t>- Sprucing up a job site for an important visitor is not the way to go about it. Rather, it is about having pride in the organization of the job site and making sure that it runs efficiently.</a:t>
            </a:r>
          </a:p>
          <a:p>
            <a:r>
              <a:rPr lang="en-US" sz="1400" dirty="0"/>
              <a:t>-</a:t>
            </a:r>
            <a:r>
              <a:rPr lang="en-US" sz="1400" baseline="0" dirty="0"/>
              <a:t> </a:t>
            </a:r>
            <a:r>
              <a:rPr lang="en-US" sz="1400" dirty="0"/>
              <a:t>Staying organized also lessens the stress levels of everyone involved.</a:t>
            </a:r>
          </a:p>
        </p:txBody>
      </p:sp>
      <p:sp>
        <p:nvSpPr>
          <p:cNvPr id="4" name="Slide Number Placeholder 3"/>
          <p:cNvSpPr>
            <a:spLocks noGrp="1"/>
          </p:cNvSpPr>
          <p:nvPr>
            <p:ph type="sldNum" sz="quarter" idx="10"/>
          </p:nvPr>
        </p:nvSpPr>
        <p:spPr/>
        <p: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Section 2.1, Slide </a:t>
            </a:r>
            <a:fld id="{BEEEFE11-5955-4565-BE61-DC2CA20FB0EE}" type="slidenum">
              <a:rPr kumimoji="0" lang="en-US" sz="13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00584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7280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 encourage you (workers) to ask questions regarding safety and never perform any task you feel is unsafe or that you are unqualified to perform.  All work can and must be performed safely!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828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 want and expect workers to report any activity or condition which he/she believes is unsafe. Notification should be made to the supervisor or designee at the location where the activity or condition exists. Following notification, the responsible supervisor or management designee will resolve this issue.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35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a:t>
            </a:r>
            <a:r>
              <a:rPr lang="en-US" baseline="0"/>
              <a:t> that e</a:t>
            </a:r>
            <a:r>
              <a:rPr lang="en-US"/>
              <a:t>very </a:t>
            </a:r>
            <a:r>
              <a:rPr lang="en-US" dirty="0"/>
              <a:t>employee has the responsibility and authority to stop work immediately, without fear of reprisal, when the </a:t>
            </a:r>
            <a:r>
              <a:rPr lang="en-US"/>
              <a:t>employee believes conditions </a:t>
            </a:r>
            <a:r>
              <a:rPr lang="en-US" dirty="0"/>
              <a:t>exist that pose a danger to the health and safety of workers or the public</a:t>
            </a:r>
            <a:r>
              <a:rPr lang="en-US"/>
              <a:t>; or conditions </a:t>
            </a:r>
            <a:r>
              <a:rPr lang="en-US" dirty="0"/>
              <a:t>exist, that if allowed to continue, could adversely affect the safe operation of, or could cause serious damage to, a facility</a:t>
            </a:r>
            <a:r>
              <a:rPr lang="en-US"/>
              <a:t>; or conditions </a:t>
            </a:r>
            <a:r>
              <a:rPr lang="en-US" dirty="0"/>
              <a:t>exist, that if allowed to continue, could result in the release of hazardous substances that could exceed applicable regulatory requirements or approvals</a:t>
            </a:r>
            <a:r>
              <a:rPr lang="en-US"/>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35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employee who reasonably believes that an activity or condition is unsafe is expected to stop or refuse work without fear of reprisal by management or coworkers and is entitled to have the safety concern addressed prior to participating in the 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93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 or supervisor has a stop work issue that has not been resolved through established channels, immediately contact the safety manager, upper management or employee representative.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66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66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58B1-D3AD-492D-BF95-8CFF5B5BF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66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7271"/>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450304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202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98561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0856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8"/>
            <a:ext cx="109728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609600" y="2560638"/>
            <a:ext cx="10972800" cy="3865562"/>
          </a:xfrm>
        </p:spPr>
        <p:txBody>
          <a:bodyPr/>
          <a:lstStyle/>
          <a:p>
            <a:endParaRPr lang="en-US" dirty="0"/>
          </a:p>
        </p:txBody>
      </p:sp>
    </p:spTree>
    <p:extLst>
      <p:ext uri="{BB962C8B-B14F-4D97-AF65-F5344CB8AC3E}">
        <p14:creationId xmlns:p14="http://schemas.microsoft.com/office/powerpoint/2010/main" val="42238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02F3B1-9D2E-4DD2-9679-F56F1A50EBE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361144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3211" y="753763"/>
            <a:ext cx="10396152" cy="93692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2F3B1-9D2E-4DD2-9679-F56F1A50EBE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1962268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02F3B1-9D2E-4DD2-9679-F56F1A50EBE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33458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2F3B1-9D2E-4DD2-9679-F56F1A50EBE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103944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02F3B1-9D2E-4DD2-9679-F56F1A50EBEB}"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339401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02F3B1-9D2E-4DD2-9679-F56F1A50EBEB}"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4054163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2F3B1-9D2E-4DD2-9679-F56F1A50EBEB}"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323549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530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660953"/>
            <a:ext cx="109728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968062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02F3B1-9D2E-4DD2-9679-F56F1A50EBE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330462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02F3B1-9D2E-4DD2-9679-F56F1A50EBEB}"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1240993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2F3B1-9D2E-4DD2-9679-F56F1A50EBE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1958608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2F3B1-9D2E-4DD2-9679-F56F1A50EBEB}"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2612-D914-47B5-9F8B-1E84AAC23245}" type="slidenum">
              <a:rPr lang="en-US" smtClean="0"/>
              <a:t>‹#›</a:t>
            </a:fld>
            <a:endParaRPr lang="en-US"/>
          </a:p>
        </p:txBody>
      </p:sp>
    </p:spTree>
    <p:extLst>
      <p:ext uri="{BB962C8B-B14F-4D97-AF65-F5344CB8AC3E}">
        <p14:creationId xmlns:p14="http://schemas.microsoft.com/office/powerpoint/2010/main" val="1696093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6ECC-3A03-1D42-B2A8-5078F352F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FE950-199D-1E41-A872-9332C1E1A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A24F9-BED4-6B49-924E-52BE7C3D6AD5}"/>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5" name="Footer Placeholder 4">
            <a:extLst>
              <a:ext uri="{FF2B5EF4-FFF2-40B4-BE49-F238E27FC236}">
                <a16:creationId xmlns:a16="http://schemas.microsoft.com/office/drawing/2014/main" id="{16027850-0A36-4343-BFF3-8188D1CF0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6067F-1095-754D-ABFF-4B1E08E05AF0}"/>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3592937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DE41-2F3D-3C4F-B727-51DE5A1D7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47E27-E400-2548-91CE-76EF9FCBF4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DD529-2645-9340-821B-08A593F3AA97}"/>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5" name="Footer Placeholder 4">
            <a:extLst>
              <a:ext uri="{FF2B5EF4-FFF2-40B4-BE49-F238E27FC236}">
                <a16:creationId xmlns:a16="http://schemas.microsoft.com/office/drawing/2014/main" id="{5F54F345-1A0F-7D4D-9660-F9DB6515F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0EFE-DFB1-EA49-BADC-22794BA8B221}"/>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914294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AF15-1264-CF49-BBFD-2471A6AE8F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F41505-1E65-5440-A183-7AC563376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7F78E-3A5D-6D43-8E6B-2D3C520E4B64}"/>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5" name="Footer Placeholder 4">
            <a:extLst>
              <a:ext uri="{FF2B5EF4-FFF2-40B4-BE49-F238E27FC236}">
                <a16:creationId xmlns:a16="http://schemas.microsoft.com/office/drawing/2014/main" id="{E98DB919-251F-C44C-86B8-478BC173B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220AA-E35F-3745-86FB-3424669D9025}"/>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36870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4230-545E-D64C-B80D-414E5BC83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BBC5E-3DE7-844B-883E-5008E839F2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C6EF1-A4B7-CA40-A053-464C917595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51F8FB-AA1E-2648-9BEB-C7A916F251EC}"/>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6" name="Footer Placeholder 5">
            <a:extLst>
              <a:ext uri="{FF2B5EF4-FFF2-40B4-BE49-F238E27FC236}">
                <a16:creationId xmlns:a16="http://schemas.microsoft.com/office/drawing/2014/main" id="{BAD8E65D-CC42-D24D-AD48-4B2DFD0BB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7D63F-26C7-B44A-BAB6-4EE1D6F0C026}"/>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3000958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ADDE-3671-DC44-8746-667E8F6B2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8935F-0B64-8D40-B7C5-5F58774D3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A156D-8CB7-7241-861B-D7D0538DD6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77B93-CA6B-CD43-AD3D-9344336B1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1C8D4-7DB7-DF43-A5D0-2F35027727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48A5A-AE8B-7544-9995-384AFA9F336B}"/>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8" name="Footer Placeholder 7">
            <a:extLst>
              <a:ext uri="{FF2B5EF4-FFF2-40B4-BE49-F238E27FC236}">
                <a16:creationId xmlns:a16="http://schemas.microsoft.com/office/drawing/2014/main" id="{7DFAB337-6658-0944-AC04-7BDC83C517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133D8-2C5A-0047-A941-50CDE26D021A}"/>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956955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18D3-6FA2-A446-9C83-9D6ECE2811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FEA18-DD12-6545-925F-5ABA333548C6}"/>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4" name="Footer Placeholder 3">
            <a:extLst>
              <a:ext uri="{FF2B5EF4-FFF2-40B4-BE49-F238E27FC236}">
                <a16:creationId xmlns:a16="http://schemas.microsoft.com/office/drawing/2014/main" id="{9E681464-1C7F-3F40-9D47-0FFC8BEDF4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95364-23D9-4249-BECD-C0F5B82D5E58}"/>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04838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196831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39CCA-71A6-514C-BEB9-DB8BF22078BC}"/>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3" name="Footer Placeholder 2">
            <a:extLst>
              <a:ext uri="{FF2B5EF4-FFF2-40B4-BE49-F238E27FC236}">
                <a16:creationId xmlns:a16="http://schemas.microsoft.com/office/drawing/2014/main" id="{50A43AA8-B1B5-D042-A5FF-2F3D7C48C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D9BCF-5B46-3946-8426-583630BBB2DC}"/>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284497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3B17-CC87-B946-AB32-C37F2684F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8AE01-E03D-CB49-A154-3A6B77B55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B2DDAB-F9F7-1747-8DA6-9138F9802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017C7-C8C0-0647-A9D3-033D913DCCA5}"/>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6" name="Footer Placeholder 5">
            <a:extLst>
              <a:ext uri="{FF2B5EF4-FFF2-40B4-BE49-F238E27FC236}">
                <a16:creationId xmlns:a16="http://schemas.microsoft.com/office/drawing/2014/main" id="{34AD9101-3D1E-9D49-9E26-D46A56CAB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417D0-CEC0-794F-8EAC-E0792A17F28C}"/>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3859673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FBEF-9EFD-AD4F-A571-427E48881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29AA5C-1B4D-0D49-9E45-AC6D358D0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19A986-573D-D043-9F0A-4DD9CCF5C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35D33-1CE4-1E43-9E68-2A6C5F23A53A}"/>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6" name="Footer Placeholder 5">
            <a:extLst>
              <a:ext uri="{FF2B5EF4-FFF2-40B4-BE49-F238E27FC236}">
                <a16:creationId xmlns:a16="http://schemas.microsoft.com/office/drawing/2014/main" id="{E0F7796C-FE0F-3146-A1E9-64E03D28E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E7138-27AB-7C40-A66A-1A6340CBD5B4}"/>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2339826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D71E-ED03-5B4D-9916-AA0F301A1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4E9DB-B37A-E149-9C53-75CC4D9ED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3FA82-9068-994F-AB9C-8EFE7AC70D08}"/>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5" name="Footer Placeholder 4">
            <a:extLst>
              <a:ext uri="{FF2B5EF4-FFF2-40B4-BE49-F238E27FC236}">
                <a16:creationId xmlns:a16="http://schemas.microsoft.com/office/drawing/2014/main" id="{421A1519-D571-E14E-8181-02812C4D0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B6E6A-FC2A-F94F-8439-89634BA3ECCD}"/>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885554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A6BB6-CADA-B944-8890-5198BCCE3A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20A270-A22C-1045-9668-41B4637D9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A2608-EAD4-9348-B09F-93E5A71FFB32}"/>
              </a:ext>
            </a:extLst>
          </p:cNvPr>
          <p:cNvSpPr>
            <a:spLocks noGrp="1"/>
          </p:cNvSpPr>
          <p:nvPr>
            <p:ph type="dt" sz="half" idx="10"/>
          </p:nvPr>
        </p:nvSpPr>
        <p:spPr/>
        <p:txBody>
          <a:bodyPr/>
          <a:lstStyle/>
          <a:p>
            <a:fld id="{D3778A63-57C8-0E42-B124-CAF3C33CACE6}" type="datetimeFigureOut">
              <a:rPr lang="en-US" smtClean="0"/>
              <a:t>3/9/2020</a:t>
            </a:fld>
            <a:endParaRPr lang="en-US"/>
          </a:p>
        </p:txBody>
      </p:sp>
      <p:sp>
        <p:nvSpPr>
          <p:cNvPr id="5" name="Footer Placeholder 4">
            <a:extLst>
              <a:ext uri="{FF2B5EF4-FFF2-40B4-BE49-F238E27FC236}">
                <a16:creationId xmlns:a16="http://schemas.microsoft.com/office/drawing/2014/main" id="{456ADD76-C3F1-A044-BB53-2ECD4624C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BA027-48DB-B244-B1AA-857875611C3F}"/>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565689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483" y="1791269"/>
            <a:ext cx="11211034" cy="838200"/>
          </a:xfrm>
          <a:prstGeom prst="rect">
            <a:avLst/>
          </a:prstGeom>
        </p:spPr>
        <p:txBody>
          <a:bodyPr/>
          <a:lstStyle>
            <a:lvl1pPr>
              <a:defRPr sz="3582" b="1">
                <a:solidFill>
                  <a:schemeClr val="tx1"/>
                </a:solidFill>
                <a:latin typeface="Arial" pitchFamily="34" charset="0"/>
                <a:cs typeface="Arial" pitchFamily="34" charset="0"/>
              </a:defRPr>
            </a:lvl1pPr>
          </a:lstStyle>
          <a:p>
            <a:r>
              <a:rPr lang="en-US" dirty="0"/>
              <a:t>Chapter #</a:t>
            </a:r>
          </a:p>
        </p:txBody>
      </p:sp>
      <p:sp>
        <p:nvSpPr>
          <p:cNvPr id="3" name="Subtitle 2"/>
          <p:cNvSpPr>
            <a:spLocks noGrp="1"/>
          </p:cNvSpPr>
          <p:nvPr>
            <p:ph type="subTitle" idx="1" hasCustomPrompt="1"/>
          </p:nvPr>
        </p:nvSpPr>
        <p:spPr>
          <a:xfrm>
            <a:off x="490483" y="3505200"/>
            <a:ext cx="11211034" cy="1752600"/>
          </a:xfrm>
          <a:prstGeom prst="rect">
            <a:avLst/>
          </a:prstGeom>
        </p:spPr>
        <p:txBody>
          <a:bodyPr/>
          <a:lstStyle>
            <a:lvl1pPr marL="0" indent="0" algn="l">
              <a:buNone/>
              <a:tabLst>
                <a:tab pos="1745732" algn="l"/>
              </a:tabLst>
              <a:defRPr sz="2328" baseline="0">
                <a:solidFill>
                  <a:schemeClr val="tx1"/>
                </a:solidFill>
                <a:effectLst/>
                <a:latin typeface="Arial" pitchFamily="34" charset="0"/>
                <a:cs typeface="Arial" pitchFamily="34" charset="0"/>
              </a:defRPr>
            </a:lvl1pPr>
            <a:lvl2pPr marL="409423" indent="0" algn="ctr">
              <a:buNone/>
              <a:defRPr>
                <a:solidFill>
                  <a:schemeClr val="tx1">
                    <a:tint val="75000"/>
                  </a:schemeClr>
                </a:solidFill>
              </a:defRPr>
            </a:lvl2pPr>
            <a:lvl3pPr marL="818845" indent="0" algn="ctr">
              <a:buNone/>
              <a:defRPr>
                <a:solidFill>
                  <a:schemeClr val="tx1">
                    <a:tint val="75000"/>
                  </a:schemeClr>
                </a:solidFill>
              </a:defRPr>
            </a:lvl3pPr>
            <a:lvl4pPr marL="1228268" indent="0" algn="ctr">
              <a:buNone/>
              <a:defRPr>
                <a:solidFill>
                  <a:schemeClr val="tx1">
                    <a:tint val="75000"/>
                  </a:schemeClr>
                </a:solidFill>
              </a:defRPr>
            </a:lvl4pPr>
            <a:lvl5pPr marL="1637690" indent="0" algn="ctr">
              <a:buNone/>
              <a:defRPr>
                <a:solidFill>
                  <a:schemeClr val="tx1">
                    <a:tint val="75000"/>
                  </a:schemeClr>
                </a:solidFill>
              </a:defRPr>
            </a:lvl5pPr>
            <a:lvl6pPr marL="2047113" indent="0" algn="ctr">
              <a:buNone/>
              <a:defRPr>
                <a:solidFill>
                  <a:schemeClr val="tx1">
                    <a:tint val="75000"/>
                  </a:schemeClr>
                </a:solidFill>
              </a:defRPr>
            </a:lvl6pPr>
            <a:lvl7pPr marL="2456536" indent="0" algn="ctr">
              <a:buNone/>
              <a:defRPr>
                <a:solidFill>
                  <a:schemeClr val="tx1">
                    <a:tint val="75000"/>
                  </a:schemeClr>
                </a:solidFill>
              </a:defRPr>
            </a:lvl7pPr>
            <a:lvl8pPr marL="2865958" indent="0" algn="ctr">
              <a:buNone/>
              <a:defRPr>
                <a:solidFill>
                  <a:schemeClr val="tx1">
                    <a:tint val="75000"/>
                  </a:schemeClr>
                </a:solidFill>
              </a:defRPr>
            </a:lvl8pPr>
            <a:lvl9pPr marL="3275381" indent="0" algn="ctr">
              <a:buNone/>
              <a:defRPr>
                <a:solidFill>
                  <a:schemeClr val="tx1">
                    <a:tint val="75000"/>
                  </a:schemeClr>
                </a:solidFill>
              </a:defRPr>
            </a:lvl9pPr>
          </a:lstStyle>
          <a:p>
            <a:r>
              <a:rPr lang="en-US" dirty="0"/>
              <a:t>Click to ADD list of chapter sections or A-Heads •  </a:t>
            </a:r>
          </a:p>
        </p:txBody>
      </p:sp>
      <p:sp>
        <p:nvSpPr>
          <p:cNvPr id="7" name="Text Box 327"/>
          <p:cNvSpPr txBox="1">
            <a:spLocks noChangeArrowheads="1"/>
          </p:cNvSpPr>
          <p:nvPr userDrawn="1"/>
        </p:nvSpPr>
        <p:spPr bwMode="auto">
          <a:xfrm>
            <a:off x="1968546" y="152401"/>
            <a:ext cx="10020254" cy="7799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116" tIns="45058" rIns="90116" bIns="45058">
            <a:spAutoFit/>
          </a:bodyPr>
          <a:lstStyle/>
          <a:p>
            <a:pPr algn="r">
              <a:spcBef>
                <a:spcPct val="50000"/>
              </a:spcBef>
              <a:buClrTx/>
              <a:buFontTx/>
              <a:buNone/>
            </a:pPr>
            <a:r>
              <a:rPr lang="en-US" sz="1791" i="1" dirty="0">
                <a:solidFill>
                  <a:schemeClr val="tx1"/>
                </a:solidFill>
                <a:latin typeface="+mn-lt"/>
              </a:rPr>
              <a:t>Premium</a:t>
            </a:r>
            <a:r>
              <a:rPr lang="en-US" sz="1791" i="1" baseline="0" dirty="0">
                <a:solidFill>
                  <a:schemeClr val="tx1"/>
                </a:solidFill>
                <a:latin typeface="+mn-lt"/>
              </a:rPr>
              <a:t> </a:t>
            </a:r>
            <a:r>
              <a:rPr lang="en-US" sz="1791" i="1" dirty="0">
                <a:solidFill>
                  <a:schemeClr val="tx1"/>
                </a:solidFill>
                <a:latin typeface="+mn-lt"/>
              </a:rPr>
              <a:t>PowerPoint</a:t>
            </a:r>
            <a:r>
              <a:rPr lang="en-US" sz="1791" i="1" baseline="30000" dirty="0">
                <a:solidFill>
                  <a:schemeClr val="tx1"/>
                </a:solidFill>
                <a:latin typeface="+mn-lt"/>
              </a:rPr>
              <a:t>®</a:t>
            </a:r>
            <a:r>
              <a:rPr lang="en-US" sz="1791" i="1" dirty="0">
                <a:solidFill>
                  <a:schemeClr val="tx1"/>
                </a:solidFill>
                <a:latin typeface="+mn-lt"/>
              </a:rPr>
              <a:t> Presentation</a:t>
            </a:r>
          </a:p>
          <a:p>
            <a:pPr algn="r">
              <a:spcBef>
                <a:spcPct val="50000"/>
              </a:spcBef>
              <a:buClrTx/>
              <a:buFontTx/>
              <a:buNone/>
            </a:pPr>
            <a:r>
              <a:rPr lang="en-US" sz="1791" i="1" dirty="0">
                <a:solidFill>
                  <a:schemeClr val="tx1"/>
                </a:solidFill>
                <a:latin typeface="+mn-lt"/>
                <a:cs typeface="Arial" pitchFamily="34" charset="0"/>
              </a:rPr>
              <a:t>Chapter 2 — Leadership Qualities</a:t>
            </a:r>
          </a:p>
        </p:txBody>
      </p:sp>
      <p:sp>
        <p:nvSpPr>
          <p:cNvPr id="9" name="Text Placeholder 8"/>
          <p:cNvSpPr>
            <a:spLocks noGrp="1"/>
          </p:cNvSpPr>
          <p:nvPr>
            <p:ph type="body" sz="quarter" idx="13" hasCustomPrompt="1"/>
          </p:nvPr>
        </p:nvSpPr>
        <p:spPr>
          <a:xfrm>
            <a:off x="490483" y="2667000"/>
            <a:ext cx="11211034" cy="838200"/>
          </a:xfrm>
          <a:prstGeom prst="rect">
            <a:avLst/>
          </a:prstGeom>
        </p:spPr>
        <p:txBody>
          <a:bodyPr/>
          <a:lstStyle>
            <a:lvl1pPr marL="0" indent="0" algn="ctr">
              <a:buNone/>
              <a:defRPr b="1">
                <a:solidFill>
                  <a:schemeClr val="tx1"/>
                </a:solidFill>
                <a:latin typeface="Arial" pitchFamily="34" charset="0"/>
                <a:cs typeface="Arial" pitchFamily="34" charset="0"/>
              </a:defRPr>
            </a:lvl1pPr>
          </a:lstStyle>
          <a:p>
            <a:pPr lvl="0"/>
            <a:r>
              <a:rPr lang="en-US" dirty="0"/>
              <a:t>Click to ADD chapter title</a:t>
            </a:r>
          </a:p>
        </p:txBody>
      </p:sp>
      <p:sp>
        <p:nvSpPr>
          <p:cNvPr id="8" name="TextBox 7"/>
          <p:cNvSpPr txBox="1"/>
          <p:nvPr userDrawn="1"/>
        </p:nvSpPr>
        <p:spPr>
          <a:xfrm>
            <a:off x="992644" y="6341571"/>
            <a:ext cx="2522483" cy="312650"/>
          </a:xfrm>
          <a:prstGeom prst="rect">
            <a:avLst/>
          </a:prstGeom>
          <a:noFill/>
        </p:spPr>
        <p:txBody>
          <a:bodyPr wrap="square" rtlCol="0">
            <a:spAutoFit/>
          </a:bodyPr>
          <a:lstStyle/>
          <a:p>
            <a:r>
              <a:rPr lang="en-US" sz="716" dirty="0">
                <a:solidFill>
                  <a:srgbClr val="DCE0DF"/>
                </a:solidFill>
              </a:rPr>
              <a:t>©</a:t>
            </a:r>
            <a:r>
              <a:rPr lang="en-US" sz="716" baseline="0" dirty="0">
                <a:solidFill>
                  <a:srgbClr val="DCE0DF"/>
                </a:solidFill>
              </a:rPr>
              <a:t> 2017 by American Technical Publishers</a:t>
            </a:r>
          </a:p>
          <a:p>
            <a:r>
              <a:rPr lang="en-US" sz="716" baseline="0" dirty="0">
                <a:solidFill>
                  <a:srgbClr val="DCE0DF"/>
                </a:solidFill>
              </a:rPr>
              <a:t>All rights reserved</a:t>
            </a:r>
            <a:endParaRPr lang="en-US" sz="716" dirty="0">
              <a:solidFill>
                <a:srgbClr val="DCE0D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58" y="6354475"/>
            <a:ext cx="560552" cy="264317"/>
          </a:xfrm>
          <a:prstGeom prst="rect">
            <a:avLst/>
          </a:prstGeom>
        </p:spPr>
      </p:pic>
    </p:spTree>
    <p:extLst>
      <p:ext uri="{BB962C8B-B14F-4D97-AF65-F5344CB8AC3E}">
        <p14:creationId xmlns:p14="http://schemas.microsoft.com/office/powerpoint/2010/main" val="1485234966"/>
      </p:ext>
    </p:extLst>
  </p:cSld>
  <p:clrMapOvr>
    <a:masterClrMapping/>
  </p:clrMapOvr>
  <p:extLst>
    <p:ext uri="{DCECCB84-F9BA-43D5-87BE-67443E8EF086}">
      <p15:sldGuideLst xmlns:p15="http://schemas.microsoft.com/office/powerpoint/2012/main">
        <p15:guide id="1" pos="6012">
          <p15:clr>
            <a:srgbClr val="FBAE40"/>
          </p15:clr>
        </p15:guide>
        <p15:guide id="2" pos="252">
          <p15:clr>
            <a:srgbClr val="FBAE40"/>
          </p15:clr>
        </p15:guide>
        <p15:guide id="3" orient="horz" pos="1260">
          <p15:clr>
            <a:srgbClr val="FBAE40"/>
          </p15:clr>
        </p15:guide>
        <p15:guide id="4" orient="horz" pos="44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79713" y="2740643"/>
            <a:ext cx="3982291" cy="45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20000"/>
              </a:spcBef>
              <a:buClr>
                <a:srgbClr val="000066"/>
              </a:buClr>
              <a:buFont typeface="Wingdings" pitchFamily="2" charset="2"/>
              <a:defRPr sz="3500" b="1">
                <a:solidFill>
                  <a:schemeClr val="tx1"/>
                </a:solidFill>
                <a:latin typeface="Arial" pitchFamily="34" charset="0"/>
              </a:defRPr>
            </a:lvl1pPr>
            <a:lvl2pPr marL="742950" indent="-285750" algn="ctr" eaLnBrk="0" hangingPunct="0">
              <a:spcBef>
                <a:spcPct val="20000"/>
              </a:spcBef>
              <a:buClr>
                <a:srgbClr val="000066"/>
              </a:buClr>
              <a:buFont typeface="Wingdings" pitchFamily="2" charset="2"/>
              <a:defRPr sz="3500" b="1">
                <a:solidFill>
                  <a:schemeClr val="tx1"/>
                </a:solidFill>
                <a:latin typeface="Arial" pitchFamily="34" charset="0"/>
              </a:defRPr>
            </a:lvl2pPr>
            <a:lvl3pPr marL="1143000" indent="-228600" algn="ctr" eaLnBrk="0" hangingPunct="0">
              <a:spcBef>
                <a:spcPct val="20000"/>
              </a:spcBef>
              <a:buClr>
                <a:srgbClr val="000066"/>
              </a:buClr>
              <a:buFont typeface="Wingdings" pitchFamily="2" charset="2"/>
              <a:defRPr sz="3500" b="1">
                <a:solidFill>
                  <a:schemeClr val="tx1"/>
                </a:solidFill>
                <a:latin typeface="Arial" pitchFamily="34" charset="0"/>
              </a:defRPr>
            </a:lvl3pPr>
            <a:lvl4pPr marL="1600200" indent="-228600" algn="ctr" eaLnBrk="0" hangingPunct="0">
              <a:spcBef>
                <a:spcPct val="20000"/>
              </a:spcBef>
              <a:buClr>
                <a:srgbClr val="000066"/>
              </a:buClr>
              <a:buFont typeface="Wingdings" pitchFamily="2" charset="2"/>
              <a:defRPr sz="3500" b="1">
                <a:solidFill>
                  <a:schemeClr val="tx1"/>
                </a:solidFill>
                <a:latin typeface="Arial" pitchFamily="34" charset="0"/>
              </a:defRPr>
            </a:lvl4pPr>
            <a:lvl5pPr marL="2057400" indent="-228600" algn="ctr" eaLnBrk="0" hangingPunct="0">
              <a:spcBef>
                <a:spcPct val="20000"/>
              </a:spcBef>
              <a:buClr>
                <a:srgbClr val="000066"/>
              </a:buClr>
              <a:buFont typeface="Wingdings" pitchFamily="2" charset="2"/>
              <a:defRPr sz="3500" b="1">
                <a:solidFill>
                  <a:schemeClr val="tx1"/>
                </a:solidFill>
                <a:latin typeface="Arial" pitchFamily="34" charset="0"/>
              </a:defRPr>
            </a:lvl5pPr>
            <a:lvl6pPr marL="2514600" indent="-228600" algn="ctr" eaLnBrk="0" fontAlgn="base" hangingPunct="0">
              <a:spcBef>
                <a:spcPct val="20000"/>
              </a:spcBef>
              <a:spcAft>
                <a:spcPct val="0"/>
              </a:spcAft>
              <a:buClr>
                <a:srgbClr val="000066"/>
              </a:buClr>
              <a:buFont typeface="Wingdings" pitchFamily="2" charset="2"/>
              <a:defRPr sz="3500" b="1">
                <a:solidFill>
                  <a:schemeClr val="tx1"/>
                </a:solidFill>
                <a:latin typeface="Arial" pitchFamily="34" charset="0"/>
              </a:defRPr>
            </a:lvl6pPr>
            <a:lvl7pPr marL="2971800" indent="-228600" algn="ctr" eaLnBrk="0" fontAlgn="base" hangingPunct="0">
              <a:spcBef>
                <a:spcPct val="20000"/>
              </a:spcBef>
              <a:spcAft>
                <a:spcPct val="0"/>
              </a:spcAft>
              <a:buClr>
                <a:srgbClr val="000066"/>
              </a:buClr>
              <a:buFont typeface="Wingdings" pitchFamily="2" charset="2"/>
              <a:defRPr sz="3500" b="1">
                <a:solidFill>
                  <a:schemeClr val="tx1"/>
                </a:solidFill>
                <a:latin typeface="Arial" pitchFamily="34" charset="0"/>
              </a:defRPr>
            </a:lvl7pPr>
            <a:lvl8pPr marL="3429000" indent="-228600" algn="ctr" eaLnBrk="0" fontAlgn="base" hangingPunct="0">
              <a:spcBef>
                <a:spcPct val="20000"/>
              </a:spcBef>
              <a:spcAft>
                <a:spcPct val="0"/>
              </a:spcAft>
              <a:buClr>
                <a:srgbClr val="000066"/>
              </a:buClr>
              <a:buFont typeface="Wingdings" pitchFamily="2" charset="2"/>
              <a:defRPr sz="3500" b="1">
                <a:solidFill>
                  <a:schemeClr val="tx1"/>
                </a:solidFill>
                <a:latin typeface="Arial" pitchFamily="34" charset="0"/>
              </a:defRPr>
            </a:lvl8pPr>
            <a:lvl9pPr marL="3886200" indent="-228600" algn="ctr" eaLnBrk="0" fontAlgn="base" hangingPunct="0">
              <a:spcBef>
                <a:spcPct val="20000"/>
              </a:spcBef>
              <a:spcAft>
                <a:spcPct val="0"/>
              </a:spcAft>
              <a:buClr>
                <a:srgbClr val="000066"/>
              </a:buClr>
              <a:buFont typeface="Wingdings" pitchFamily="2" charset="2"/>
              <a:defRPr sz="3500" b="1">
                <a:solidFill>
                  <a:schemeClr val="tx1"/>
                </a:solidFill>
                <a:latin typeface="Arial" pitchFamily="34" charset="0"/>
              </a:defRPr>
            </a:lvl9pPr>
          </a:lstStyle>
          <a:p>
            <a:pPr algn="l" eaLnBrk="1" hangingPunct="1">
              <a:defRPr/>
            </a:pPr>
            <a:r>
              <a:rPr lang="en-US" altLang="en-US" sz="2327" dirty="0">
                <a:solidFill>
                  <a:schemeClr val="tx1"/>
                </a:solidFill>
              </a:rPr>
              <a:t>Objectives:</a:t>
            </a:r>
          </a:p>
        </p:txBody>
      </p:sp>
      <p:sp>
        <p:nvSpPr>
          <p:cNvPr id="8" name="Rectangle 330"/>
          <p:cNvSpPr>
            <a:spLocks noGrp="1" noChangeArrowheads="1"/>
          </p:cNvSpPr>
          <p:nvPr>
            <p:ph type="ctrTitle" sz="quarter"/>
          </p:nvPr>
        </p:nvSpPr>
        <p:spPr bwMode="auto">
          <a:xfrm>
            <a:off x="1079714" y="1559737"/>
            <a:ext cx="9908066" cy="993931"/>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580" b="1"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noProof="0" dirty="0"/>
              <a:t>Click to edit Master title style</a:t>
            </a:r>
          </a:p>
        </p:txBody>
      </p:sp>
      <p:sp>
        <p:nvSpPr>
          <p:cNvPr id="10" name="Text Placeholder 3"/>
          <p:cNvSpPr>
            <a:spLocks noGrp="1"/>
          </p:cNvSpPr>
          <p:nvPr>
            <p:ph type="body" sz="quarter" idx="11"/>
          </p:nvPr>
        </p:nvSpPr>
        <p:spPr>
          <a:xfrm>
            <a:off x="1079713" y="3184696"/>
            <a:ext cx="9908066" cy="3164964"/>
          </a:xfrm>
          <a:prstGeom prst="rect">
            <a:avLst/>
          </a:prstGeom>
          <a:noFill/>
          <a:effectLst/>
        </p:spPr>
        <p:txBody>
          <a:bodyPr/>
          <a:lstStyle>
            <a:lvl1pPr marL="409177" indent="-409177" algn="l">
              <a:buClrTx/>
              <a:buFont typeface="Arial" pitchFamily="34" charset="0"/>
              <a:buChar char="•"/>
              <a:defRPr sz="2328">
                <a:solidFill>
                  <a:schemeClr val="tx1"/>
                </a:solidFill>
                <a:effectLst/>
                <a:latin typeface="Arial" panose="020B0604020202020204" pitchFamily="34" charset="0"/>
                <a:cs typeface="Arial" panose="020B0604020202020204" pitchFamily="34" charset="0"/>
              </a:defRPr>
            </a:lvl1pPr>
            <a:lvl2pPr marL="865731" indent="-409177" algn="l">
              <a:buClr>
                <a:schemeClr val="bg1"/>
              </a:buClr>
              <a:buFont typeface="Arial" pitchFamily="34" charset="0"/>
              <a:buChar char="•"/>
              <a:defRPr>
                <a:solidFill>
                  <a:schemeClr val="bg1"/>
                </a:solidFill>
                <a:effectLst/>
                <a:latin typeface="Arial" panose="020B0604020202020204" pitchFamily="34" charset="0"/>
                <a:cs typeface="Arial" panose="020B0604020202020204" pitchFamily="34" charset="0"/>
              </a:defRPr>
            </a:lvl2pPr>
            <a:lvl3pPr marL="1259742" indent="-409177" algn="l">
              <a:buClr>
                <a:schemeClr val="bg1"/>
              </a:buClr>
              <a:buFont typeface="Arial" pitchFamily="34" charset="0"/>
              <a:buChar char="•"/>
              <a:defRPr>
                <a:solidFill>
                  <a:schemeClr val="bg1"/>
                </a:solidFill>
                <a:effectLst/>
                <a:latin typeface="Arial" panose="020B0604020202020204" pitchFamily="34" charset="0"/>
                <a:cs typeface="Arial" panose="020B0604020202020204" pitchFamily="34" charset="0"/>
              </a:defRPr>
            </a:lvl3pPr>
            <a:lvl4pPr marL="1495173" indent="-306882" algn="l">
              <a:buClr>
                <a:schemeClr val="bg1"/>
              </a:buClr>
              <a:buFont typeface="Arial" pitchFamily="34" charset="0"/>
              <a:buChar char="•"/>
              <a:defRPr>
                <a:solidFill>
                  <a:schemeClr val="bg1"/>
                </a:solidFill>
                <a:effectLst/>
                <a:latin typeface="Arial" panose="020B0604020202020204" pitchFamily="34" charset="0"/>
                <a:cs typeface="Arial" panose="020B0604020202020204" pitchFamily="34" charset="0"/>
              </a:defRPr>
            </a:lvl4pPr>
            <a:lvl5pPr marL="1781749" indent="-255736" algn="l">
              <a:buClr>
                <a:schemeClr val="bg1"/>
              </a:buClr>
              <a:buFont typeface="Arial" pitchFamily="34" charset="0"/>
              <a:buChar char="•"/>
              <a:defRPr>
                <a:solidFill>
                  <a:schemeClr val="bg1"/>
                </a:solidFill>
                <a:effectLst/>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150208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estions Slide Layout">
    <p:spTree>
      <p:nvGrpSpPr>
        <p:cNvPr id="1" name=""/>
        <p:cNvGrpSpPr/>
        <p:nvPr/>
      </p:nvGrpSpPr>
      <p:grpSpPr>
        <a:xfrm>
          <a:off x="0" y="0"/>
          <a:ext cx="0" cy="0"/>
          <a:chOff x="0" y="0"/>
          <a:chExt cx="0" cy="0"/>
        </a:xfrm>
      </p:grpSpPr>
      <p:sp>
        <p:nvSpPr>
          <p:cNvPr id="3" name="Rectangle 330"/>
          <p:cNvSpPr>
            <a:spLocks noGrp="1" noChangeArrowheads="1"/>
          </p:cNvSpPr>
          <p:nvPr>
            <p:ph type="ctrTitle" sz="quarter"/>
          </p:nvPr>
        </p:nvSpPr>
        <p:spPr bwMode="auto">
          <a:xfrm>
            <a:off x="1528641" y="1530157"/>
            <a:ext cx="9124059" cy="629419"/>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580" b="1"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noProof="0" dirty="0"/>
              <a:t>Click to edit Master title style</a:t>
            </a:r>
          </a:p>
        </p:txBody>
      </p:sp>
      <p:sp>
        <p:nvSpPr>
          <p:cNvPr id="4" name="Text Placeholder 3"/>
          <p:cNvSpPr>
            <a:spLocks noGrp="1"/>
          </p:cNvSpPr>
          <p:nvPr>
            <p:ph type="body" sz="quarter" idx="11"/>
          </p:nvPr>
        </p:nvSpPr>
        <p:spPr>
          <a:xfrm>
            <a:off x="1079713" y="2362833"/>
            <a:ext cx="9908066" cy="3981732"/>
          </a:xfrm>
          <a:prstGeom prst="rect">
            <a:avLst/>
          </a:prstGeom>
          <a:noFill/>
          <a:effectLst/>
        </p:spPr>
        <p:txBody>
          <a:bodyPr/>
          <a:lstStyle>
            <a:lvl1pPr marL="460324" indent="-460324" algn="l">
              <a:buClrTx/>
              <a:buFont typeface="+mj-lt"/>
              <a:buAutoNum type="arabicPeriod"/>
              <a:defRPr sz="2328">
                <a:solidFill>
                  <a:schemeClr val="tx1"/>
                </a:solidFill>
                <a:effectLst/>
                <a:latin typeface="Arial" panose="020B0604020202020204" pitchFamily="34" charset="0"/>
                <a:cs typeface="Arial" panose="020B0604020202020204" pitchFamily="34" charset="0"/>
              </a:defRPr>
            </a:lvl1pPr>
            <a:lvl2pPr marL="916877" indent="-460324" algn="l">
              <a:buClr>
                <a:schemeClr val="bg1"/>
              </a:buClr>
              <a:buFont typeface="+mj-lt"/>
              <a:buAutoNum type="arabicPeriod"/>
              <a:defRPr>
                <a:solidFill>
                  <a:schemeClr val="bg1"/>
                </a:solidFill>
                <a:effectLst/>
                <a:latin typeface="Arial" panose="020B0604020202020204" pitchFamily="34" charset="0"/>
                <a:cs typeface="Arial" panose="020B0604020202020204" pitchFamily="34" charset="0"/>
              </a:defRPr>
            </a:lvl2pPr>
            <a:lvl3pPr marL="1310889" indent="-460324" algn="l">
              <a:buClr>
                <a:schemeClr val="bg1"/>
              </a:buClr>
              <a:buFont typeface="+mj-lt"/>
              <a:buAutoNum type="arabicPeriod"/>
              <a:defRPr>
                <a:solidFill>
                  <a:schemeClr val="bg1"/>
                </a:solidFill>
                <a:latin typeface="Arial" panose="020B0604020202020204" pitchFamily="34" charset="0"/>
                <a:cs typeface="Arial" panose="020B0604020202020204" pitchFamily="34" charset="0"/>
              </a:defRPr>
            </a:lvl3pPr>
            <a:lvl4pPr marL="1597467" indent="-409177" algn="l">
              <a:buClr>
                <a:schemeClr val="bg1"/>
              </a:buClr>
              <a:buFont typeface="+mj-lt"/>
              <a:buAutoNum type="arabicPeriod"/>
              <a:defRPr>
                <a:solidFill>
                  <a:schemeClr val="bg1"/>
                </a:solidFill>
                <a:effectLst/>
                <a:latin typeface="Arial" panose="020B0604020202020204" pitchFamily="34" charset="0"/>
                <a:cs typeface="Arial" panose="020B0604020202020204" pitchFamily="34" charset="0"/>
              </a:defRPr>
            </a:lvl4pPr>
            <a:lvl5pPr marL="1832897" indent="-306882" algn="l">
              <a:buClr>
                <a:schemeClr val="bg1"/>
              </a:buClr>
              <a:buFont typeface="+mj-lt"/>
              <a:buAutoNum type="arabicPeriod"/>
              <a:defRPr>
                <a:solidFill>
                  <a:schemeClr val="bg1"/>
                </a:solidFill>
                <a:effectLst/>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287636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jectiv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483" y="1450075"/>
            <a:ext cx="11211034" cy="750627"/>
          </a:xfrm>
          <a:prstGeom prst="rect">
            <a:avLst/>
          </a:prstGeom>
        </p:spPr>
        <p:txBody>
          <a:bodyPr/>
          <a:lstStyle>
            <a:lvl1pPr>
              <a:defRPr sz="3403" b="1">
                <a:solidFill>
                  <a:schemeClr val="tx1"/>
                </a:solidFill>
                <a:latin typeface="Arial" pitchFamily="34" charset="0"/>
                <a:cs typeface="Arial" pitchFamily="34" charset="0"/>
              </a:defRPr>
            </a:lvl1pPr>
          </a:lstStyle>
          <a:p>
            <a:r>
              <a:rPr lang="en-US" dirty="0"/>
              <a:t>Objective</a:t>
            </a:r>
          </a:p>
        </p:txBody>
      </p:sp>
      <p:sp>
        <p:nvSpPr>
          <p:cNvPr id="8" name="Text Placeholder 7"/>
          <p:cNvSpPr>
            <a:spLocks noGrp="1"/>
          </p:cNvSpPr>
          <p:nvPr>
            <p:ph type="body" sz="quarter" idx="10" hasCustomPrompt="1"/>
          </p:nvPr>
        </p:nvSpPr>
        <p:spPr>
          <a:xfrm>
            <a:off x="490483" y="2268940"/>
            <a:ext cx="11211034" cy="3957851"/>
          </a:xfrm>
          <a:prstGeom prst="rect">
            <a:avLst/>
          </a:prstGeom>
        </p:spPr>
        <p:txBody>
          <a:bodyPr/>
          <a:lstStyle>
            <a:lvl1pPr>
              <a:defRPr sz="2328" baseline="0">
                <a:solidFill>
                  <a:schemeClr val="tx1"/>
                </a:solidFill>
                <a:effectLst/>
                <a:latin typeface="Arial" pitchFamily="34" charset="0"/>
                <a:cs typeface="Arial" pitchFamily="34" charset="0"/>
              </a:defRPr>
            </a:lvl1pPr>
          </a:lstStyle>
          <a:p>
            <a:pPr lvl="0"/>
            <a:r>
              <a:rPr lang="en-US" dirty="0"/>
              <a:t>Click to ADD chapter objectives</a:t>
            </a:r>
          </a:p>
        </p:txBody>
      </p:sp>
    </p:spTree>
    <p:extLst>
      <p:ext uri="{BB962C8B-B14F-4D97-AF65-F5344CB8AC3E}">
        <p14:creationId xmlns:p14="http://schemas.microsoft.com/office/powerpoint/2010/main" val="2683509372"/>
      </p:ext>
    </p:extLst>
  </p:cSld>
  <p:clrMapOvr>
    <a:masterClrMapping/>
  </p:clrMapOvr>
  <p:extLst>
    <p:ext uri="{DCECCB84-F9BA-43D5-87BE-67443E8EF086}">
      <p15:sldGuideLst xmlns:p15="http://schemas.microsoft.com/office/powerpoint/2012/main">
        <p15:guide id="1" pos="6012">
          <p15:clr>
            <a:srgbClr val="FBAE40"/>
          </p15:clr>
        </p15:guide>
        <p15:guide id="2" pos="252">
          <p15:clr>
            <a:srgbClr val="FBAE40"/>
          </p15:clr>
        </p15:guide>
        <p15:guide id="3" orient="horz" pos="4380">
          <p15:clr>
            <a:srgbClr val="FBAE40"/>
          </p15:clr>
        </p15:guide>
        <p15:guide id="5" orient="horz" pos="1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90483" y="1450075"/>
            <a:ext cx="5181601" cy="4776716"/>
          </a:xfrm>
          <a:prstGeom prst="rect">
            <a:avLst/>
          </a:prstGeom>
        </p:spPr>
        <p:txBody>
          <a:bodyPr/>
          <a:lstStyle>
            <a:lvl1pPr marL="0" indent="0">
              <a:buNone/>
              <a:defRPr sz="2328" baseline="0">
                <a:solidFill>
                  <a:schemeClr val="tx1"/>
                </a:solidFill>
                <a:effectLst/>
                <a:latin typeface="Arial" pitchFamily="34" charset="0"/>
                <a:cs typeface="Arial" pitchFamily="34" charset="0"/>
              </a:defRPr>
            </a:lvl1pPr>
            <a:lvl2pPr>
              <a:defRPr sz="2149">
                <a:latin typeface="Arial" pitchFamily="34" charset="0"/>
                <a:cs typeface="Arial" pitchFamily="34" charset="0"/>
              </a:defRPr>
            </a:lvl2pPr>
            <a:lvl3pPr>
              <a:defRPr sz="1791">
                <a:latin typeface="Arial" pitchFamily="34" charset="0"/>
                <a:cs typeface="Arial" pitchFamily="34" charset="0"/>
              </a:defRPr>
            </a:lvl3pPr>
            <a:lvl4pPr>
              <a:defRPr sz="1612">
                <a:latin typeface="Arial" pitchFamily="34" charset="0"/>
                <a:cs typeface="Arial" pitchFamily="34" charset="0"/>
              </a:defRPr>
            </a:lvl4pPr>
            <a:lvl5pPr>
              <a:defRPr sz="1612">
                <a:latin typeface="Arial" pitchFamily="34" charset="0"/>
                <a:cs typeface="Arial" pitchFamily="34" charset="0"/>
              </a:defRPr>
            </a:lvl5pPr>
          </a:lstStyle>
          <a:p>
            <a:pPr lvl="0"/>
            <a:r>
              <a:rPr lang="en-US" dirty="0"/>
              <a:t>Click to ADD figure caption</a:t>
            </a:r>
          </a:p>
        </p:txBody>
      </p:sp>
    </p:spTree>
    <p:extLst>
      <p:ext uri="{BB962C8B-B14F-4D97-AF65-F5344CB8AC3E}">
        <p14:creationId xmlns:p14="http://schemas.microsoft.com/office/powerpoint/2010/main" val="1185438878"/>
      </p:ext>
    </p:extLst>
  </p:cSld>
  <p:clrMapOvr>
    <a:masterClrMapping/>
  </p:clrMapOvr>
  <p:extLst>
    <p:ext uri="{DCECCB84-F9BA-43D5-87BE-67443E8EF086}">
      <p15:sldGuideLst xmlns:p15="http://schemas.microsoft.com/office/powerpoint/2012/main">
        <p15:guide id="2" orient="horz" pos="1020">
          <p15:clr>
            <a:srgbClr val="FBAE40"/>
          </p15:clr>
        </p15:guide>
        <p15:guide id="3" orient="horz" pos="4380">
          <p15:clr>
            <a:srgbClr val="FBAE40"/>
          </p15:clr>
        </p15:guide>
        <p15:guide id="4" pos="6012">
          <p15:clr>
            <a:srgbClr val="FBAE40"/>
          </p15:clr>
        </p15:guide>
        <p15:guide id="5" pos="2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08038"/>
            <a:ext cx="10972800" cy="1143000"/>
          </a:xfrm>
        </p:spPr>
        <p:txBody>
          <a:bodyPr/>
          <a:lstStyle/>
          <a:p>
            <a:r>
              <a:rPr lang="en-US" dirty="0"/>
              <a:t>Click to edit Master title style</a:t>
            </a:r>
          </a:p>
        </p:txBody>
      </p:sp>
      <p:sp>
        <p:nvSpPr>
          <p:cNvPr id="3" name="Content Placeholder 2"/>
          <p:cNvSpPr>
            <a:spLocks noGrp="1"/>
          </p:cNvSpPr>
          <p:nvPr>
            <p:ph sz="half" idx="1"/>
          </p:nvPr>
        </p:nvSpPr>
        <p:spPr>
          <a:xfrm>
            <a:off x="609600" y="2660953"/>
            <a:ext cx="53848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660953"/>
            <a:ext cx="53848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46803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90483" y="1451706"/>
            <a:ext cx="11211034" cy="1676400"/>
          </a:xfrm>
          <a:prstGeom prst="rect">
            <a:avLst/>
          </a:prstGeom>
        </p:spPr>
        <p:txBody>
          <a:bodyPr/>
          <a:lstStyle>
            <a:lvl1pPr marL="0" indent="0">
              <a:buNone/>
              <a:defRPr sz="2328" baseline="0">
                <a:solidFill>
                  <a:schemeClr val="tx1"/>
                </a:solidFill>
                <a:effectLst/>
                <a:latin typeface="Arial" pitchFamily="34" charset="0"/>
                <a:cs typeface="Arial" pitchFamily="34" charset="0"/>
              </a:defRPr>
            </a:lvl1pPr>
            <a:lvl2pPr>
              <a:defRPr sz="2149">
                <a:latin typeface="Arial" pitchFamily="34" charset="0"/>
                <a:cs typeface="Arial" pitchFamily="34" charset="0"/>
              </a:defRPr>
            </a:lvl2pPr>
            <a:lvl3pPr>
              <a:defRPr sz="1791">
                <a:latin typeface="Arial" pitchFamily="34" charset="0"/>
                <a:cs typeface="Arial" pitchFamily="34" charset="0"/>
              </a:defRPr>
            </a:lvl3pPr>
            <a:lvl4pPr>
              <a:defRPr sz="1612">
                <a:latin typeface="Arial" pitchFamily="34" charset="0"/>
                <a:cs typeface="Arial" pitchFamily="34" charset="0"/>
              </a:defRPr>
            </a:lvl4pPr>
            <a:lvl5pPr>
              <a:defRPr sz="1612">
                <a:latin typeface="Arial" pitchFamily="34" charset="0"/>
                <a:cs typeface="Arial" pitchFamily="34" charset="0"/>
              </a:defRPr>
            </a:lvl5pPr>
          </a:lstStyle>
          <a:p>
            <a:pPr lvl="0"/>
            <a:r>
              <a:rPr lang="en-US" dirty="0"/>
              <a:t>Click to ADD figure caption</a:t>
            </a:r>
          </a:p>
        </p:txBody>
      </p:sp>
    </p:spTree>
    <p:extLst>
      <p:ext uri="{BB962C8B-B14F-4D97-AF65-F5344CB8AC3E}">
        <p14:creationId xmlns:p14="http://schemas.microsoft.com/office/powerpoint/2010/main" val="3197637920"/>
      </p:ext>
    </p:extLst>
  </p:cSld>
  <p:clrMapOvr>
    <a:masterClrMapping/>
  </p:clrMapOvr>
  <p:extLst>
    <p:ext uri="{DCECCB84-F9BA-43D5-87BE-67443E8EF086}">
      <p15:sldGuideLst xmlns:p15="http://schemas.microsoft.com/office/powerpoint/2012/main">
        <p15:guide id="1" pos="252">
          <p15:clr>
            <a:srgbClr val="FBAE40"/>
          </p15:clr>
        </p15:guide>
        <p15:guide id="2" pos="6012">
          <p15:clr>
            <a:srgbClr val="FBAE40"/>
          </p15:clr>
        </p15:guide>
        <p15:guide id="3" orient="horz" pos="4380">
          <p15:clr>
            <a:srgbClr val="FBAE40"/>
          </p15:clr>
        </p15:guide>
        <p15:guide id="5" orient="horz" pos="10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484" y="1450075"/>
            <a:ext cx="11211033" cy="762000"/>
          </a:xfrm>
          <a:prstGeom prst="rect">
            <a:avLst/>
          </a:prstGeom>
        </p:spPr>
        <p:txBody>
          <a:bodyPr/>
          <a:lstStyle>
            <a:lvl1pPr>
              <a:defRPr sz="3403" b="1" baseline="0">
                <a:solidFill>
                  <a:schemeClr val="tx1"/>
                </a:solidFill>
                <a:latin typeface="Arial" pitchFamily="34" charset="0"/>
                <a:cs typeface="Arial" pitchFamily="34" charset="0"/>
              </a:defRPr>
            </a:lvl1pPr>
          </a:lstStyle>
          <a:p>
            <a:r>
              <a:rPr lang="en-US" dirty="0"/>
              <a:t>Review Questions</a:t>
            </a:r>
          </a:p>
        </p:txBody>
      </p:sp>
      <p:sp>
        <p:nvSpPr>
          <p:cNvPr id="5" name="Text Placeholder 4"/>
          <p:cNvSpPr>
            <a:spLocks noGrp="1"/>
          </p:cNvSpPr>
          <p:nvPr>
            <p:ph type="body" sz="quarter" idx="10" hasCustomPrompt="1"/>
          </p:nvPr>
        </p:nvSpPr>
        <p:spPr>
          <a:xfrm>
            <a:off x="490483" y="2212075"/>
            <a:ext cx="11211034" cy="4014716"/>
          </a:xfrm>
          <a:prstGeom prst="rect">
            <a:avLst/>
          </a:prstGeom>
        </p:spPr>
        <p:txBody>
          <a:bodyPr/>
          <a:lstStyle>
            <a:lvl1pPr marL="460600" indent="-460600">
              <a:buFont typeface="+mj-lt"/>
              <a:buAutoNum type="arabicPeriod"/>
              <a:defRPr sz="2328" baseline="0">
                <a:latin typeface="Arial" pitchFamily="34" charset="0"/>
                <a:cs typeface="Arial" pitchFamily="34" charset="0"/>
              </a:defRPr>
            </a:lvl1pPr>
            <a:lvl2pPr marL="565799" indent="-565799">
              <a:buNone/>
              <a:tabLst>
                <a:tab pos="409423" algn="r"/>
                <a:tab pos="565799" algn="l"/>
              </a:tabLst>
              <a:defRPr sz="2328" baseline="0">
                <a:solidFill>
                  <a:schemeClr val="tx1"/>
                </a:solidFill>
                <a:effectLst/>
                <a:latin typeface="Arial" pitchFamily="34" charset="0"/>
                <a:cs typeface="Arial" pitchFamily="34" charset="0"/>
              </a:defRPr>
            </a:lvl2pPr>
            <a:lvl3pPr>
              <a:defRPr sz="1791">
                <a:latin typeface="Arial" pitchFamily="34" charset="0"/>
                <a:cs typeface="Arial" pitchFamily="34" charset="0"/>
              </a:defRPr>
            </a:lvl3pPr>
            <a:lvl4pPr>
              <a:defRPr sz="1612">
                <a:latin typeface="Arial" pitchFamily="34" charset="0"/>
                <a:cs typeface="Arial" pitchFamily="34" charset="0"/>
              </a:defRPr>
            </a:lvl4pPr>
            <a:lvl5pPr>
              <a:defRPr sz="1612">
                <a:latin typeface="Arial" pitchFamily="34" charset="0"/>
                <a:cs typeface="Arial" pitchFamily="34" charset="0"/>
              </a:defRPr>
            </a:lvl5pPr>
          </a:lstStyle>
          <a:p>
            <a:pPr lvl="1"/>
            <a:r>
              <a:rPr lang="en-US" dirty="0"/>
              <a:t>	#.	Click to ADD question text (number manually, using tabs before and after the question number)</a:t>
            </a:r>
          </a:p>
        </p:txBody>
      </p:sp>
    </p:spTree>
    <p:extLst>
      <p:ext uri="{BB962C8B-B14F-4D97-AF65-F5344CB8AC3E}">
        <p14:creationId xmlns:p14="http://schemas.microsoft.com/office/powerpoint/2010/main" val="596274065"/>
      </p:ext>
    </p:extLst>
  </p:cSld>
  <p:clrMapOvr>
    <a:masterClrMapping/>
  </p:clrMapOvr>
  <p:extLst>
    <p:ext uri="{DCECCB84-F9BA-43D5-87BE-67443E8EF086}">
      <p15:sldGuideLst xmlns:p15="http://schemas.microsoft.com/office/powerpoint/2012/main">
        <p15:guide id="1" pos="6012">
          <p15:clr>
            <a:srgbClr val="FBAE40"/>
          </p15:clr>
        </p15:guide>
        <p15:guide id="2" pos="252">
          <p15:clr>
            <a:srgbClr val="FBAE40"/>
          </p15:clr>
        </p15:guide>
        <p15:guide id="3" orient="horz" pos="4380">
          <p15:clr>
            <a:srgbClr val="FBAE40"/>
          </p15:clr>
        </p15:guide>
        <p15:guide id="5" orient="horz" pos="1020">
          <p15:clr>
            <a:srgbClr val="FBAE40"/>
          </p15:clr>
        </p15:guide>
        <p15:guide id="6" orient="horz" pos="154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Splash Pag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391474"/>
      </p:ext>
    </p:extLst>
  </p:cSld>
  <p:clrMapOvr>
    <a:masterClrMapping/>
  </p:clrMapOvr>
  <p:extLst>
    <p:ext uri="{DCECCB84-F9BA-43D5-87BE-67443E8EF086}">
      <p15:sldGuideLst xmlns:p15="http://schemas.microsoft.com/office/powerpoint/2012/main">
        <p15:guide id="1" orient="horz" pos="4380">
          <p15:clr>
            <a:srgbClr val="FBAE40"/>
          </p15:clr>
        </p15:guide>
        <p15:guide id="2" orient="horz" pos="1020">
          <p15:clr>
            <a:srgbClr val="FBAE40"/>
          </p15:clr>
        </p15:guide>
        <p15:guide id="3" pos="252">
          <p15:clr>
            <a:srgbClr val="FBAE40"/>
          </p15:clr>
        </p15:guide>
        <p15:guide id="4" pos="60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3577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578777"/>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386667"/>
            <a:ext cx="5386917"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57877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3386667"/>
            <a:ext cx="5389033"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33008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74"/>
            <a:ext cx="109728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52156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36111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82288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60244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audio" Target="../media/audio1.wav"/><Relationship Id="rId5" Type="http://schemas.openxmlformats.org/officeDocument/2006/relationships/slideLayout" Target="../slideLayouts/slideLayout39.xml"/><Relationship Id="rId10"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3/9/2020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466286" y="1405544"/>
            <a:ext cx="612825"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spTree>
    <p:extLst>
      <p:ext uri="{BB962C8B-B14F-4D97-AF65-F5344CB8AC3E}">
        <p14:creationId xmlns:p14="http://schemas.microsoft.com/office/powerpoint/2010/main" val="102670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968" y="753763"/>
            <a:ext cx="10231395" cy="9369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2F3B1-9D2E-4DD2-9679-F56F1A50EBEB}" type="datetimeFigureOut">
              <a:rPr lang="en-US" smtClean="0"/>
              <a:t>3/9/2020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2612-D914-47B5-9F8B-1E84AAC23245}" type="slidenum">
              <a:rPr lang="en-US" smtClean="0"/>
              <a:t>‹#›</a:t>
            </a:fld>
            <a:endParaRPr lang="en-US"/>
          </a:p>
        </p:txBody>
      </p:sp>
      <p:sp>
        <p:nvSpPr>
          <p:cNvPr id="7" name="Rounded Rectangle 6"/>
          <p:cNvSpPr/>
          <p:nvPr userDrawn="1"/>
        </p:nvSpPr>
        <p:spPr>
          <a:xfrm>
            <a:off x="444843" y="285751"/>
            <a:ext cx="11384692" cy="638689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userDrawn="1"/>
        </p:nvSpPr>
        <p:spPr>
          <a:xfrm>
            <a:off x="5011812" y="6459101"/>
            <a:ext cx="2188833" cy="398898"/>
          </a:xfrm>
          <a:prstGeom prst="roundRect">
            <a:avLst/>
          </a:prstGeom>
          <a:solidFill>
            <a:schemeClr val="bg1"/>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2757" y="6499299"/>
            <a:ext cx="1452403" cy="314144"/>
          </a:xfrm>
          <a:prstGeom prst="rect">
            <a:avLst/>
          </a:prstGeom>
        </p:spPr>
      </p:pic>
    </p:spTree>
    <p:extLst>
      <p:ext uri="{BB962C8B-B14F-4D97-AF65-F5344CB8AC3E}">
        <p14:creationId xmlns:p14="http://schemas.microsoft.com/office/powerpoint/2010/main" val="27392134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3600" kern="1200">
          <a:solidFill>
            <a:schemeClr val="accent6">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F4158-A40A-5F46-9653-2EDBC3E5A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03541-FB51-8145-9DEA-D918F8CEF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14109-7AB1-A145-8F33-880A50E2E1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78A63-57C8-0E42-B124-CAF3C33CACE6}" type="datetimeFigureOut">
              <a:rPr lang="en-US" smtClean="0"/>
              <a:t>3/9/2020</a:t>
            </a:fld>
            <a:endParaRPr lang="en-US"/>
          </a:p>
        </p:txBody>
      </p:sp>
      <p:sp>
        <p:nvSpPr>
          <p:cNvPr id="5" name="Footer Placeholder 4">
            <a:extLst>
              <a:ext uri="{FF2B5EF4-FFF2-40B4-BE49-F238E27FC236}">
                <a16:creationId xmlns:a16="http://schemas.microsoft.com/office/drawing/2014/main" id="{C53C681A-CC2E-DC4C-806B-3C510E26C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7C2A2A-AF34-414D-BC33-CFD648453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DB5AD-8D6D-5742-ACD3-DBAE461B20D6}" type="slidenum">
              <a:rPr lang="en-US" smtClean="0"/>
              <a:t>‹#›</a:t>
            </a:fld>
            <a:endParaRPr lang="en-US"/>
          </a:p>
        </p:txBody>
      </p:sp>
    </p:spTree>
    <p:extLst>
      <p:ext uri="{BB962C8B-B14F-4D97-AF65-F5344CB8AC3E}">
        <p14:creationId xmlns:p14="http://schemas.microsoft.com/office/powerpoint/2010/main" val="33291323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8" name="Action Button: Home 7">
            <a:hlinkClick r:id="" action="ppaction://hlinkshowjump?jump=endshow" highlightClick="1">
              <a:snd r:embed="rId11" name="projctor.wav"/>
            </a:hlinkClick>
          </p:cNvPr>
          <p:cNvSpPr/>
          <p:nvPr userDrawn="1"/>
        </p:nvSpPr>
        <p:spPr bwMode="auto">
          <a:xfrm>
            <a:off x="11277601" y="6248400"/>
            <a:ext cx="570570" cy="393365"/>
          </a:xfrm>
          <a:prstGeom prst="actionButtonHome">
            <a:avLst/>
          </a:prstGeom>
          <a:solidFill>
            <a:schemeClr val="bg1">
              <a:lumMod val="65000"/>
            </a:schemeClr>
          </a:solidFill>
          <a:ln/>
        </p:spPr>
        <p:style>
          <a:lnRef idx="0">
            <a:schemeClr val="accent5"/>
          </a:lnRef>
          <a:fillRef idx="3">
            <a:schemeClr val="accent5"/>
          </a:fillRef>
          <a:effectRef idx="3">
            <a:schemeClr val="accent5"/>
          </a:effectRef>
          <a:fontRef idx="minor">
            <a:schemeClr val="lt1"/>
          </a:fontRef>
        </p:style>
        <p:txBody>
          <a:bodyPr vert="horz" wrap="square" lIns="90116" tIns="45058" rIns="90116" bIns="45058" numCol="1" rtlCol="0" anchor="t" anchorCtr="0" compatLnSpc="1">
            <a:prstTxWarp prst="textNoShape">
              <a:avLst/>
            </a:prstTxWarp>
          </a:bodyPr>
          <a:lstStyle/>
          <a:p>
            <a:pPr marL="0" marR="0" indent="0" algn="ctr" defTabSz="901139" rtl="0" eaLnBrk="1" fontAlgn="base" latinLnBrk="0" hangingPunct="1">
              <a:lnSpc>
                <a:spcPct val="100000"/>
              </a:lnSpc>
              <a:spcBef>
                <a:spcPct val="20000"/>
              </a:spcBef>
              <a:spcAft>
                <a:spcPct val="0"/>
              </a:spcAft>
              <a:buClr>
                <a:srgbClr val="000066"/>
              </a:buClr>
              <a:buSzTx/>
              <a:buFont typeface="Wingdings" pitchFamily="2" charset="2"/>
              <a:buNone/>
              <a:tabLst/>
            </a:pPr>
            <a:r>
              <a:rPr kumimoji="0" lang="en-US" sz="3134" b="1" i="0" u="none" strike="noStrike" cap="none" normalizeH="0" baseline="0" dirty="0">
                <a:ln>
                  <a:noFill/>
                </a:ln>
                <a:solidFill>
                  <a:schemeClr val="tx1"/>
                </a:solidFill>
                <a:effectLst/>
                <a:latin typeface="Arial" pitchFamily="34" charset="0"/>
              </a:rPr>
              <a:t> </a:t>
            </a:r>
          </a:p>
        </p:txBody>
      </p:sp>
      <p:sp>
        <p:nvSpPr>
          <p:cNvPr id="5" name="TextBox 4"/>
          <p:cNvSpPr txBox="1"/>
          <p:nvPr userDrawn="1"/>
        </p:nvSpPr>
        <p:spPr>
          <a:xfrm>
            <a:off x="992644" y="6341571"/>
            <a:ext cx="2522483" cy="312650"/>
          </a:xfrm>
          <a:prstGeom prst="rect">
            <a:avLst/>
          </a:prstGeom>
          <a:noFill/>
        </p:spPr>
        <p:txBody>
          <a:bodyPr wrap="square" rtlCol="0">
            <a:spAutoFit/>
          </a:bodyPr>
          <a:lstStyle/>
          <a:p>
            <a:r>
              <a:rPr lang="en-US" sz="716" dirty="0">
                <a:solidFill>
                  <a:srgbClr val="DCE0DF"/>
                </a:solidFill>
              </a:rPr>
              <a:t>©</a:t>
            </a:r>
            <a:r>
              <a:rPr lang="en-US" sz="716" baseline="0" dirty="0">
                <a:solidFill>
                  <a:srgbClr val="DCE0DF"/>
                </a:solidFill>
              </a:rPr>
              <a:t> 2017 by American Technical Publishers</a:t>
            </a:r>
          </a:p>
          <a:p>
            <a:r>
              <a:rPr lang="en-US" sz="716" baseline="0" dirty="0">
                <a:solidFill>
                  <a:srgbClr val="DCE0DF"/>
                </a:solidFill>
              </a:rPr>
              <a:t>All rights reserved</a:t>
            </a:r>
            <a:endParaRPr lang="en-US" sz="716" dirty="0">
              <a:solidFill>
                <a:srgbClr val="DCE0DF"/>
              </a:solidFill>
            </a:endParaRPr>
          </a:p>
        </p:txBody>
      </p: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7958" y="6354475"/>
            <a:ext cx="560552" cy="264317"/>
          </a:xfrm>
          <a:prstGeom prst="rect">
            <a:avLst/>
          </a:prstGeom>
        </p:spPr>
      </p:pic>
    </p:spTree>
    <p:extLst>
      <p:ext uri="{BB962C8B-B14F-4D97-AF65-F5344CB8AC3E}">
        <p14:creationId xmlns:p14="http://schemas.microsoft.com/office/powerpoint/2010/main" val="39623581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ctr" defTabSz="818845" rtl="0" eaLnBrk="1" latinLnBrk="0" hangingPunct="1">
        <a:spcBef>
          <a:spcPct val="0"/>
        </a:spcBef>
        <a:buNone/>
        <a:defRPr sz="394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07067" indent="-307067" algn="l" defTabSz="818845" rtl="0" eaLnBrk="1" latinLnBrk="0" hangingPunct="1">
        <a:spcBef>
          <a:spcPct val="20000"/>
        </a:spcBef>
        <a:buFont typeface="Arial" pitchFamily="34" charset="0"/>
        <a:buChar char="•"/>
        <a:defRPr sz="2866" kern="1200">
          <a:solidFill>
            <a:schemeClr val="bg1"/>
          </a:solidFill>
          <a:effectLst>
            <a:outerShdw blurRad="38100" dist="38100" dir="2700000" algn="tl">
              <a:srgbClr val="000000">
                <a:alpha val="43137"/>
              </a:srgbClr>
            </a:outerShdw>
          </a:effectLst>
          <a:latin typeface="+mn-lt"/>
          <a:ea typeface="+mn-ea"/>
          <a:cs typeface="+mn-cs"/>
        </a:defRPr>
      </a:lvl1pPr>
      <a:lvl2pPr marL="665312" indent="-255889" algn="l" defTabSz="818845" rtl="0" eaLnBrk="1" latinLnBrk="0" hangingPunct="1">
        <a:spcBef>
          <a:spcPct val="20000"/>
        </a:spcBef>
        <a:buFont typeface="Arial" pitchFamily="34" charset="0"/>
        <a:buChar char="–"/>
        <a:defRPr sz="2507" kern="1200">
          <a:solidFill>
            <a:schemeClr val="bg1"/>
          </a:solidFill>
          <a:effectLst>
            <a:outerShdw blurRad="38100" dist="38100" dir="2700000" algn="tl">
              <a:srgbClr val="000000">
                <a:alpha val="43137"/>
              </a:srgbClr>
            </a:outerShdw>
          </a:effectLst>
          <a:latin typeface="+mn-lt"/>
          <a:ea typeface="+mn-ea"/>
          <a:cs typeface="+mn-cs"/>
        </a:defRPr>
      </a:lvl2pPr>
      <a:lvl3pPr marL="1023557" indent="-204711" algn="l" defTabSz="818845" rtl="0" eaLnBrk="1" latinLnBrk="0" hangingPunct="1">
        <a:spcBef>
          <a:spcPct val="20000"/>
        </a:spcBef>
        <a:buFont typeface="Arial" pitchFamily="34" charset="0"/>
        <a:buChar char="•"/>
        <a:defRPr sz="2149" kern="1200">
          <a:solidFill>
            <a:schemeClr val="bg1"/>
          </a:solidFill>
          <a:effectLst>
            <a:outerShdw blurRad="38100" dist="38100" dir="2700000" algn="tl">
              <a:srgbClr val="000000">
                <a:alpha val="43137"/>
              </a:srgbClr>
            </a:outerShdw>
          </a:effectLst>
          <a:latin typeface="+mn-lt"/>
          <a:ea typeface="+mn-ea"/>
          <a:cs typeface="+mn-cs"/>
        </a:defRPr>
      </a:lvl3pPr>
      <a:lvl4pPr marL="1432979" indent="-204711" algn="l" defTabSz="818845" rtl="0" eaLnBrk="1" latinLnBrk="0" hangingPunct="1">
        <a:spcBef>
          <a:spcPct val="20000"/>
        </a:spcBef>
        <a:buFont typeface="Arial" pitchFamily="34" charset="0"/>
        <a:buChar char="–"/>
        <a:defRPr sz="1791" kern="1200">
          <a:solidFill>
            <a:schemeClr val="bg1"/>
          </a:solidFill>
          <a:effectLst>
            <a:outerShdw blurRad="38100" dist="38100" dir="2700000" algn="tl">
              <a:srgbClr val="000000">
                <a:alpha val="43137"/>
              </a:srgbClr>
            </a:outerShdw>
          </a:effectLst>
          <a:latin typeface="+mn-lt"/>
          <a:ea typeface="+mn-ea"/>
          <a:cs typeface="+mn-cs"/>
        </a:defRPr>
      </a:lvl4pPr>
      <a:lvl5pPr marL="1842402" indent="-204711" algn="l" defTabSz="818845" rtl="0" eaLnBrk="1" latinLnBrk="0" hangingPunct="1">
        <a:spcBef>
          <a:spcPct val="20000"/>
        </a:spcBef>
        <a:buFont typeface="Arial" pitchFamily="34" charset="0"/>
        <a:buChar char="»"/>
        <a:defRPr sz="1791" kern="1200">
          <a:solidFill>
            <a:schemeClr val="bg1"/>
          </a:solidFill>
          <a:effectLst>
            <a:outerShdw blurRad="38100" dist="38100" dir="2700000" algn="tl">
              <a:srgbClr val="000000">
                <a:alpha val="43137"/>
              </a:srgbClr>
            </a:outerShdw>
          </a:effectLst>
          <a:latin typeface="+mn-lt"/>
          <a:ea typeface="+mn-ea"/>
          <a:cs typeface="+mn-cs"/>
        </a:defRPr>
      </a:lvl5pPr>
      <a:lvl6pPr marL="2251824" indent="-204711" algn="l" defTabSz="818845" rtl="0" eaLnBrk="1" latinLnBrk="0" hangingPunct="1">
        <a:spcBef>
          <a:spcPct val="20000"/>
        </a:spcBef>
        <a:buFont typeface="Arial" pitchFamily="34" charset="0"/>
        <a:buChar char="•"/>
        <a:defRPr sz="1791" kern="1200">
          <a:solidFill>
            <a:schemeClr val="tx1"/>
          </a:solidFill>
          <a:latin typeface="+mn-lt"/>
          <a:ea typeface="+mn-ea"/>
          <a:cs typeface="+mn-cs"/>
        </a:defRPr>
      </a:lvl6pPr>
      <a:lvl7pPr marL="2661247" indent="-204711" algn="l" defTabSz="818845" rtl="0" eaLnBrk="1" latinLnBrk="0" hangingPunct="1">
        <a:spcBef>
          <a:spcPct val="20000"/>
        </a:spcBef>
        <a:buFont typeface="Arial" pitchFamily="34" charset="0"/>
        <a:buChar char="•"/>
        <a:defRPr sz="1791" kern="1200">
          <a:solidFill>
            <a:schemeClr val="tx1"/>
          </a:solidFill>
          <a:latin typeface="+mn-lt"/>
          <a:ea typeface="+mn-ea"/>
          <a:cs typeface="+mn-cs"/>
        </a:defRPr>
      </a:lvl7pPr>
      <a:lvl8pPr marL="3070670" indent="-204711" algn="l" defTabSz="818845" rtl="0" eaLnBrk="1" latinLnBrk="0" hangingPunct="1">
        <a:spcBef>
          <a:spcPct val="20000"/>
        </a:spcBef>
        <a:buFont typeface="Arial" pitchFamily="34" charset="0"/>
        <a:buChar char="•"/>
        <a:defRPr sz="1791" kern="1200">
          <a:solidFill>
            <a:schemeClr val="tx1"/>
          </a:solidFill>
          <a:latin typeface="+mn-lt"/>
          <a:ea typeface="+mn-ea"/>
          <a:cs typeface="+mn-cs"/>
        </a:defRPr>
      </a:lvl8pPr>
      <a:lvl9pPr marL="3480092" indent="-204711" algn="l" defTabSz="818845" rtl="0" eaLnBrk="1" latinLnBrk="0" hangingPunct="1">
        <a:spcBef>
          <a:spcPct val="20000"/>
        </a:spcBef>
        <a:buFont typeface="Arial" pitchFamily="34" charset="0"/>
        <a:buChar char="•"/>
        <a:defRPr sz="1791" kern="1200">
          <a:solidFill>
            <a:schemeClr val="tx1"/>
          </a:solidFill>
          <a:latin typeface="+mn-lt"/>
          <a:ea typeface="+mn-ea"/>
          <a:cs typeface="+mn-cs"/>
        </a:defRPr>
      </a:lvl9pPr>
    </p:bodyStyle>
    <p:otherStyle>
      <a:defPPr>
        <a:defRPr lang="en-US"/>
      </a:defPPr>
      <a:lvl1pPr marL="0" algn="l" defTabSz="818845" rtl="0" eaLnBrk="1" latinLnBrk="0" hangingPunct="1">
        <a:defRPr sz="1612" kern="1200">
          <a:solidFill>
            <a:schemeClr val="tx1"/>
          </a:solidFill>
          <a:latin typeface="+mn-lt"/>
          <a:ea typeface="+mn-ea"/>
          <a:cs typeface="+mn-cs"/>
        </a:defRPr>
      </a:lvl1pPr>
      <a:lvl2pPr marL="409423" algn="l" defTabSz="818845" rtl="0" eaLnBrk="1" latinLnBrk="0" hangingPunct="1">
        <a:defRPr sz="1612" kern="1200">
          <a:solidFill>
            <a:schemeClr val="tx1"/>
          </a:solidFill>
          <a:latin typeface="+mn-lt"/>
          <a:ea typeface="+mn-ea"/>
          <a:cs typeface="+mn-cs"/>
        </a:defRPr>
      </a:lvl2pPr>
      <a:lvl3pPr marL="818845" algn="l" defTabSz="818845" rtl="0" eaLnBrk="1" latinLnBrk="0" hangingPunct="1">
        <a:defRPr sz="1612" kern="1200">
          <a:solidFill>
            <a:schemeClr val="tx1"/>
          </a:solidFill>
          <a:latin typeface="+mn-lt"/>
          <a:ea typeface="+mn-ea"/>
          <a:cs typeface="+mn-cs"/>
        </a:defRPr>
      </a:lvl3pPr>
      <a:lvl4pPr marL="1228268" algn="l" defTabSz="818845" rtl="0" eaLnBrk="1" latinLnBrk="0" hangingPunct="1">
        <a:defRPr sz="1612" kern="1200">
          <a:solidFill>
            <a:schemeClr val="tx1"/>
          </a:solidFill>
          <a:latin typeface="+mn-lt"/>
          <a:ea typeface="+mn-ea"/>
          <a:cs typeface="+mn-cs"/>
        </a:defRPr>
      </a:lvl4pPr>
      <a:lvl5pPr marL="1637690" algn="l" defTabSz="818845" rtl="0" eaLnBrk="1" latinLnBrk="0" hangingPunct="1">
        <a:defRPr sz="1612" kern="1200">
          <a:solidFill>
            <a:schemeClr val="tx1"/>
          </a:solidFill>
          <a:latin typeface="+mn-lt"/>
          <a:ea typeface="+mn-ea"/>
          <a:cs typeface="+mn-cs"/>
        </a:defRPr>
      </a:lvl5pPr>
      <a:lvl6pPr marL="2047113" algn="l" defTabSz="818845" rtl="0" eaLnBrk="1" latinLnBrk="0" hangingPunct="1">
        <a:defRPr sz="1612" kern="1200">
          <a:solidFill>
            <a:schemeClr val="tx1"/>
          </a:solidFill>
          <a:latin typeface="+mn-lt"/>
          <a:ea typeface="+mn-ea"/>
          <a:cs typeface="+mn-cs"/>
        </a:defRPr>
      </a:lvl6pPr>
      <a:lvl7pPr marL="2456536" algn="l" defTabSz="818845" rtl="0" eaLnBrk="1" latinLnBrk="0" hangingPunct="1">
        <a:defRPr sz="1612" kern="1200">
          <a:solidFill>
            <a:schemeClr val="tx1"/>
          </a:solidFill>
          <a:latin typeface="+mn-lt"/>
          <a:ea typeface="+mn-ea"/>
          <a:cs typeface="+mn-cs"/>
        </a:defRPr>
      </a:lvl7pPr>
      <a:lvl8pPr marL="2865958" algn="l" defTabSz="818845" rtl="0" eaLnBrk="1" latinLnBrk="0" hangingPunct="1">
        <a:defRPr sz="1612" kern="1200">
          <a:solidFill>
            <a:schemeClr val="tx1"/>
          </a:solidFill>
          <a:latin typeface="+mn-lt"/>
          <a:ea typeface="+mn-ea"/>
          <a:cs typeface="+mn-cs"/>
        </a:defRPr>
      </a:lvl8pPr>
      <a:lvl9pPr marL="3275381" algn="l" defTabSz="818845" rtl="0" eaLnBrk="1" latinLnBrk="0" hangingPunct="1">
        <a:defRPr sz="1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r17CNhOjQAhUT22MKHaWdCeEQjRwIBw&amp;url=http://nl.freeimages.com/search/time-out-signal&amp;bvm=bv.141320020,d.cGc&amp;psig=AFQjCNF58OhG5qtOsSHjIrl98-3z0IrALA&amp;ust=1481404522241541"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tiP75h-jQAhVPxWMKHUd3C0IQjRwIBw&amp;url=https://loriandi.wordpress.com/2012/03/21/its-all-about-you/&amp;bvm=bv.141320020,d.cGc&amp;psig=AFQjCNFHjOVHXByIlcHG4iIGrq-3dYuRoA&amp;ust=1481405471456970"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sabredemolition.com/swa"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6i8q0lurQAhUO7mMKHQNACF4QjRwIBw&amp;url=https://twitter.com/athlonsolution&amp;bvm=bv.141320020,d.cGc&amp;psig=AFQjCNEgbWEgtNjAcl1FeeEtmHMGsFwxTA&amp;ust=1481478087327673"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0ICtourQAhVQzGMKHZ7UDeUQjRwIBw&amp;url=http://targetsafetyltd.co.uk/&amp;bvm=bv.141320020,d.cGc&amp;psig=AFQjCNFdWXhNZ6MGPV6sROLQKkY6VBCNaw&amp;ust=148148137329575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C10C-D802-493C-AF83-B3BF814E6755}"/>
              </a:ext>
            </a:extLst>
          </p:cNvPr>
          <p:cNvSpPr>
            <a:spLocks noGrp="1"/>
          </p:cNvSpPr>
          <p:nvPr>
            <p:ph type="ctrTitle"/>
          </p:nvPr>
        </p:nvSpPr>
        <p:spPr/>
        <p:txBody>
          <a:bodyPr/>
          <a:lstStyle/>
          <a:p>
            <a:r>
              <a:rPr lang="en-US" dirty="0"/>
              <a:t>Apprenticeship </a:t>
            </a:r>
            <a:br>
              <a:rPr lang="en-US" dirty="0"/>
            </a:br>
            <a:r>
              <a:rPr lang="en-US" dirty="0"/>
              <a:t>Safety Discussion</a:t>
            </a:r>
          </a:p>
        </p:txBody>
      </p:sp>
      <p:sp>
        <p:nvSpPr>
          <p:cNvPr id="3" name="Subtitle 2">
            <a:extLst>
              <a:ext uri="{FF2B5EF4-FFF2-40B4-BE49-F238E27FC236}">
                <a16:creationId xmlns:a16="http://schemas.microsoft.com/office/drawing/2014/main" id="{C754EEB5-20BB-45C6-8055-65D32213D583}"/>
              </a:ext>
            </a:extLst>
          </p:cNvPr>
          <p:cNvSpPr>
            <a:spLocks noGrp="1"/>
          </p:cNvSpPr>
          <p:nvPr>
            <p:ph type="subTitle" idx="1"/>
          </p:nvPr>
        </p:nvSpPr>
        <p:spPr/>
        <p:txBody>
          <a:bodyPr>
            <a:normAutofit lnSpcReduction="10000"/>
          </a:bodyPr>
          <a:lstStyle/>
          <a:p>
            <a:endParaRPr lang="en-US" dirty="0"/>
          </a:p>
          <a:p>
            <a:r>
              <a:rPr lang="en-US" dirty="0"/>
              <a:t>National Electrical Contractors Association, International Brotherhood of Electrical Workers, and electrical training ALLIANCE</a:t>
            </a:r>
          </a:p>
          <a:p>
            <a:r>
              <a:rPr lang="en-US" dirty="0"/>
              <a:t>(NECA-IBEW-ETA)</a:t>
            </a:r>
          </a:p>
        </p:txBody>
      </p:sp>
    </p:spTree>
    <p:extLst>
      <p:ext uri="{BB962C8B-B14F-4D97-AF65-F5344CB8AC3E}">
        <p14:creationId xmlns:p14="http://schemas.microsoft.com/office/powerpoint/2010/main" val="404079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3E0B-3F18-47F2-B371-9E1035EC4959}"/>
              </a:ext>
            </a:extLst>
          </p:cNvPr>
          <p:cNvSpPr>
            <a:spLocks noGrp="1"/>
          </p:cNvSpPr>
          <p:nvPr>
            <p:ph type="title"/>
          </p:nvPr>
        </p:nvSpPr>
        <p:spPr/>
        <p:txBody>
          <a:bodyPr/>
          <a:lstStyle/>
          <a:p>
            <a:r>
              <a:rPr lang="en-US" dirty="0"/>
              <a:t>Hierarchy of Risk Control Methods</a:t>
            </a:r>
          </a:p>
        </p:txBody>
      </p:sp>
      <p:sp>
        <p:nvSpPr>
          <p:cNvPr id="3" name="Content Placeholder 2">
            <a:extLst>
              <a:ext uri="{FF2B5EF4-FFF2-40B4-BE49-F238E27FC236}">
                <a16:creationId xmlns:a16="http://schemas.microsoft.com/office/drawing/2014/main" id="{B4FE2F74-6890-4A75-A94E-1BF30C4F4840}"/>
              </a:ext>
            </a:extLst>
          </p:cNvPr>
          <p:cNvSpPr>
            <a:spLocks noGrp="1"/>
          </p:cNvSpPr>
          <p:nvPr>
            <p:ph idx="1"/>
          </p:nvPr>
        </p:nvSpPr>
        <p:spPr/>
        <p:txBody>
          <a:bodyPr/>
          <a:lstStyle/>
          <a:p>
            <a:r>
              <a:rPr lang="en-US" dirty="0"/>
              <a:t>The risk assessment procedure shall require that preventive and protective risk control methods be implemented in accordance with the following hierarchy: </a:t>
            </a:r>
          </a:p>
          <a:p>
            <a:r>
              <a:rPr lang="en-US" dirty="0"/>
              <a:t>(1) Elimination </a:t>
            </a:r>
          </a:p>
          <a:p>
            <a:r>
              <a:rPr lang="en-US" dirty="0"/>
              <a:t>(2) Substitution </a:t>
            </a:r>
          </a:p>
          <a:p>
            <a:r>
              <a:rPr lang="en-US" dirty="0"/>
              <a:t>(3) Engineering controls</a:t>
            </a:r>
          </a:p>
          <a:p>
            <a:r>
              <a:rPr lang="en-US" dirty="0"/>
              <a:t>(4) Awareness </a:t>
            </a:r>
          </a:p>
          <a:p>
            <a:r>
              <a:rPr lang="en-US" dirty="0"/>
              <a:t>(5) Administrative controls </a:t>
            </a:r>
          </a:p>
          <a:p>
            <a:r>
              <a:rPr lang="en-US" dirty="0"/>
              <a:t>(6) PPE </a:t>
            </a:r>
          </a:p>
          <a:p>
            <a:endParaRPr lang="en-US" dirty="0"/>
          </a:p>
        </p:txBody>
      </p:sp>
    </p:spTree>
    <p:extLst>
      <p:ext uri="{BB962C8B-B14F-4D97-AF65-F5344CB8AC3E}">
        <p14:creationId xmlns:p14="http://schemas.microsoft.com/office/powerpoint/2010/main" val="318686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3E0B-3F18-47F2-B371-9E1035EC4959}"/>
              </a:ext>
            </a:extLst>
          </p:cNvPr>
          <p:cNvSpPr>
            <a:spLocks noGrp="1"/>
          </p:cNvSpPr>
          <p:nvPr>
            <p:ph type="title"/>
          </p:nvPr>
        </p:nvSpPr>
        <p:spPr/>
        <p:txBody>
          <a:bodyPr>
            <a:normAutofit fontScale="90000"/>
          </a:bodyPr>
          <a:lstStyle/>
          <a:p>
            <a:pPr algn="ctr"/>
            <a:r>
              <a:rPr lang="en-US" dirty="0"/>
              <a:t>Non-mandatory Examples of </a:t>
            </a:r>
            <a:br>
              <a:rPr lang="en-US" dirty="0"/>
            </a:br>
            <a:r>
              <a:rPr lang="en-US" dirty="0"/>
              <a:t>Hierarchy of Risk Control Methods from NFPA 70E Informative Annex F</a:t>
            </a:r>
          </a:p>
        </p:txBody>
      </p:sp>
      <p:pic>
        <p:nvPicPr>
          <p:cNvPr id="4" name="Content Placeholder 3">
            <a:extLst>
              <a:ext uri="{FF2B5EF4-FFF2-40B4-BE49-F238E27FC236}">
                <a16:creationId xmlns:a16="http://schemas.microsoft.com/office/drawing/2014/main" id="{499030BA-36CB-43A4-B391-F362E2B58596}"/>
              </a:ext>
            </a:extLst>
          </p:cNvPr>
          <p:cNvPicPr>
            <a:picLocks noGrp="1" noChangeAspect="1"/>
          </p:cNvPicPr>
          <p:nvPr>
            <p:ph idx="1"/>
          </p:nvPr>
        </p:nvPicPr>
        <p:blipFill>
          <a:blip r:embed="rId2"/>
          <a:stretch>
            <a:fillRect/>
          </a:stretch>
        </p:blipFill>
        <p:spPr>
          <a:xfrm>
            <a:off x="3790950" y="1948656"/>
            <a:ext cx="4610100" cy="4105275"/>
          </a:xfrm>
          <a:prstGeom prst="rect">
            <a:avLst/>
          </a:prstGeom>
        </p:spPr>
      </p:pic>
    </p:spTree>
    <p:extLst>
      <p:ext uri="{BB962C8B-B14F-4D97-AF65-F5344CB8AC3E}">
        <p14:creationId xmlns:p14="http://schemas.microsoft.com/office/powerpoint/2010/main" val="26485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p:txBody>
          <a:bodyPr/>
          <a:lstStyle/>
          <a:p>
            <a:r>
              <a:rPr lang="en-US" dirty="0"/>
              <a:t>Only Qualified Persons Can Work Energized</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p:txBody>
          <a:bodyPr>
            <a:normAutofit fontScale="92500" lnSpcReduction="20000"/>
          </a:bodyPr>
          <a:lstStyle/>
          <a:p>
            <a:r>
              <a:rPr lang="en-US" b="1" dirty="0"/>
              <a:t>Again, only qualified persons can work on electrical equipment that is not in an electrically safe work condition</a:t>
            </a:r>
          </a:p>
          <a:p>
            <a:endParaRPr lang="en-US" b="1" dirty="0"/>
          </a:p>
          <a:p>
            <a:r>
              <a:rPr lang="en-US" b="1" dirty="0"/>
              <a:t>Personal Protective Equipment </a:t>
            </a:r>
            <a:r>
              <a:rPr lang="en-US" dirty="0"/>
              <a:t>(such as rubber insulating gloves and leather protectors, arc-rated garments and arc-rated face shields) and </a:t>
            </a:r>
            <a:r>
              <a:rPr lang="en-US" b="1" dirty="0"/>
              <a:t>Other Protective Equipment </a:t>
            </a:r>
            <a:r>
              <a:rPr lang="en-US" dirty="0"/>
              <a:t>(such as insulated tools) </a:t>
            </a:r>
            <a:r>
              <a:rPr lang="en-US" b="1" i="1" dirty="0"/>
              <a:t>have been provided by the contractor </a:t>
            </a:r>
            <a:r>
              <a:rPr lang="en-US" dirty="0"/>
              <a:t>(employer).</a:t>
            </a:r>
          </a:p>
          <a:p>
            <a:pPr marL="0" indent="0">
              <a:buNone/>
            </a:pPr>
            <a:endParaRPr lang="en-US" dirty="0"/>
          </a:p>
          <a:p>
            <a:r>
              <a:rPr lang="en-US" b="1" i="1" dirty="0"/>
              <a:t>The contractor (employer) has </a:t>
            </a:r>
            <a:r>
              <a:rPr lang="en-US" b="1" i="1" u="sng" dirty="0"/>
              <a:t>documented</a:t>
            </a:r>
            <a:r>
              <a:rPr lang="en-US" b="1" i="1" dirty="0"/>
              <a:t> that the employee has demonstrated proficiency in selecting an appropriate test instrument</a:t>
            </a:r>
            <a:r>
              <a:rPr lang="en-US" dirty="0"/>
              <a:t>, how to use it to verify the absence of voltage and understands all limitations of each test instrument.</a:t>
            </a:r>
          </a:p>
          <a:p>
            <a:endParaRPr lang="en-US" dirty="0"/>
          </a:p>
        </p:txBody>
      </p:sp>
    </p:spTree>
    <p:extLst>
      <p:ext uri="{BB962C8B-B14F-4D97-AF65-F5344CB8AC3E}">
        <p14:creationId xmlns:p14="http://schemas.microsoft.com/office/powerpoint/2010/main" val="131203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p:txBody>
          <a:bodyPr/>
          <a:lstStyle/>
          <a:p>
            <a:r>
              <a:rPr lang="en-US" dirty="0"/>
              <a:t>Only Qualified Persons Can Work Energized</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p:txBody>
          <a:bodyPr>
            <a:normAutofit lnSpcReduction="10000"/>
          </a:bodyPr>
          <a:lstStyle/>
          <a:p>
            <a:r>
              <a:rPr lang="en-US" dirty="0"/>
              <a:t>The test equipment used (such as a voltage tester), </a:t>
            </a:r>
            <a:r>
              <a:rPr lang="en-US" b="1" i="1" dirty="0"/>
              <a:t>has an adequate rating (such as voltage </a:t>
            </a:r>
            <a:r>
              <a:rPr lang="en-US" b="1" i="1" u="sng" dirty="0"/>
              <a:t>and category rating</a:t>
            </a:r>
            <a:r>
              <a:rPr lang="en-US" b="1" i="1" dirty="0"/>
              <a:t>).</a:t>
            </a:r>
          </a:p>
          <a:p>
            <a:pPr marL="0" indent="0">
              <a:buNone/>
            </a:pPr>
            <a:endParaRPr lang="en-US" dirty="0"/>
          </a:p>
          <a:p>
            <a:r>
              <a:rPr lang="en-US" dirty="0"/>
              <a:t>Performing </a:t>
            </a:r>
            <a:r>
              <a:rPr lang="en-US" b="1" dirty="0"/>
              <a:t>energized work includes performing tasks such as testing, troubleshooting, and voltage measuring</a:t>
            </a:r>
            <a:r>
              <a:rPr lang="en-US" dirty="0"/>
              <a:t> on electrical equipment operating at voltages equal to or greater than 50 volts.</a:t>
            </a:r>
          </a:p>
          <a:p>
            <a:pPr marL="0" indent="0">
              <a:buNone/>
            </a:pPr>
            <a:endParaRPr lang="en-US" dirty="0"/>
          </a:p>
          <a:p>
            <a:r>
              <a:rPr lang="en-US" dirty="0"/>
              <a:t>Conductors and parts of electrical equipment that have been deenergized but have not been locked out and </a:t>
            </a:r>
            <a:r>
              <a:rPr lang="en-US" b="1" dirty="0"/>
              <a:t>tagged must be treated as energized parts.</a:t>
            </a:r>
          </a:p>
          <a:p>
            <a:pPr marL="0" indent="0">
              <a:buNone/>
            </a:pPr>
            <a:endParaRPr lang="en-US" dirty="0"/>
          </a:p>
        </p:txBody>
      </p:sp>
    </p:spTree>
    <p:extLst>
      <p:ext uri="{BB962C8B-B14F-4D97-AF65-F5344CB8AC3E}">
        <p14:creationId xmlns:p14="http://schemas.microsoft.com/office/powerpoint/2010/main" val="151928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p:txBody>
          <a:bodyPr/>
          <a:lstStyle/>
          <a:p>
            <a:r>
              <a:rPr lang="en-US" dirty="0"/>
              <a:t>Only Qualified Persons Can Work Energized</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p:txBody>
          <a:bodyPr/>
          <a:lstStyle/>
          <a:p>
            <a:pPr marL="0" indent="0">
              <a:buNone/>
            </a:pPr>
            <a:endParaRPr lang="en-US" dirty="0"/>
          </a:p>
          <a:p>
            <a:pPr marL="0" indent="0">
              <a:buNone/>
            </a:pPr>
            <a:r>
              <a:rPr lang="en-US" dirty="0"/>
              <a:t>It is essential that all involved </a:t>
            </a:r>
            <a:r>
              <a:rPr lang="en-US" b="1" dirty="0"/>
              <a:t>always strive to eliminate the hazard and establish an electrically safe work condition </a:t>
            </a:r>
            <a:r>
              <a:rPr lang="en-US" dirty="0"/>
              <a:t>as the first choice. </a:t>
            </a:r>
          </a:p>
          <a:p>
            <a:pPr marL="0" indent="0">
              <a:buNone/>
            </a:pPr>
            <a:endParaRPr lang="en-US" dirty="0"/>
          </a:p>
          <a:p>
            <a:pPr marL="0" indent="0">
              <a:buNone/>
            </a:pPr>
            <a:r>
              <a:rPr lang="en-US" b="1" dirty="0"/>
              <a:t>Use of Personal Protective Equipment is the last in the hierarchy of risk control methods </a:t>
            </a:r>
            <a:r>
              <a:rPr lang="en-US" dirty="0"/>
              <a:t>when justified energized work must be performed by a qualified (trained) person. Consult NFPA 70E in its entirety.</a:t>
            </a:r>
          </a:p>
          <a:p>
            <a:pPr marL="0" indent="0">
              <a:buNone/>
            </a:pPr>
            <a:endParaRPr lang="en-US" dirty="0"/>
          </a:p>
        </p:txBody>
      </p:sp>
    </p:spTree>
    <p:extLst>
      <p:ext uri="{BB962C8B-B14F-4D97-AF65-F5344CB8AC3E}">
        <p14:creationId xmlns:p14="http://schemas.microsoft.com/office/powerpoint/2010/main" val="70575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17125" y="887584"/>
            <a:ext cx="8106032" cy="1311918"/>
          </a:xfrm>
        </p:spPr>
        <p:txBody>
          <a:bodyPr>
            <a:normAutofit/>
          </a:bodyPr>
          <a:lstStyle/>
          <a:p>
            <a:r>
              <a:rPr lang="en-US" sz="6200" dirty="0">
                <a:solidFill>
                  <a:schemeClr val="tx1"/>
                </a:solidFill>
                <a:latin typeface="Arial Rounded MT Bold" panose="020F0704030504030204" pitchFamily="34" charset="0"/>
              </a:rPr>
              <a:t>Time-Out for Safety</a:t>
            </a:r>
          </a:p>
        </p:txBody>
      </p:sp>
      <p:sp>
        <p:nvSpPr>
          <p:cNvPr id="7" name="Subtitle 6"/>
          <p:cNvSpPr>
            <a:spLocks noGrp="1"/>
          </p:cNvSpPr>
          <p:nvPr>
            <p:ph type="subTitle" idx="1"/>
          </p:nvPr>
        </p:nvSpPr>
        <p:spPr>
          <a:xfrm>
            <a:off x="4857751" y="3024651"/>
            <a:ext cx="5486399" cy="2138556"/>
          </a:xfrm>
        </p:spPr>
        <p:txBody>
          <a:bodyPr>
            <a:normAutofit/>
          </a:bodyPr>
          <a:lstStyle/>
          <a:p>
            <a:r>
              <a:rPr lang="en-US" sz="6000" dirty="0">
                <a:latin typeface="Arial Rounded MT Bold" panose="020F0704030504030204" pitchFamily="34" charset="0"/>
              </a:rPr>
              <a:t>Stop-Work Authority</a:t>
            </a:r>
          </a:p>
        </p:txBody>
      </p:sp>
      <p:pic>
        <p:nvPicPr>
          <p:cNvPr id="2054" name="Picture 6" descr="Related image">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851" y="1800695"/>
            <a:ext cx="4292858" cy="4292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1600" y="5207876"/>
            <a:ext cx="4838700" cy="1107996"/>
          </a:xfrm>
          <a:prstGeom prst="rect">
            <a:avLst/>
          </a:prstGeom>
          <a:noFill/>
        </p:spPr>
        <p:txBody>
          <a:bodyPr wrap="square" rtlCol="0">
            <a:spAutoFit/>
          </a:bodyPr>
          <a:lstStyle/>
          <a:p>
            <a:pPr algn="ctr"/>
            <a:r>
              <a:rPr lang="en-US" sz="2400" dirty="0">
                <a:solidFill>
                  <a:prstClr val="black"/>
                </a:solidFill>
                <a:latin typeface="Arial Rounded MT Bold" panose="020F0704030504030204" pitchFamily="34" charset="0"/>
              </a:rPr>
              <a:t>Continuing Education Module</a:t>
            </a:r>
          </a:p>
          <a:p>
            <a:pPr algn="ctr"/>
            <a:r>
              <a:rPr lang="en-US" sz="2400" dirty="0">
                <a:solidFill>
                  <a:prstClr val="black"/>
                </a:solidFill>
                <a:latin typeface="Arial Rounded MT Bold" panose="020F0704030504030204" pitchFamily="34" charset="0"/>
              </a:rPr>
              <a:t>1</a:t>
            </a:r>
            <a:r>
              <a:rPr lang="en-US" sz="2400" baseline="30000" dirty="0">
                <a:solidFill>
                  <a:prstClr val="black"/>
                </a:solidFill>
                <a:latin typeface="Arial Rounded MT Bold" panose="020F0704030504030204" pitchFamily="34" charset="0"/>
              </a:rPr>
              <a:t>st</a:t>
            </a:r>
            <a:r>
              <a:rPr lang="en-US" sz="2400" dirty="0">
                <a:solidFill>
                  <a:prstClr val="black"/>
                </a:solidFill>
                <a:latin typeface="Arial Rounded MT Bold" panose="020F0704030504030204" pitchFamily="34" charset="0"/>
              </a:rPr>
              <a:t> Quarter 2017</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135244803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Commitment </a:t>
            </a:r>
          </a:p>
        </p:txBody>
      </p:sp>
      <p:sp>
        <p:nvSpPr>
          <p:cNvPr id="3" name="Content Placeholder 2"/>
          <p:cNvSpPr>
            <a:spLocks noGrp="1"/>
          </p:cNvSpPr>
          <p:nvPr>
            <p:ph idx="1"/>
          </p:nvPr>
        </p:nvSpPr>
        <p:spPr>
          <a:xfrm>
            <a:off x="2152651" y="2051222"/>
            <a:ext cx="4684755" cy="4125741"/>
          </a:xfrm>
        </p:spPr>
        <p:txBody>
          <a:bodyPr>
            <a:normAutofit/>
          </a:bodyPr>
          <a:lstStyle/>
          <a:p>
            <a:pPr marL="0" indent="0">
              <a:buNone/>
            </a:pPr>
            <a:r>
              <a:rPr lang="en-US" sz="4000" b="1" i="1" dirty="0"/>
              <a:t>Your personal safety is very important</a:t>
            </a:r>
          </a:p>
          <a:p>
            <a:pPr lvl="1"/>
            <a:r>
              <a:rPr lang="en-US" sz="3600" dirty="0"/>
              <a:t>To the Company</a:t>
            </a:r>
          </a:p>
          <a:p>
            <a:pPr lvl="1"/>
            <a:r>
              <a:rPr lang="en-US" sz="3600" dirty="0"/>
              <a:t>Your family </a:t>
            </a:r>
          </a:p>
          <a:p>
            <a:pPr lvl="1"/>
            <a:r>
              <a:rPr lang="en-US" sz="3600" dirty="0"/>
              <a:t>Your loved ones</a:t>
            </a:r>
          </a:p>
        </p:txBody>
      </p:sp>
      <p:pic>
        <p:nvPicPr>
          <p:cNvPr id="4100" name="Picture 4" descr="Image result for it's all about you">
            <a:hlinkClick r:id="rId3"/>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63933" y="2212890"/>
            <a:ext cx="40290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746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Encourage You</a:t>
            </a:r>
          </a:p>
        </p:txBody>
      </p:sp>
      <p:sp>
        <p:nvSpPr>
          <p:cNvPr id="3" name="Content Placeholder 2"/>
          <p:cNvSpPr>
            <a:spLocks noGrp="1"/>
          </p:cNvSpPr>
          <p:nvPr>
            <p:ph idx="1"/>
          </p:nvPr>
        </p:nvSpPr>
        <p:spPr>
          <a:xfrm>
            <a:off x="2152651" y="1655805"/>
            <a:ext cx="4161051" cy="4521158"/>
          </a:xfrm>
        </p:spPr>
        <p:txBody>
          <a:bodyPr>
            <a:noAutofit/>
          </a:bodyPr>
          <a:lstStyle/>
          <a:p>
            <a:pPr marL="0" indent="0">
              <a:buNone/>
            </a:pPr>
            <a:r>
              <a:rPr lang="en-US" sz="3200" dirty="0"/>
              <a:t>Ask questions regarding safety  </a:t>
            </a:r>
          </a:p>
          <a:p>
            <a:pPr marL="0" indent="0">
              <a:buNone/>
            </a:pPr>
            <a:r>
              <a:rPr lang="en-US" sz="3200" dirty="0"/>
              <a:t>Never perform any task you feel is unsafe </a:t>
            </a:r>
          </a:p>
          <a:p>
            <a:pPr marL="0" indent="0">
              <a:buNone/>
            </a:pPr>
            <a:r>
              <a:rPr lang="en-US" sz="3200" dirty="0"/>
              <a:t>Never perform any task you are not qualified to perform  </a:t>
            </a:r>
          </a:p>
          <a:p>
            <a:pPr marL="0" indent="0">
              <a:buNone/>
            </a:pPr>
            <a:r>
              <a:rPr lang="en-US" sz="3200" dirty="0"/>
              <a:t>All work can and must be performed safely!</a:t>
            </a:r>
          </a:p>
        </p:txBody>
      </p:sp>
      <p:pic>
        <p:nvPicPr>
          <p:cNvPr id="5124" name="Picture 4" descr="Image result for Safet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2775" y="1952626"/>
            <a:ext cx="52959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7907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Unsafe Conditions</a:t>
            </a:r>
          </a:p>
        </p:txBody>
      </p:sp>
      <p:sp>
        <p:nvSpPr>
          <p:cNvPr id="3" name="Content Placeholder 2"/>
          <p:cNvSpPr>
            <a:spLocks noGrp="1"/>
          </p:cNvSpPr>
          <p:nvPr>
            <p:ph idx="1"/>
          </p:nvPr>
        </p:nvSpPr>
        <p:spPr>
          <a:xfrm>
            <a:off x="2152651" y="1825625"/>
            <a:ext cx="3467615" cy="4351338"/>
          </a:xfrm>
        </p:spPr>
        <p:txBody>
          <a:bodyPr>
            <a:normAutofit/>
          </a:bodyPr>
          <a:lstStyle/>
          <a:p>
            <a:pPr marL="0" indent="0">
              <a:buNone/>
            </a:pPr>
            <a:r>
              <a:rPr lang="en-US" sz="3200" dirty="0"/>
              <a:t>Report any unsafe activity or condition</a:t>
            </a:r>
          </a:p>
          <a:p>
            <a:pPr marL="0" indent="0">
              <a:buNone/>
            </a:pPr>
            <a:r>
              <a:rPr lang="en-US" sz="3200" dirty="0"/>
              <a:t>Notification should be made to the supervisor or designee </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265" y="1680519"/>
            <a:ext cx="4376866" cy="43768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8140" y="6057385"/>
            <a:ext cx="3421117" cy="369332"/>
          </a:xfrm>
          <a:prstGeom prst="rect">
            <a:avLst/>
          </a:prstGeom>
          <a:noFill/>
        </p:spPr>
        <p:txBody>
          <a:bodyPr wrap="square" rtlCol="0">
            <a:spAutoFit/>
          </a:bodyPr>
          <a:lstStyle/>
          <a:p>
            <a:r>
              <a:rPr lang="en-US" b="1" dirty="0">
                <a:solidFill>
                  <a:prstClr val="black"/>
                </a:solidFill>
                <a:latin typeface="Calibri" panose="020F0502020204030204"/>
              </a:rPr>
              <a:t>Why women live longer than men</a:t>
            </a:r>
          </a:p>
        </p:txBody>
      </p:sp>
    </p:spTree>
    <p:extLst>
      <p:ext uri="{BB962C8B-B14F-4D97-AF65-F5344CB8AC3E}">
        <p14:creationId xmlns:p14="http://schemas.microsoft.com/office/powerpoint/2010/main" val="48565081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Stop-Work Responsibility</a:t>
            </a:r>
          </a:p>
        </p:txBody>
      </p:sp>
      <p:sp>
        <p:nvSpPr>
          <p:cNvPr id="5" name="Content Placeholder 4"/>
          <p:cNvSpPr>
            <a:spLocks noGrp="1"/>
          </p:cNvSpPr>
          <p:nvPr>
            <p:ph idx="1"/>
          </p:nvPr>
        </p:nvSpPr>
        <p:spPr>
          <a:xfrm>
            <a:off x="2152650" y="2238703"/>
            <a:ext cx="4148302" cy="3938260"/>
          </a:xfrm>
        </p:spPr>
        <p:txBody>
          <a:bodyPr>
            <a:normAutofit/>
          </a:bodyPr>
          <a:lstStyle/>
          <a:p>
            <a:pPr marL="0" indent="0">
              <a:buNone/>
            </a:pPr>
            <a:r>
              <a:rPr lang="en-US" sz="3600" dirty="0"/>
              <a:t>Every employee has the </a:t>
            </a:r>
            <a:r>
              <a:rPr lang="en-US" sz="3600" b="1" i="1" dirty="0">
                <a:solidFill>
                  <a:schemeClr val="accent5">
                    <a:lumMod val="50000"/>
                  </a:schemeClr>
                </a:solidFill>
              </a:rPr>
              <a:t>responsibility</a:t>
            </a:r>
            <a:r>
              <a:rPr lang="en-US" sz="3600" dirty="0">
                <a:solidFill>
                  <a:schemeClr val="accent5">
                    <a:lumMod val="50000"/>
                  </a:schemeClr>
                </a:solidFill>
              </a:rPr>
              <a:t> </a:t>
            </a:r>
            <a:r>
              <a:rPr lang="en-US" sz="3600" dirty="0"/>
              <a:t>and </a:t>
            </a:r>
            <a:r>
              <a:rPr lang="en-US" sz="3600" b="1" i="1" dirty="0">
                <a:solidFill>
                  <a:schemeClr val="accent5">
                    <a:lumMod val="50000"/>
                  </a:schemeClr>
                </a:solidFill>
              </a:rPr>
              <a:t>authority</a:t>
            </a:r>
            <a:r>
              <a:rPr lang="en-US" sz="3600" dirty="0"/>
              <a:t> to stop work immediately Without </a:t>
            </a:r>
            <a:r>
              <a:rPr lang="en-US" sz="3600" b="1" i="1" dirty="0">
                <a:solidFill>
                  <a:schemeClr val="accent5">
                    <a:lumMod val="50000"/>
                  </a:schemeClr>
                </a:solidFill>
              </a:rPr>
              <a:t>fear of reprisal</a:t>
            </a:r>
          </a:p>
        </p:txBody>
      </p:sp>
      <p:pic>
        <p:nvPicPr>
          <p:cNvPr id="4098" name="Picture 2" descr="Image result for Stop work author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293" y="1803839"/>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8109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664609-09C9-470C-B04C-2AAE0F710B78}"/>
              </a:ext>
            </a:extLst>
          </p:cNvPr>
          <p:cNvPicPr>
            <a:picLocks noChangeAspect="1"/>
          </p:cNvPicPr>
          <p:nvPr/>
        </p:nvPicPr>
        <p:blipFill>
          <a:blip r:embed="rId2"/>
          <a:stretch>
            <a:fillRect/>
          </a:stretch>
        </p:blipFill>
        <p:spPr>
          <a:xfrm>
            <a:off x="0" y="1153269"/>
            <a:ext cx="12192000" cy="4551461"/>
          </a:xfrm>
          <a:prstGeom prst="rect">
            <a:avLst/>
          </a:prstGeom>
        </p:spPr>
      </p:pic>
    </p:spTree>
    <p:extLst>
      <p:ext uri="{BB962C8B-B14F-4D97-AF65-F5344CB8AC3E}">
        <p14:creationId xmlns:p14="http://schemas.microsoft.com/office/powerpoint/2010/main" val="98729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Expectation </a:t>
            </a:r>
          </a:p>
        </p:txBody>
      </p:sp>
      <p:sp>
        <p:nvSpPr>
          <p:cNvPr id="3" name="Content Placeholder 2"/>
          <p:cNvSpPr>
            <a:spLocks noGrp="1"/>
          </p:cNvSpPr>
          <p:nvPr>
            <p:ph idx="1"/>
          </p:nvPr>
        </p:nvSpPr>
        <p:spPr>
          <a:xfrm>
            <a:off x="2028498" y="1825625"/>
            <a:ext cx="4524702" cy="4351338"/>
          </a:xfrm>
        </p:spPr>
        <p:txBody>
          <a:bodyPr>
            <a:normAutofit/>
          </a:bodyPr>
          <a:lstStyle/>
          <a:p>
            <a:pPr marL="0" indent="0">
              <a:buNone/>
            </a:pPr>
            <a:r>
              <a:rPr lang="en-US" dirty="0"/>
              <a:t>Any employee who reasonably believes that an activity or condition is unsafe is expected to: </a:t>
            </a:r>
          </a:p>
          <a:p>
            <a:pPr lvl="1"/>
            <a:r>
              <a:rPr lang="en-US" dirty="0"/>
              <a:t>Stop or refuse work without fear of reprisal by management or coworkers </a:t>
            </a:r>
          </a:p>
          <a:p>
            <a:pPr lvl="1"/>
            <a:r>
              <a:rPr lang="en-US" dirty="0"/>
              <a:t>And is entitled to have the safety concern addressed prior to participating in the work.</a:t>
            </a:r>
          </a:p>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732" y="1119187"/>
            <a:ext cx="3389585" cy="5038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23488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a:t>
            </a:r>
          </a:p>
        </p:txBody>
      </p:sp>
      <p:sp>
        <p:nvSpPr>
          <p:cNvPr id="3" name="Content Placeholder 2"/>
          <p:cNvSpPr>
            <a:spLocks noGrp="1"/>
          </p:cNvSpPr>
          <p:nvPr>
            <p:ph idx="1"/>
          </p:nvPr>
        </p:nvSpPr>
        <p:spPr>
          <a:xfrm>
            <a:off x="2152651" y="1825625"/>
            <a:ext cx="4101005" cy="4370223"/>
          </a:xfrm>
        </p:spPr>
        <p:txBody>
          <a:bodyPr>
            <a:normAutofit/>
          </a:bodyPr>
          <a:lstStyle/>
          <a:p>
            <a:pPr marL="0" indent="0">
              <a:buNone/>
            </a:pPr>
            <a:r>
              <a:rPr lang="en-US" sz="3200" dirty="0"/>
              <a:t>If an employee or supervisor has a stop work issue that has not been resolved through established channels</a:t>
            </a:r>
          </a:p>
          <a:p>
            <a:pPr lvl="1"/>
            <a:r>
              <a:rPr lang="en-US" sz="2800" dirty="0"/>
              <a:t>Immediately contact the safety manager, upper management or employee representative</a:t>
            </a:r>
            <a:endParaRPr lang="en-US" dirty="0"/>
          </a:p>
          <a:p>
            <a:endParaRPr lang="en-US" dirty="0"/>
          </a:p>
        </p:txBody>
      </p:sp>
      <p:pic>
        <p:nvPicPr>
          <p:cNvPr id="3076"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981" y="1637643"/>
            <a:ext cx="4110859" cy="411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2647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204" y="580343"/>
            <a:ext cx="7797114" cy="936927"/>
          </a:xfrm>
        </p:spPr>
        <p:txBody>
          <a:bodyPr/>
          <a:lstStyle/>
          <a:p>
            <a:r>
              <a:rPr lang="en-US" dirty="0"/>
              <a:t>Review</a:t>
            </a:r>
          </a:p>
        </p:txBody>
      </p:sp>
      <p:sp>
        <p:nvSpPr>
          <p:cNvPr id="3" name="Content Placeholder 2"/>
          <p:cNvSpPr>
            <a:spLocks noGrp="1"/>
          </p:cNvSpPr>
          <p:nvPr>
            <p:ph idx="1"/>
          </p:nvPr>
        </p:nvSpPr>
        <p:spPr>
          <a:xfrm>
            <a:off x="2152650" y="1529256"/>
            <a:ext cx="7853198" cy="5029199"/>
          </a:xfrm>
        </p:spPr>
        <p:txBody>
          <a:bodyPr>
            <a:normAutofit/>
          </a:bodyPr>
          <a:lstStyle/>
          <a:p>
            <a:r>
              <a:rPr lang="en-US" sz="3000" dirty="0"/>
              <a:t>Never perform work that you feel is unsafe or that you do not feel qualified to perform </a:t>
            </a:r>
          </a:p>
          <a:p>
            <a:r>
              <a:rPr lang="en-US" sz="3000" dirty="0"/>
              <a:t>Each employee has the right and obligation to call a halt to any unsafe work activity</a:t>
            </a:r>
          </a:p>
          <a:p>
            <a:pPr marL="236538" lvl="1" indent="-236538">
              <a:spcBef>
                <a:spcPts val="1000"/>
              </a:spcBef>
            </a:pPr>
            <a:r>
              <a:rPr lang="en-US" sz="3000" dirty="0"/>
              <a:t>Each employee has the right to stop or refuse work without fear of reprisal by management or coworkers </a:t>
            </a:r>
          </a:p>
          <a:p>
            <a:r>
              <a:rPr lang="en-US" sz="3000" dirty="0"/>
              <a:t>If an employee has a stop work issue that is </a:t>
            </a:r>
            <a:r>
              <a:rPr lang="en-US" sz="3000" u="sng" dirty="0"/>
              <a:t>not</a:t>
            </a:r>
            <a:r>
              <a:rPr lang="en-US" sz="3000" dirty="0"/>
              <a:t> resolved through established channels they must immediately contact the safety manager, upper management or employee representative</a:t>
            </a:r>
          </a:p>
          <a:p>
            <a:endParaRPr lang="en-US" dirty="0"/>
          </a:p>
        </p:txBody>
      </p:sp>
    </p:spTree>
    <p:extLst>
      <p:ext uri="{BB962C8B-B14F-4D97-AF65-F5344CB8AC3E}">
        <p14:creationId xmlns:p14="http://schemas.microsoft.com/office/powerpoint/2010/main" val="16092489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49214" y="693683"/>
            <a:ext cx="7772400" cy="1907014"/>
          </a:xfrm>
        </p:spPr>
        <p:txBody>
          <a:bodyPr>
            <a:normAutofit fontScale="92500" lnSpcReduction="10000"/>
          </a:bodyPr>
          <a:lstStyle/>
          <a:p>
            <a:pPr marL="0" indent="0" algn="ctr">
              <a:spcBef>
                <a:spcPts val="0"/>
              </a:spcBef>
              <a:buNone/>
            </a:pPr>
            <a:r>
              <a:rPr lang="en-US" sz="8000" dirty="0">
                <a:latin typeface="Berlin Sans FB" panose="020E0602020502020306" pitchFamily="34" charset="0"/>
              </a:rPr>
              <a:t>Injury Free Takes You and Me!</a:t>
            </a:r>
          </a:p>
          <a:p>
            <a:endParaRPr lang="en-US" dirty="0"/>
          </a:p>
        </p:txBody>
      </p:sp>
      <p:sp>
        <p:nvSpPr>
          <p:cNvPr id="6" name="AutoShape 4" descr="Image result for Safety target">
            <a:hlinkClick r:id="rId3"/>
          </p:cNvPr>
          <p:cNvSpPr>
            <a:spLocks noChangeAspect="1" noChangeArrowheads="1"/>
          </p:cNvSpPr>
          <p:nvPr/>
        </p:nvSpPr>
        <p:spPr bwMode="auto">
          <a:xfrm>
            <a:off x="1577976" y="-876300"/>
            <a:ext cx="389572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8" name="AutoShape 6" descr="Image result for Safety target">
            <a:hlinkClick r:id="rId3"/>
          </p:cNvPr>
          <p:cNvSpPr>
            <a:spLocks noChangeAspect="1" noChangeArrowheads="1"/>
          </p:cNvSpPr>
          <p:nvPr/>
        </p:nvSpPr>
        <p:spPr bwMode="auto">
          <a:xfrm>
            <a:off x="1730376" y="-723900"/>
            <a:ext cx="389572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9" name="Donut 8"/>
          <p:cNvSpPr/>
          <p:nvPr/>
        </p:nvSpPr>
        <p:spPr>
          <a:xfrm>
            <a:off x="6237890" y="2916622"/>
            <a:ext cx="3846786" cy="3641833"/>
          </a:xfrm>
          <a:prstGeom prst="donut">
            <a:avLst>
              <a:gd name="adj" fmla="val 128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12" name="Donut 11"/>
          <p:cNvSpPr/>
          <p:nvPr/>
        </p:nvSpPr>
        <p:spPr>
          <a:xfrm>
            <a:off x="6879772" y="3548556"/>
            <a:ext cx="2541319" cy="2377963"/>
          </a:xfrm>
          <a:prstGeom prst="donut">
            <a:avLst>
              <a:gd name="adj" fmla="val 128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13" name="Donut 12"/>
          <p:cNvSpPr/>
          <p:nvPr/>
        </p:nvSpPr>
        <p:spPr>
          <a:xfrm>
            <a:off x="7390410" y="4037611"/>
            <a:ext cx="1543793" cy="1425039"/>
          </a:xfrm>
          <a:prstGeom prst="donut">
            <a:avLst>
              <a:gd name="adj" fmla="val 128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19" name="TextBox 18"/>
          <p:cNvSpPr txBox="1"/>
          <p:nvPr/>
        </p:nvSpPr>
        <p:spPr>
          <a:xfrm>
            <a:off x="2331522" y="3548555"/>
            <a:ext cx="3142178" cy="1107996"/>
          </a:xfrm>
          <a:prstGeom prst="rect">
            <a:avLst/>
          </a:prstGeom>
          <a:noFill/>
        </p:spPr>
        <p:txBody>
          <a:bodyPr wrap="square" rtlCol="0">
            <a:spAutoFit/>
          </a:bodyPr>
          <a:lstStyle/>
          <a:p>
            <a:pPr algn="ctr"/>
            <a:r>
              <a:rPr lang="en-US" sz="6600" i="1" dirty="0">
                <a:solidFill>
                  <a:srgbClr val="FF0000"/>
                </a:solidFill>
                <a:latin typeface="Berlin Sans FB" panose="020E0602020502020306" pitchFamily="34" charset="0"/>
              </a:rPr>
              <a:t>Target</a:t>
            </a:r>
          </a:p>
        </p:txBody>
      </p:sp>
      <p:sp>
        <p:nvSpPr>
          <p:cNvPr id="22" name="TextBox 21"/>
          <p:cNvSpPr txBox="1"/>
          <p:nvPr/>
        </p:nvSpPr>
        <p:spPr>
          <a:xfrm>
            <a:off x="2331522" y="4826255"/>
            <a:ext cx="3142178" cy="1107996"/>
          </a:xfrm>
          <a:prstGeom prst="rect">
            <a:avLst/>
          </a:prstGeom>
          <a:noFill/>
        </p:spPr>
        <p:txBody>
          <a:bodyPr wrap="square" rtlCol="0">
            <a:spAutoFit/>
          </a:bodyPr>
          <a:lstStyle/>
          <a:p>
            <a:pPr algn="ctr"/>
            <a:r>
              <a:rPr lang="en-US" sz="6600" i="1" dirty="0">
                <a:solidFill>
                  <a:srgbClr val="002060"/>
                </a:solidFill>
                <a:latin typeface="Berlin Sans FB" panose="020E0602020502020306" pitchFamily="34" charset="0"/>
              </a:rPr>
              <a:t>Safety</a:t>
            </a:r>
          </a:p>
        </p:txBody>
      </p:sp>
      <p:grpSp>
        <p:nvGrpSpPr>
          <p:cNvPr id="21" name="Group 20"/>
          <p:cNvGrpSpPr/>
          <p:nvPr/>
        </p:nvGrpSpPr>
        <p:grpSpPr>
          <a:xfrm>
            <a:off x="2177142" y="4602146"/>
            <a:ext cx="8039595" cy="286377"/>
            <a:chOff x="653143" y="4656551"/>
            <a:chExt cx="8039595" cy="169704"/>
          </a:xfrm>
        </p:grpSpPr>
        <p:sp>
          <p:nvSpPr>
            <p:cNvPr id="20" name="Rectangle 19"/>
            <p:cNvSpPr/>
            <p:nvPr/>
          </p:nvSpPr>
          <p:spPr>
            <a:xfrm>
              <a:off x="653143" y="4656551"/>
              <a:ext cx="8039595" cy="169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24" name="Straight Connector 23"/>
            <p:cNvCxnSpPr/>
            <p:nvPr/>
          </p:nvCxnSpPr>
          <p:spPr>
            <a:xfrm flipH="1" flipV="1">
              <a:off x="653143" y="4737537"/>
              <a:ext cx="8039595" cy="12592"/>
            </a:xfrm>
            <a:prstGeom prst="line">
              <a:avLst/>
            </a:prstGeom>
            <a:ln w="666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16200000">
            <a:off x="6221791" y="4518643"/>
            <a:ext cx="3868242" cy="331596"/>
            <a:chOff x="653143" y="4656551"/>
            <a:chExt cx="8039595" cy="169704"/>
          </a:xfrm>
        </p:grpSpPr>
        <p:sp>
          <p:nvSpPr>
            <p:cNvPr id="27" name="Rectangle 26"/>
            <p:cNvSpPr/>
            <p:nvPr/>
          </p:nvSpPr>
          <p:spPr>
            <a:xfrm>
              <a:off x="653143" y="4656551"/>
              <a:ext cx="8039595" cy="169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28" name="Straight Connector 27"/>
            <p:cNvCxnSpPr/>
            <p:nvPr/>
          </p:nvCxnSpPr>
          <p:spPr>
            <a:xfrm flipH="1" flipV="1">
              <a:off x="653143" y="4737537"/>
              <a:ext cx="8039595" cy="12592"/>
            </a:xfrm>
            <a:prstGeom prst="line">
              <a:avLst/>
            </a:prstGeom>
            <a:ln w="666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7809015" y="4399089"/>
            <a:ext cx="706580" cy="6768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ight Arrow 22"/>
          <p:cNvSpPr/>
          <p:nvPr/>
        </p:nvSpPr>
        <p:spPr>
          <a:xfrm>
            <a:off x="2177142" y="4521758"/>
            <a:ext cx="4060749" cy="442128"/>
          </a:xfrm>
          <a:prstGeom prst="rightArrow">
            <a:avLst>
              <a:gd name="adj1" fmla="val 50000"/>
              <a:gd name="adj2" fmla="val 15333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352030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0" y="2023001"/>
            <a:ext cx="8229600" cy="1143000"/>
          </a:xfrm>
        </p:spPr>
        <p:txBody>
          <a:bodyPr>
            <a:normAutofit/>
          </a:bodyPr>
          <a:lstStyle/>
          <a:p>
            <a:r>
              <a:rPr lang="en-US" sz="3500" dirty="0">
                <a:solidFill>
                  <a:srgbClr val="FF0000"/>
                </a:solidFill>
              </a:rPr>
              <a:t>Safety leader is defined as…</a:t>
            </a:r>
          </a:p>
        </p:txBody>
      </p:sp>
      <p:sp>
        <p:nvSpPr>
          <p:cNvPr id="3" name="Content Placeholder 2"/>
          <p:cNvSpPr>
            <a:spLocks noGrp="1"/>
          </p:cNvSpPr>
          <p:nvPr>
            <p:ph idx="1"/>
          </p:nvPr>
        </p:nvSpPr>
        <p:spPr>
          <a:xfrm>
            <a:off x="2874586" y="3040673"/>
            <a:ext cx="6955243" cy="2163967"/>
          </a:xfrm>
        </p:spPr>
        <p:txBody>
          <a:bodyPr>
            <a:normAutofit lnSpcReduction="10000"/>
          </a:bodyPr>
          <a:lstStyle/>
          <a:p>
            <a:pPr marL="0" indent="0">
              <a:lnSpc>
                <a:spcPct val="114000"/>
              </a:lnSpc>
              <a:buNone/>
            </a:pPr>
            <a:r>
              <a:rPr lang="en-US" sz="2500" dirty="0"/>
              <a:t>A person who has the </a:t>
            </a:r>
            <a:r>
              <a:rPr lang="en-US" sz="2500" b="1" u="sng" dirty="0"/>
              <a:t>courage</a:t>
            </a:r>
            <a:r>
              <a:rPr lang="en-US" sz="2500" dirty="0"/>
              <a:t> to demonstrate that s/he values safety by working and communicating with team members to identify and limit hazardous situations even in the presence of other job pressures such as scheduling and costs. </a:t>
            </a:r>
          </a:p>
        </p:txBody>
      </p:sp>
    </p:spTree>
    <p:extLst>
      <p:ext uri="{BB962C8B-B14F-4D97-AF65-F5344CB8AC3E}">
        <p14:creationId xmlns:p14="http://schemas.microsoft.com/office/powerpoint/2010/main" val="1624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4897"/>
            <a:ext cx="8229600" cy="1143000"/>
          </a:xfrm>
        </p:spPr>
        <p:txBody>
          <a:bodyPr>
            <a:normAutofit/>
          </a:bodyPr>
          <a:lstStyle/>
          <a:p>
            <a:r>
              <a:rPr lang="en-US" sz="3500" dirty="0">
                <a:solidFill>
                  <a:srgbClr val="FF0000"/>
                </a:solidFill>
              </a:rPr>
              <a:t>Who are Safety Leaders?</a:t>
            </a:r>
          </a:p>
        </p:txBody>
      </p:sp>
      <p:pic>
        <p:nvPicPr>
          <p:cNvPr id="3" name="Content Placeholder 2"/>
          <p:cNvPicPr>
            <a:picLocks noGrp="1" noChangeAspect="1"/>
          </p:cNvPicPr>
          <p:nvPr>
            <p:ph sz="quarter" idx="4"/>
          </p:nvPr>
        </p:nvPicPr>
        <p:blipFill>
          <a:blip r:embed="rId3"/>
          <a:srcRect l="9404" r="9404"/>
          <a:stretch>
            <a:fillRect/>
          </a:stretch>
        </p:blipFill>
        <p:spPr>
          <a:xfrm>
            <a:off x="6851036" y="3119552"/>
            <a:ext cx="2594093" cy="2246673"/>
          </a:xfrm>
          <a:ln w="57150">
            <a:solidFill>
              <a:srgbClr val="00B0F0"/>
            </a:solidFill>
          </a:ln>
        </p:spPr>
      </p:pic>
      <p:sp>
        <p:nvSpPr>
          <p:cNvPr id="4" name="Rectangle 3"/>
          <p:cNvSpPr/>
          <p:nvPr/>
        </p:nvSpPr>
        <p:spPr>
          <a:xfrm>
            <a:off x="2555132" y="3038213"/>
            <a:ext cx="3647872" cy="2400657"/>
          </a:xfrm>
          <a:prstGeom prst="rect">
            <a:avLst/>
          </a:prstGeom>
        </p:spPr>
        <p:txBody>
          <a:bodyPr wrap="square">
            <a:spAutoFit/>
          </a:bodyPr>
          <a:lstStyle/>
          <a:p>
            <a:pPr marL="342900" indent="-342900" defTabSz="457200">
              <a:buClr>
                <a:srgbClr val="FF0000"/>
              </a:buClr>
              <a:buFont typeface="Arial" panose="020B0604020202020204" pitchFamily="34" charset="0"/>
              <a:buChar char="•"/>
            </a:pPr>
            <a:r>
              <a:rPr lang="en-US" sz="2500" dirty="0">
                <a:solidFill>
                  <a:prstClr val="black"/>
                </a:solidFill>
                <a:latin typeface="Calibri"/>
              </a:rPr>
              <a:t>Foremen</a:t>
            </a:r>
          </a:p>
          <a:p>
            <a:pPr marL="342900" indent="-342900" defTabSz="457200">
              <a:buClr>
                <a:srgbClr val="FF0000"/>
              </a:buClr>
              <a:buFont typeface="Arial" panose="020B0604020202020204" pitchFamily="34" charset="0"/>
              <a:buChar char="•"/>
            </a:pPr>
            <a:r>
              <a:rPr lang="en-US" sz="2500" dirty="0">
                <a:solidFill>
                  <a:prstClr val="black"/>
                </a:solidFill>
                <a:latin typeface="Calibri"/>
              </a:rPr>
              <a:t>Experienced workers</a:t>
            </a:r>
          </a:p>
          <a:p>
            <a:pPr marL="342900" indent="-342900" defTabSz="457200">
              <a:buClr>
                <a:srgbClr val="FF0000"/>
              </a:buClr>
              <a:buFont typeface="Arial" panose="020B0604020202020204" pitchFamily="34" charset="0"/>
              <a:buChar char="•"/>
            </a:pPr>
            <a:r>
              <a:rPr lang="en-US" sz="2500" dirty="0">
                <a:solidFill>
                  <a:prstClr val="black"/>
                </a:solidFill>
                <a:latin typeface="Calibri"/>
              </a:rPr>
              <a:t>Trainees/apprentices</a:t>
            </a:r>
          </a:p>
          <a:p>
            <a:pPr marL="342900" indent="-342900" defTabSz="457200">
              <a:buClr>
                <a:srgbClr val="FF0000"/>
              </a:buClr>
              <a:buFont typeface="Arial" panose="020B0604020202020204" pitchFamily="34" charset="0"/>
              <a:buChar char="•"/>
            </a:pPr>
            <a:r>
              <a:rPr lang="en-US" sz="2500" dirty="0">
                <a:solidFill>
                  <a:prstClr val="black"/>
                </a:solidFill>
                <a:latin typeface="Calibri"/>
              </a:rPr>
              <a:t>Superintendents</a:t>
            </a:r>
          </a:p>
          <a:p>
            <a:pPr marL="342900" indent="-342900" defTabSz="457200">
              <a:buClr>
                <a:srgbClr val="FF0000"/>
              </a:buClr>
              <a:buFont typeface="Arial" panose="020B0604020202020204" pitchFamily="34" charset="0"/>
              <a:buChar char="•"/>
            </a:pPr>
            <a:r>
              <a:rPr lang="en-US" sz="2500" dirty="0">
                <a:solidFill>
                  <a:prstClr val="black"/>
                </a:solidFill>
                <a:latin typeface="Calibri"/>
              </a:rPr>
              <a:t>Owners</a:t>
            </a:r>
          </a:p>
          <a:p>
            <a:pPr marL="342900" indent="-342900" defTabSz="457200">
              <a:buClr>
                <a:srgbClr val="FF0000"/>
              </a:buClr>
              <a:buFont typeface="Arial" panose="020B0604020202020204" pitchFamily="34" charset="0"/>
              <a:buChar char="•"/>
            </a:pPr>
            <a:r>
              <a:rPr lang="en-US" sz="2500" b="1" i="1" dirty="0">
                <a:solidFill>
                  <a:prstClr val="black"/>
                </a:solidFill>
                <a:latin typeface="Calibri"/>
              </a:rPr>
              <a:t>Anyone….Everyone</a:t>
            </a:r>
          </a:p>
        </p:txBody>
      </p:sp>
    </p:spTree>
    <p:extLst>
      <p:ext uri="{BB962C8B-B14F-4D97-AF65-F5344CB8AC3E}">
        <p14:creationId xmlns:p14="http://schemas.microsoft.com/office/powerpoint/2010/main" val="57911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80" y="1453401"/>
            <a:ext cx="8702690" cy="1143000"/>
          </a:xfrm>
        </p:spPr>
        <p:txBody>
          <a:bodyPr>
            <a:noAutofit/>
          </a:bodyPr>
          <a:lstStyle/>
          <a:p>
            <a:r>
              <a:rPr lang="en-US" sz="3500" dirty="0">
                <a:solidFill>
                  <a:srgbClr val="FF0000"/>
                </a:solidFill>
              </a:rPr>
              <a:t>Direct Costs </a:t>
            </a:r>
          </a:p>
        </p:txBody>
      </p:sp>
      <p:sp>
        <p:nvSpPr>
          <p:cNvPr id="6" name="TextBox 5"/>
          <p:cNvSpPr txBox="1"/>
          <p:nvPr/>
        </p:nvSpPr>
        <p:spPr>
          <a:xfrm>
            <a:off x="6457090" y="2831849"/>
            <a:ext cx="3856581" cy="1477328"/>
          </a:xfrm>
          <a:prstGeom prst="rect">
            <a:avLst/>
          </a:prstGeom>
          <a:solidFill>
            <a:schemeClr val="bg1"/>
          </a:solidFill>
          <a:ln>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buFont typeface="Arial" panose="020B0604020202020204" pitchFamily="34" charset="0"/>
              <a:buChar char="•"/>
            </a:pPr>
            <a:r>
              <a:rPr lang="en-US" dirty="0">
                <a:solidFill>
                  <a:prstClr val="black"/>
                </a:solidFill>
                <a:latin typeface="Calibri"/>
              </a:rPr>
              <a:t>  Medical treatment</a:t>
            </a:r>
          </a:p>
          <a:p>
            <a:pPr defTabSz="457200">
              <a:buFont typeface="Arial" panose="020B0604020202020204" pitchFamily="34" charset="0"/>
              <a:buChar char="•"/>
            </a:pPr>
            <a:r>
              <a:rPr lang="en-US" dirty="0">
                <a:solidFill>
                  <a:prstClr val="black"/>
                </a:solidFill>
                <a:latin typeface="Calibri"/>
              </a:rPr>
              <a:t>  Lost wages</a:t>
            </a:r>
          </a:p>
          <a:p>
            <a:pPr defTabSz="457200">
              <a:buFont typeface="Arial" panose="020B0604020202020204" pitchFamily="34" charset="0"/>
              <a:buChar char="•"/>
            </a:pPr>
            <a:r>
              <a:rPr lang="en-US" dirty="0">
                <a:solidFill>
                  <a:prstClr val="black"/>
                </a:solidFill>
                <a:latin typeface="Calibri"/>
              </a:rPr>
              <a:t>  Sick pay</a:t>
            </a:r>
          </a:p>
          <a:p>
            <a:pPr defTabSz="457200">
              <a:buFont typeface="Arial" panose="020B0604020202020204" pitchFamily="34" charset="0"/>
              <a:buChar char="•"/>
            </a:pPr>
            <a:r>
              <a:rPr lang="en-US" dirty="0">
                <a:solidFill>
                  <a:prstClr val="black"/>
                </a:solidFill>
                <a:latin typeface="Calibri"/>
              </a:rPr>
              <a:t>  Damage to product or equipment</a:t>
            </a:r>
          </a:p>
          <a:p>
            <a:pPr defTabSz="457200">
              <a:buFont typeface="Arial" panose="020B0604020202020204" pitchFamily="34" charset="0"/>
              <a:buChar char="•"/>
            </a:pPr>
            <a:r>
              <a:rPr lang="en-US" dirty="0">
                <a:solidFill>
                  <a:prstClr val="black"/>
                </a:solidFill>
                <a:latin typeface="Calibri"/>
              </a:rPr>
              <a:t>  Higher insurance premiums</a:t>
            </a:r>
          </a:p>
        </p:txBody>
      </p:sp>
      <p:cxnSp>
        <p:nvCxnSpPr>
          <p:cNvPr id="8" name="Straight Arrow Connector 7"/>
          <p:cNvCxnSpPr/>
          <p:nvPr/>
        </p:nvCxnSpPr>
        <p:spPr>
          <a:xfrm flipH="1">
            <a:off x="4724401" y="3642064"/>
            <a:ext cx="15686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4" descr="http://integralmeditationasia.com/wp-content/uploads/2014/01/Underwater-Ice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b="6607"/>
          <a:stretch/>
        </p:blipFill>
        <p:spPr bwMode="auto">
          <a:xfrm>
            <a:off x="2106296" y="2704328"/>
            <a:ext cx="258051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7089" y="4316968"/>
            <a:ext cx="3856581" cy="2031325"/>
          </a:xfrm>
          <a:prstGeom prst="rect">
            <a:avLst/>
          </a:prstGeom>
          <a:noFill/>
          <a:ln>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buFont typeface="Arial" panose="020B0604020202020204" pitchFamily="34" charset="0"/>
              <a:buChar char="•"/>
            </a:pPr>
            <a:r>
              <a:rPr lang="en-US" dirty="0">
                <a:solidFill>
                  <a:prstClr val="black"/>
                </a:solidFill>
                <a:latin typeface="Calibri"/>
              </a:rPr>
              <a:t>  Disability</a:t>
            </a:r>
          </a:p>
          <a:p>
            <a:pPr defTabSz="457200">
              <a:buFont typeface="Arial" panose="020B0604020202020204" pitchFamily="34" charset="0"/>
              <a:buChar char="•"/>
            </a:pPr>
            <a:r>
              <a:rPr lang="en-US" dirty="0">
                <a:solidFill>
                  <a:prstClr val="black"/>
                </a:solidFill>
                <a:latin typeface="Calibri"/>
              </a:rPr>
              <a:t>  Shorter life expectancy</a:t>
            </a:r>
          </a:p>
          <a:p>
            <a:pPr defTabSz="457200">
              <a:buFont typeface="Arial" panose="020B0604020202020204" pitchFamily="34" charset="0"/>
              <a:buChar char="•"/>
            </a:pPr>
            <a:r>
              <a:rPr lang="en-US" dirty="0">
                <a:solidFill>
                  <a:prstClr val="black"/>
                </a:solidFill>
                <a:latin typeface="Calibri"/>
              </a:rPr>
              <a:t>  Family and co-worker suffering</a:t>
            </a:r>
          </a:p>
          <a:p>
            <a:pPr defTabSz="457200">
              <a:buFont typeface="Arial" panose="020B0604020202020204" pitchFamily="34" charset="0"/>
              <a:buChar char="•"/>
            </a:pPr>
            <a:r>
              <a:rPr lang="en-US" dirty="0">
                <a:solidFill>
                  <a:prstClr val="black"/>
                </a:solidFill>
                <a:latin typeface="Calibri"/>
              </a:rPr>
              <a:t>  Lost productivity</a:t>
            </a:r>
          </a:p>
          <a:p>
            <a:pPr defTabSz="457200">
              <a:buFont typeface="Arial" panose="020B0604020202020204" pitchFamily="34" charset="0"/>
              <a:buChar char="•"/>
            </a:pPr>
            <a:r>
              <a:rPr lang="en-US" dirty="0">
                <a:solidFill>
                  <a:prstClr val="black"/>
                </a:solidFill>
                <a:latin typeface="Calibri"/>
              </a:rPr>
              <a:t>  Hiring costs</a:t>
            </a:r>
          </a:p>
          <a:p>
            <a:pPr defTabSz="457200">
              <a:buFont typeface="Arial" panose="020B0604020202020204" pitchFamily="34" charset="0"/>
              <a:buChar char="•"/>
            </a:pPr>
            <a:r>
              <a:rPr lang="en-US" dirty="0">
                <a:solidFill>
                  <a:prstClr val="black"/>
                </a:solidFill>
                <a:latin typeface="Calibri"/>
              </a:rPr>
              <a:t>  Diminished company reputation</a:t>
            </a:r>
          </a:p>
          <a:p>
            <a:pPr defTabSz="457200">
              <a:buFont typeface="Arial" panose="020B0604020202020204" pitchFamily="34" charset="0"/>
              <a:buChar char="•"/>
            </a:pPr>
            <a:r>
              <a:rPr lang="en-US" dirty="0">
                <a:solidFill>
                  <a:prstClr val="black"/>
                </a:solidFill>
                <a:latin typeface="Calibri"/>
              </a:rPr>
              <a:t>  Death</a:t>
            </a:r>
          </a:p>
        </p:txBody>
      </p:sp>
      <p:cxnSp>
        <p:nvCxnSpPr>
          <p:cNvPr id="9" name="Straight Arrow Connector 8"/>
          <p:cNvCxnSpPr/>
          <p:nvPr/>
        </p:nvCxnSpPr>
        <p:spPr>
          <a:xfrm flipH="1">
            <a:off x="4736018" y="5111952"/>
            <a:ext cx="15686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4" descr="http://integralmeditationasia.com/wp-content/uploads/2014/01/Underwater-Ice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b="6607"/>
          <a:stretch/>
        </p:blipFill>
        <p:spPr bwMode="auto">
          <a:xfrm>
            <a:off x="2106296" y="2704328"/>
            <a:ext cx="258051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61780" y="1453401"/>
            <a:ext cx="8702690" cy="1143000"/>
          </a:xfrm>
        </p:spPr>
        <p:txBody>
          <a:bodyPr>
            <a:noAutofit/>
          </a:bodyPr>
          <a:lstStyle/>
          <a:p>
            <a:r>
              <a:rPr lang="en-US" sz="3500" dirty="0">
                <a:solidFill>
                  <a:srgbClr val="FF0000"/>
                </a:solidFill>
              </a:rPr>
              <a:t>Indirect Costs </a:t>
            </a:r>
          </a:p>
        </p:txBody>
      </p:sp>
    </p:spTree>
    <p:extLst>
      <p:ext uri="{BB962C8B-B14F-4D97-AF65-F5344CB8AC3E}">
        <p14:creationId xmlns:p14="http://schemas.microsoft.com/office/powerpoint/2010/main" val="19148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112" y="1983430"/>
            <a:ext cx="7456848" cy="1143000"/>
          </a:xfrm>
        </p:spPr>
        <p:txBody>
          <a:bodyPr>
            <a:normAutofit/>
          </a:bodyPr>
          <a:lstStyle/>
          <a:p>
            <a:r>
              <a:rPr lang="en-US" sz="3500" dirty="0">
                <a:solidFill>
                  <a:srgbClr val="FF0000"/>
                </a:solidFill>
              </a:rPr>
              <a:t>Benefits of Effective Safety Leadership</a:t>
            </a:r>
          </a:p>
        </p:txBody>
      </p:sp>
      <p:sp>
        <p:nvSpPr>
          <p:cNvPr id="3" name="Content Placeholder 2"/>
          <p:cNvSpPr>
            <a:spLocks noGrp="1"/>
          </p:cNvSpPr>
          <p:nvPr>
            <p:ph idx="1"/>
          </p:nvPr>
        </p:nvSpPr>
        <p:spPr>
          <a:xfrm>
            <a:off x="2253482" y="3126431"/>
            <a:ext cx="3979679" cy="2359970"/>
          </a:xfrm>
        </p:spPr>
        <p:txBody>
          <a:bodyPr>
            <a:noAutofit/>
          </a:bodyPr>
          <a:lstStyle/>
          <a:p>
            <a:pPr lvl="0">
              <a:buClr>
                <a:srgbClr val="FF0000"/>
              </a:buClr>
            </a:pPr>
            <a:r>
              <a:rPr lang="en-US" sz="2500" dirty="0"/>
              <a:t>Increased morale </a:t>
            </a:r>
          </a:p>
          <a:p>
            <a:pPr lvl="0">
              <a:buClr>
                <a:srgbClr val="FF0000"/>
              </a:buClr>
            </a:pPr>
            <a:r>
              <a:rPr lang="en-US" sz="2500" dirty="0"/>
              <a:t>Increased teamwork</a:t>
            </a:r>
          </a:p>
          <a:p>
            <a:pPr lvl="0">
              <a:buClr>
                <a:srgbClr val="FF0000"/>
              </a:buClr>
            </a:pPr>
            <a:r>
              <a:rPr lang="en-US" sz="2500" dirty="0"/>
              <a:t>Positive safety climate</a:t>
            </a:r>
          </a:p>
          <a:p>
            <a:pPr lvl="0">
              <a:buClr>
                <a:srgbClr val="FF0000"/>
              </a:buClr>
            </a:pPr>
            <a:r>
              <a:rPr lang="en-US" sz="2500" dirty="0"/>
              <a:t>Reduced hazards</a:t>
            </a:r>
          </a:p>
          <a:p>
            <a:pPr lvl="0">
              <a:buClr>
                <a:srgbClr val="FF0000"/>
              </a:buClr>
            </a:pPr>
            <a:r>
              <a:rPr lang="en-US" sz="2500" dirty="0"/>
              <a:t>Safer work practices</a:t>
            </a:r>
          </a:p>
        </p:txBody>
      </p:sp>
      <p:sp>
        <p:nvSpPr>
          <p:cNvPr id="4" name="Content Placeholder 2"/>
          <p:cNvSpPr txBox="1">
            <a:spLocks/>
          </p:cNvSpPr>
          <p:nvPr/>
        </p:nvSpPr>
        <p:spPr>
          <a:xfrm>
            <a:off x="6324601" y="3167265"/>
            <a:ext cx="4299718" cy="23191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en-US" sz="2500" dirty="0">
                <a:solidFill>
                  <a:prstClr val="black"/>
                </a:solidFill>
                <a:latin typeface="Calibri"/>
              </a:rPr>
              <a:t>Fewer injuries and fatalities </a:t>
            </a:r>
          </a:p>
          <a:p>
            <a:pPr>
              <a:buClr>
                <a:srgbClr val="FF0000"/>
              </a:buClr>
            </a:pPr>
            <a:r>
              <a:rPr lang="en-US" sz="2500" dirty="0">
                <a:solidFill>
                  <a:prstClr val="black"/>
                </a:solidFill>
                <a:latin typeface="Calibri"/>
              </a:rPr>
              <a:t>Better business reputation</a:t>
            </a:r>
          </a:p>
          <a:p>
            <a:pPr>
              <a:buClr>
                <a:srgbClr val="FF0000"/>
              </a:buClr>
            </a:pPr>
            <a:r>
              <a:rPr lang="en-US" sz="2500" dirty="0">
                <a:solidFill>
                  <a:prstClr val="black"/>
                </a:solidFill>
                <a:latin typeface="Calibri"/>
              </a:rPr>
              <a:t>More productive and better quality</a:t>
            </a:r>
          </a:p>
          <a:p>
            <a:pPr>
              <a:buClr>
                <a:srgbClr val="FF0000"/>
              </a:buClr>
            </a:pPr>
            <a:r>
              <a:rPr lang="en-US" sz="2500" dirty="0">
                <a:solidFill>
                  <a:prstClr val="black"/>
                </a:solidFill>
                <a:latin typeface="Calibri"/>
              </a:rPr>
              <a:t>Others?</a:t>
            </a:r>
          </a:p>
        </p:txBody>
      </p:sp>
    </p:spTree>
    <p:extLst>
      <p:ext uri="{BB962C8B-B14F-4D97-AF65-F5344CB8AC3E}">
        <p14:creationId xmlns:p14="http://schemas.microsoft.com/office/powerpoint/2010/main" val="19743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24682"/>
            <a:ext cx="8229600" cy="858908"/>
          </a:xfrm>
        </p:spPr>
        <p:txBody>
          <a:bodyPr>
            <a:normAutofit/>
          </a:bodyPr>
          <a:lstStyle/>
          <a:p>
            <a:r>
              <a:rPr lang="en-US" sz="3500" b="1" dirty="0">
                <a:solidFill>
                  <a:srgbClr val="FF0000"/>
                </a:solidFill>
              </a:rPr>
              <a:t>5 </a:t>
            </a:r>
            <a:r>
              <a:rPr lang="en-US" sz="3500" b="1" i="1" dirty="0">
                <a:solidFill>
                  <a:srgbClr val="FF0000"/>
                </a:solidFill>
              </a:rPr>
              <a:t>LEADER</a:t>
            </a:r>
            <a:r>
              <a:rPr lang="en-US" sz="3500" dirty="0">
                <a:solidFill>
                  <a:srgbClr val="FF0000"/>
                </a:solidFill>
              </a:rPr>
              <a:t>ship Skills</a:t>
            </a:r>
            <a:endParaRPr lang="en-US" sz="3500" b="1" i="1" dirty="0">
              <a:solidFill>
                <a:srgbClr val="FF0000"/>
              </a:solidFill>
            </a:endParaRPr>
          </a:p>
        </p:txBody>
      </p:sp>
      <p:sp>
        <p:nvSpPr>
          <p:cNvPr id="10" name="Rectangle 9"/>
          <p:cNvSpPr/>
          <p:nvPr/>
        </p:nvSpPr>
        <p:spPr>
          <a:xfrm>
            <a:off x="2389777" y="2610122"/>
            <a:ext cx="7752944" cy="3708708"/>
          </a:xfrm>
          <a:prstGeom prst="rect">
            <a:avLst/>
          </a:prstGeom>
          <a:ln>
            <a:solidFill>
              <a:schemeClr val="tx1"/>
            </a:solidFill>
          </a:ln>
        </p:spPr>
        <p:txBody>
          <a:bodyPr wrap="square">
            <a:spAutoFit/>
          </a:bodyPr>
          <a:lstStyle/>
          <a:p>
            <a:pPr defTabSz="457200">
              <a:spcAft>
                <a:spcPts val="1800"/>
              </a:spcAft>
            </a:pPr>
            <a:r>
              <a:rPr lang="en-US" sz="3000" b="1" dirty="0">
                <a:solidFill>
                  <a:srgbClr val="FF0000"/>
                </a:solidFill>
                <a:latin typeface="Calibri"/>
              </a:rPr>
              <a:t>L</a:t>
            </a:r>
            <a:r>
              <a:rPr lang="en-US" sz="2500" dirty="0">
                <a:solidFill>
                  <a:prstClr val="black"/>
                </a:solidFill>
                <a:latin typeface="Calibri"/>
              </a:rPr>
              <a:t>eads by example</a:t>
            </a:r>
          </a:p>
          <a:p>
            <a:pPr defTabSz="457200">
              <a:spcAft>
                <a:spcPts val="1800"/>
              </a:spcAft>
            </a:pPr>
            <a:r>
              <a:rPr lang="en-US" sz="3000" b="1" dirty="0">
                <a:solidFill>
                  <a:srgbClr val="FF0000"/>
                </a:solidFill>
                <a:latin typeface="Calibri"/>
              </a:rPr>
              <a:t>E</a:t>
            </a:r>
            <a:r>
              <a:rPr lang="en-US" sz="2500" dirty="0">
                <a:solidFill>
                  <a:prstClr val="black"/>
                </a:solidFill>
                <a:latin typeface="Calibri"/>
              </a:rPr>
              <a:t>ngages and empowers team members</a:t>
            </a:r>
          </a:p>
          <a:p>
            <a:pPr defTabSz="457200">
              <a:spcAft>
                <a:spcPts val="1800"/>
              </a:spcAft>
            </a:pPr>
            <a:r>
              <a:rPr lang="en-US" sz="3000" b="1" dirty="0">
                <a:solidFill>
                  <a:srgbClr val="FF0000"/>
                </a:solidFill>
                <a:latin typeface="Calibri"/>
              </a:rPr>
              <a:t>A</a:t>
            </a:r>
            <a:r>
              <a:rPr lang="en-US" sz="2500" dirty="0">
                <a:solidFill>
                  <a:prstClr val="black"/>
                </a:solidFill>
                <a:latin typeface="Calibri"/>
              </a:rPr>
              <a:t>ctively listens and practices three-way communication</a:t>
            </a:r>
          </a:p>
          <a:p>
            <a:pPr defTabSz="457200">
              <a:spcAft>
                <a:spcPts val="1800"/>
              </a:spcAft>
            </a:pPr>
            <a:r>
              <a:rPr lang="en-US" sz="3000" b="1" dirty="0">
                <a:solidFill>
                  <a:srgbClr val="FF0000"/>
                </a:solidFill>
                <a:latin typeface="Calibri"/>
              </a:rPr>
              <a:t>DE</a:t>
            </a:r>
            <a:r>
              <a:rPr lang="en-US" sz="2500" dirty="0">
                <a:solidFill>
                  <a:prstClr val="black"/>
                </a:solidFill>
                <a:latin typeface="Calibri"/>
              </a:rPr>
              <a:t>velops team members through teaching, coaching, &amp; feedback</a:t>
            </a:r>
          </a:p>
          <a:p>
            <a:pPr defTabSz="457200">
              <a:spcAft>
                <a:spcPts val="1800"/>
              </a:spcAft>
            </a:pPr>
            <a:r>
              <a:rPr lang="en-US" sz="3000" b="1" dirty="0">
                <a:solidFill>
                  <a:srgbClr val="FF0000"/>
                </a:solidFill>
                <a:latin typeface="Calibri"/>
              </a:rPr>
              <a:t>R</a:t>
            </a:r>
            <a:r>
              <a:rPr lang="en-US" sz="2500" dirty="0">
                <a:solidFill>
                  <a:prstClr val="black"/>
                </a:solidFill>
                <a:latin typeface="Calibri"/>
              </a:rPr>
              <a:t>ecognizes team members for a job well done</a:t>
            </a:r>
          </a:p>
        </p:txBody>
      </p:sp>
    </p:spTree>
    <p:extLst>
      <p:ext uri="{BB962C8B-B14F-4D97-AF65-F5344CB8AC3E}">
        <p14:creationId xmlns:p14="http://schemas.microsoft.com/office/powerpoint/2010/main" val="2680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EBF5-ADFA-4DDF-A53D-BE72E132B7CD}"/>
              </a:ext>
            </a:extLst>
          </p:cNvPr>
          <p:cNvSpPr>
            <a:spLocks noGrp="1"/>
          </p:cNvSpPr>
          <p:nvPr>
            <p:ph type="title"/>
          </p:nvPr>
        </p:nvSpPr>
        <p:spPr/>
        <p:txBody>
          <a:bodyPr/>
          <a:lstStyle/>
          <a:p>
            <a:r>
              <a:rPr lang="en-US" dirty="0"/>
              <a:t>What is a Safety Stand-Down?</a:t>
            </a:r>
            <a:br>
              <a:rPr lang="en-US" dirty="0"/>
            </a:br>
            <a:endParaRPr lang="en-US" dirty="0"/>
          </a:p>
        </p:txBody>
      </p:sp>
      <p:sp>
        <p:nvSpPr>
          <p:cNvPr id="3" name="Content Placeholder 2">
            <a:extLst>
              <a:ext uri="{FF2B5EF4-FFF2-40B4-BE49-F238E27FC236}">
                <a16:creationId xmlns:a16="http://schemas.microsoft.com/office/drawing/2014/main" id="{7488EA71-6420-46E1-8DA6-E5CCBEAC4D26}"/>
              </a:ext>
            </a:extLst>
          </p:cNvPr>
          <p:cNvSpPr>
            <a:spLocks noGrp="1"/>
          </p:cNvSpPr>
          <p:nvPr>
            <p:ph idx="1"/>
          </p:nvPr>
        </p:nvSpPr>
        <p:spPr/>
        <p:txBody>
          <a:bodyPr/>
          <a:lstStyle/>
          <a:p>
            <a:r>
              <a:rPr lang="en-US" dirty="0"/>
              <a:t>A Safety Stand-Down is a voluntary event for employers to talk directly to employees about safety. </a:t>
            </a:r>
          </a:p>
          <a:p>
            <a:r>
              <a:rPr lang="en-US" dirty="0"/>
              <a:t>Any workplace can hold a stand-down by taking a break to focus on "Fall Hazards" and reinforcing the importance of "Fall Prevention".</a:t>
            </a:r>
          </a:p>
          <a:p>
            <a:r>
              <a:rPr lang="en-US" dirty="0"/>
              <a:t>Employers of companies not exposed to fall hazards, can also use this opportunity to have a conversation with employees about the other job hazards they face, protective methods, and the company's safety policies and goals. </a:t>
            </a:r>
          </a:p>
          <a:p>
            <a:r>
              <a:rPr lang="en-US" dirty="0"/>
              <a:t>It can also be an opportunity for employees to talk to management about fall and other job hazards they see.</a:t>
            </a:r>
          </a:p>
        </p:txBody>
      </p:sp>
    </p:spTree>
    <p:extLst>
      <p:ext uri="{BB962C8B-B14F-4D97-AF65-F5344CB8AC3E}">
        <p14:creationId xmlns:p14="http://schemas.microsoft.com/office/powerpoint/2010/main" val="2990093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04858" y="1556563"/>
            <a:ext cx="4385703" cy="1046230"/>
          </a:xfrm>
        </p:spPr>
        <p:txBody>
          <a:bodyPr>
            <a:noAutofit/>
          </a:bodyPr>
          <a:lstStyle/>
          <a:p>
            <a:r>
              <a:rPr lang="en-US" sz="3500" b="1" dirty="0">
                <a:solidFill>
                  <a:srgbClr val="FF0000"/>
                </a:solidFill>
              </a:rPr>
              <a:t>How to </a:t>
            </a:r>
            <a:br>
              <a:rPr lang="en-US" sz="3500" b="1" dirty="0">
                <a:solidFill>
                  <a:srgbClr val="FF0000"/>
                </a:solidFill>
              </a:rPr>
            </a:br>
            <a:r>
              <a:rPr lang="en-US" sz="3500" dirty="0">
                <a:solidFill>
                  <a:srgbClr val="FF0000"/>
                </a:solidFill>
              </a:rPr>
              <a:t>Lead by Example</a:t>
            </a:r>
            <a:endParaRPr lang="en-US" sz="3500" b="1" dirty="0">
              <a:solidFill>
                <a:srgbClr val="FF0000"/>
              </a:solidFill>
            </a:endParaRPr>
          </a:p>
        </p:txBody>
      </p:sp>
      <p:sp>
        <p:nvSpPr>
          <p:cNvPr id="7" name="Content Placeholder 2"/>
          <p:cNvSpPr>
            <a:spLocks noGrp="1"/>
          </p:cNvSpPr>
          <p:nvPr>
            <p:ph idx="1"/>
          </p:nvPr>
        </p:nvSpPr>
        <p:spPr>
          <a:xfrm>
            <a:off x="3521318" y="2896744"/>
            <a:ext cx="7373984" cy="3240999"/>
          </a:xfrm>
        </p:spPr>
        <p:txBody>
          <a:bodyPr>
            <a:noAutofit/>
          </a:bodyPr>
          <a:lstStyle/>
          <a:p>
            <a:pPr>
              <a:spcBef>
                <a:spcPts val="0"/>
              </a:spcBef>
              <a:spcAft>
                <a:spcPts val="1200"/>
              </a:spcAft>
              <a:buClr>
                <a:srgbClr val="FF0000"/>
              </a:buClr>
            </a:pPr>
            <a:r>
              <a:rPr lang="en-US" sz="2500" dirty="0"/>
              <a:t>Have a positive attitude about safety</a:t>
            </a:r>
          </a:p>
          <a:p>
            <a:pPr>
              <a:spcBef>
                <a:spcPts val="0"/>
              </a:spcBef>
              <a:spcAft>
                <a:spcPts val="1200"/>
              </a:spcAft>
              <a:buClr>
                <a:srgbClr val="FF0000"/>
              </a:buClr>
            </a:pPr>
            <a:r>
              <a:rPr lang="en-US" sz="2500" dirty="0"/>
              <a:t>Establish safety as a core value</a:t>
            </a:r>
          </a:p>
          <a:p>
            <a:pPr>
              <a:spcBef>
                <a:spcPts val="0"/>
              </a:spcBef>
              <a:spcAft>
                <a:spcPts val="1200"/>
              </a:spcAft>
              <a:buClr>
                <a:srgbClr val="FF0000"/>
              </a:buClr>
            </a:pPr>
            <a:r>
              <a:rPr lang="en-US" sz="2500" dirty="0"/>
              <a:t>Set high expectations for safety</a:t>
            </a:r>
          </a:p>
          <a:p>
            <a:pPr>
              <a:spcBef>
                <a:spcPts val="0"/>
              </a:spcBef>
              <a:spcAft>
                <a:spcPts val="1200"/>
              </a:spcAft>
              <a:buClr>
                <a:srgbClr val="FF0000"/>
              </a:buClr>
            </a:pPr>
            <a:r>
              <a:rPr lang="en-US" sz="2500" dirty="0"/>
              <a:t>Share  safety vision with the team </a:t>
            </a:r>
          </a:p>
          <a:p>
            <a:pPr>
              <a:spcBef>
                <a:spcPts val="0"/>
              </a:spcBef>
              <a:spcAft>
                <a:spcPts val="1200"/>
              </a:spcAft>
              <a:buClr>
                <a:srgbClr val="FF0000"/>
              </a:buClr>
            </a:pPr>
            <a:r>
              <a:rPr lang="en-US" sz="2500" dirty="0"/>
              <a:t>“Walk the talk”</a:t>
            </a:r>
          </a:p>
          <a:p>
            <a:pPr>
              <a:spcBef>
                <a:spcPts val="0"/>
              </a:spcBef>
              <a:spcAft>
                <a:spcPts val="1200"/>
              </a:spcAft>
              <a:buClr>
                <a:srgbClr val="FF0000"/>
              </a:buClr>
            </a:pPr>
            <a:r>
              <a:rPr lang="en-US" sz="2500" dirty="0"/>
              <a:t>Reinforce the idea that </a:t>
            </a:r>
            <a:r>
              <a:rPr lang="en-US" sz="2500" b="1" i="1" dirty="0"/>
              <a:t>everyone owns safety</a:t>
            </a:r>
          </a:p>
          <a:p>
            <a:pPr>
              <a:spcBef>
                <a:spcPts val="0"/>
              </a:spcBef>
              <a:spcAft>
                <a:spcPts val="1200"/>
              </a:spcAft>
              <a:buClr>
                <a:srgbClr val="FF0000"/>
              </a:buClr>
            </a:pPr>
            <a:r>
              <a:rPr lang="en-US" sz="2500" dirty="0"/>
              <a:t>Lead up!</a:t>
            </a:r>
          </a:p>
        </p:txBody>
      </p:sp>
      <p:pic>
        <p:nvPicPr>
          <p:cNvPr id="8" name="Picture 4" descr="http://www.turnerconstruction.com/Files/GetSharepointImage?url=%2FRich%2520Text%2520Images%2FCanon_People045_148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934" y="1570659"/>
            <a:ext cx="1591867" cy="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358519" y="2442835"/>
            <a:ext cx="8065975" cy="4124368"/>
          </a:xfrm>
        </p:spPr>
        <p:txBody>
          <a:bodyPr>
            <a:noAutofit/>
          </a:bodyPr>
          <a:lstStyle/>
          <a:p>
            <a:pPr>
              <a:spcBef>
                <a:spcPts val="0"/>
              </a:spcBef>
              <a:spcAft>
                <a:spcPts val="1200"/>
              </a:spcAft>
              <a:buClr>
                <a:srgbClr val="FF0000"/>
              </a:buClr>
            </a:pPr>
            <a:r>
              <a:rPr lang="en-US" sz="2500" dirty="0"/>
              <a:t>Explain why safety is critical to getting the job done</a:t>
            </a:r>
          </a:p>
          <a:p>
            <a:pPr>
              <a:spcBef>
                <a:spcPts val="0"/>
              </a:spcBef>
              <a:spcAft>
                <a:spcPts val="1200"/>
              </a:spcAft>
              <a:buClr>
                <a:srgbClr val="FF0000"/>
              </a:buClr>
            </a:pPr>
            <a:r>
              <a:rPr lang="en-US" sz="2500" dirty="0"/>
              <a:t>Engage team members in safety decision-making </a:t>
            </a:r>
          </a:p>
          <a:p>
            <a:pPr>
              <a:spcBef>
                <a:spcPts val="0"/>
              </a:spcBef>
              <a:spcAft>
                <a:spcPts val="1200"/>
              </a:spcAft>
              <a:buClr>
                <a:srgbClr val="FF0000"/>
              </a:buClr>
            </a:pPr>
            <a:r>
              <a:rPr lang="en-US" sz="2500" dirty="0"/>
              <a:t>Conduct daily morning safety huddles and joint worker-management walk-arounds throughout the workday</a:t>
            </a:r>
          </a:p>
          <a:p>
            <a:pPr>
              <a:spcBef>
                <a:spcPts val="0"/>
              </a:spcBef>
              <a:spcAft>
                <a:spcPts val="1200"/>
              </a:spcAft>
              <a:buClr>
                <a:srgbClr val="FF0000"/>
              </a:buClr>
            </a:pPr>
            <a:r>
              <a:rPr lang="en-US" sz="2500" dirty="0"/>
              <a:t>Empower team members to</a:t>
            </a:r>
          </a:p>
          <a:p>
            <a:pPr lvl="1">
              <a:spcBef>
                <a:spcPts val="0"/>
              </a:spcBef>
              <a:spcAft>
                <a:spcPts val="1200"/>
              </a:spcAft>
              <a:buClr>
                <a:srgbClr val="FF0000"/>
              </a:buClr>
            </a:pPr>
            <a:r>
              <a:rPr lang="en-US" sz="2500" dirty="0"/>
              <a:t>Report safety concerns, injuries and  near misses </a:t>
            </a:r>
          </a:p>
          <a:p>
            <a:pPr lvl="1">
              <a:spcBef>
                <a:spcPts val="0"/>
              </a:spcBef>
              <a:spcAft>
                <a:spcPts val="1200"/>
              </a:spcAft>
              <a:buClr>
                <a:srgbClr val="FF0000"/>
              </a:buClr>
            </a:pPr>
            <a:r>
              <a:rPr lang="en-US" sz="2500" dirty="0"/>
              <a:t>Report or fix hazards or unsafe situations</a:t>
            </a:r>
          </a:p>
          <a:p>
            <a:pPr lvl="1">
              <a:spcBef>
                <a:spcPts val="0"/>
              </a:spcBef>
              <a:spcAft>
                <a:spcPts val="1200"/>
              </a:spcAft>
              <a:buClr>
                <a:srgbClr val="FF0000"/>
              </a:buClr>
            </a:pPr>
            <a:endParaRPr lang="en-US" sz="2500" dirty="0"/>
          </a:p>
        </p:txBody>
      </p:sp>
      <p:sp>
        <p:nvSpPr>
          <p:cNvPr id="7" name="Title 1"/>
          <p:cNvSpPr>
            <a:spLocks noGrp="1"/>
          </p:cNvSpPr>
          <p:nvPr>
            <p:ph type="title"/>
          </p:nvPr>
        </p:nvSpPr>
        <p:spPr>
          <a:xfrm>
            <a:off x="1219698" y="1362033"/>
            <a:ext cx="9372600" cy="1046230"/>
          </a:xfrm>
        </p:spPr>
        <p:txBody>
          <a:bodyPr>
            <a:noAutofit/>
          </a:bodyPr>
          <a:lstStyle/>
          <a:p>
            <a:r>
              <a:rPr lang="en-US" sz="3500" b="1" dirty="0">
                <a:solidFill>
                  <a:srgbClr val="FF0000"/>
                </a:solidFill>
              </a:rPr>
              <a:t>How to </a:t>
            </a:r>
            <a:br>
              <a:rPr lang="en-US" sz="3500" b="1" dirty="0">
                <a:solidFill>
                  <a:srgbClr val="FF0000"/>
                </a:solidFill>
              </a:rPr>
            </a:br>
            <a:r>
              <a:rPr lang="en-US" sz="3500" dirty="0">
                <a:solidFill>
                  <a:srgbClr val="FF0000"/>
                </a:solidFill>
              </a:rPr>
              <a:t>Engage and Empower Team Members</a:t>
            </a:r>
            <a:endParaRPr lang="en-US" sz="3500" b="1" dirty="0">
              <a:solidFill>
                <a:srgbClr val="FF0000"/>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2852" y="5451635"/>
            <a:ext cx="1587368" cy="1115568"/>
          </a:xfrm>
          <a:prstGeom prst="rect">
            <a:avLst/>
          </a:prstGeom>
          <a:noFill/>
          <a:ln>
            <a:noFill/>
          </a:ln>
        </p:spPr>
      </p:pic>
    </p:spTree>
    <p:extLst>
      <p:ext uri="{BB962C8B-B14F-4D97-AF65-F5344CB8AC3E}">
        <p14:creationId xmlns:p14="http://schemas.microsoft.com/office/powerpoint/2010/main" val="32794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3345180" y="3154680"/>
            <a:ext cx="6804660" cy="3352800"/>
          </a:xfrm>
        </p:spPr>
        <p:txBody>
          <a:bodyPr>
            <a:noAutofit/>
          </a:bodyPr>
          <a:lstStyle/>
          <a:p>
            <a:pPr>
              <a:spcBef>
                <a:spcPts val="0"/>
              </a:spcBef>
              <a:spcAft>
                <a:spcPts val="400"/>
              </a:spcAft>
              <a:buClr>
                <a:srgbClr val="FF0000"/>
              </a:buClr>
            </a:pPr>
            <a:r>
              <a:rPr lang="en-US" sz="2500" dirty="0"/>
              <a:t>Treat team members with respect when they are speaking</a:t>
            </a:r>
          </a:p>
          <a:p>
            <a:pPr>
              <a:spcBef>
                <a:spcPts val="0"/>
              </a:spcBef>
              <a:spcAft>
                <a:spcPts val="400"/>
              </a:spcAft>
              <a:buClr>
                <a:srgbClr val="FF0000"/>
              </a:buClr>
            </a:pPr>
            <a:r>
              <a:rPr lang="en-US" sz="2500" dirty="0"/>
              <a:t>Pay attention to non-verbal cues such as body language and eye contact</a:t>
            </a:r>
          </a:p>
          <a:p>
            <a:pPr>
              <a:spcBef>
                <a:spcPts val="0"/>
              </a:spcBef>
              <a:spcAft>
                <a:spcPts val="400"/>
              </a:spcAft>
              <a:buClr>
                <a:srgbClr val="FF0000"/>
              </a:buClr>
            </a:pPr>
            <a:r>
              <a:rPr lang="en-US" sz="2500" dirty="0"/>
              <a:t>Listen to </a:t>
            </a:r>
            <a:r>
              <a:rPr lang="en-US" sz="2500" b="1" dirty="0"/>
              <a:t>hear</a:t>
            </a:r>
            <a:r>
              <a:rPr lang="en-US" sz="2500" dirty="0"/>
              <a:t> what is being said vs. to come up with a response. </a:t>
            </a:r>
          </a:p>
          <a:p>
            <a:pPr>
              <a:spcBef>
                <a:spcPts val="0"/>
              </a:spcBef>
              <a:spcAft>
                <a:spcPts val="400"/>
              </a:spcAft>
              <a:buClr>
                <a:srgbClr val="FF0000"/>
              </a:buClr>
            </a:pPr>
            <a:r>
              <a:rPr lang="en-US" sz="2500" dirty="0"/>
              <a:t>Ask clarifying questions</a:t>
            </a:r>
          </a:p>
        </p:txBody>
      </p:sp>
      <p:sp>
        <p:nvSpPr>
          <p:cNvPr id="15" name="Title 1"/>
          <p:cNvSpPr>
            <a:spLocks noGrp="1"/>
          </p:cNvSpPr>
          <p:nvPr>
            <p:ph type="title"/>
          </p:nvPr>
        </p:nvSpPr>
        <p:spPr>
          <a:xfrm>
            <a:off x="2964180" y="1502304"/>
            <a:ext cx="6896100" cy="1515216"/>
          </a:xfrm>
        </p:spPr>
        <p:txBody>
          <a:bodyPr>
            <a:noAutofit/>
          </a:bodyPr>
          <a:lstStyle/>
          <a:p>
            <a:r>
              <a:rPr lang="en-US" sz="3500" b="1" dirty="0">
                <a:solidFill>
                  <a:srgbClr val="FF0000"/>
                </a:solidFill>
              </a:rPr>
              <a:t>How to </a:t>
            </a:r>
            <a:br>
              <a:rPr lang="en-US" sz="3500" b="1" dirty="0">
                <a:solidFill>
                  <a:srgbClr val="FF0000"/>
                </a:solidFill>
              </a:rPr>
            </a:br>
            <a:r>
              <a:rPr lang="en-US" sz="3500" i="1" u="sng" dirty="0">
                <a:solidFill>
                  <a:srgbClr val="FF0000"/>
                </a:solidFill>
              </a:rPr>
              <a:t>Actively listen</a:t>
            </a:r>
            <a:r>
              <a:rPr lang="en-US" sz="3500" dirty="0">
                <a:solidFill>
                  <a:srgbClr val="FF0000"/>
                </a:solidFill>
              </a:rPr>
              <a:t> and </a:t>
            </a:r>
            <a:br>
              <a:rPr lang="en-US" sz="3500" dirty="0">
                <a:solidFill>
                  <a:srgbClr val="FF0000"/>
                </a:solidFill>
              </a:rPr>
            </a:br>
            <a:r>
              <a:rPr lang="en-US" sz="3500" dirty="0">
                <a:solidFill>
                  <a:srgbClr val="FF0000"/>
                </a:solidFill>
              </a:rPr>
              <a:t>Practice 3-way Communication</a:t>
            </a:r>
            <a:endParaRPr lang="en-US" sz="3500" b="1" dirty="0">
              <a:solidFill>
                <a:srgbClr val="FF0000"/>
              </a:solidFill>
            </a:endParaRPr>
          </a:p>
        </p:txBody>
      </p:sp>
      <p:pic>
        <p:nvPicPr>
          <p:cNvPr id="16"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316" y="1535382"/>
            <a:ext cx="1481328" cy="11137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4467" y="3524832"/>
            <a:ext cx="569387" cy="2098729"/>
          </a:xfrm>
          <a:prstGeom prst="rect">
            <a:avLst/>
          </a:prstGeom>
        </p:spPr>
        <p:txBody>
          <a:bodyPr vert="vert270" wrap="square">
            <a:spAutoFit/>
          </a:bodyPr>
          <a:lstStyle/>
          <a:p>
            <a:pPr algn="ctr" defTabSz="457200">
              <a:spcAft>
                <a:spcPts val="400"/>
              </a:spcAft>
              <a:buClr>
                <a:srgbClr val="FF0000"/>
              </a:buClr>
            </a:pPr>
            <a:r>
              <a:rPr lang="en-US" sz="2500" b="1" i="1" u="sng" dirty="0">
                <a:solidFill>
                  <a:prstClr val="black"/>
                </a:solidFill>
                <a:latin typeface="Calibri"/>
              </a:rPr>
              <a:t>Actively listen</a:t>
            </a:r>
          </a:p>
        </p:txBody>
      </p:sp>
    </p:spTree>
    <p:extLst>
      <p:ext uri="{BB962C8B-B14F-4D97-AF65-F5344CB8AC3E}">
        <p14:creationId xmlns:p14="http://schemas.microsoft.com/office/powerpoint/2010/main" val="8029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535680" y="3413760"/>
            <a:ext cx="6629400" cy="2046514"/>
          </a:xfrm>
        </p:spPr>
        <p:txBody>
          <a:bodyPr>
            <a:noAutofit/>
          </a:bodyPr>
          <a:lstStyle/>
          <a:p>
            <a:pPr>
              <a:spcBef>
                <a:spcPts val="0"/>
              </a:spcBef>
              <a:spcAft>
                <a:spcPts val="400"/>
              </a:spcAft>
              <a:buClr>
                <a:srgbClr val="FF0000"/>
              </a:buClr>
            </a:pPr>
            <a:r>
              <a:rPr lang="en-US" sz="2500" dirty="0"/>
              <a:t>Make sure you have listener’s attention</a:t>
            </a:r>
          </a:p>
          <a:p>
            <a:pPr>
              <a:spcBef>
                <a:spcPts val="0"/>
              </a:spcBef>
              <a:spcAft>
                <a:spcPts val="400"/>
              </a:spcAft>
              <a:buClr>
                <a:srgbClr val="FF0000"/>
              </a:buClr>
            </a:pPr>
            <a:r>
              <a:rPr lang="en-US" sz="2500" dirty="0"/>
              <a:t>Be direct and concise </a:t>
            </a:r>
          </a:p>
          <a:p>
            <a:pPr>
              <a:spcBef>
                <a:spcPts val="0"/>
              </a:spcBef>
              <a:spcAft>
                <a:spcPts val="400"/>
              </a:spcAft>
              <a:buClr>
                <a:srgbClr val="FF0000"/>
              </a:buClr>
            </a:pPr>
            <a:r>
              <a:rPr lang="en-US" sz="2500" dirty="0"/>
              <a:t>Ask team member to repeat message</a:t>
            </a:r>
          </a:p>
          <a:p>
            <a:pPr>
              <a:spcBef>
                <a:spcPts val="0"/>
              </a:spcBef>
              <a:spcAft>
                <a:spcPts val="400"/>
              </a:spcAft>
              <a:buClr>
                <a:srgbClr val="FF0000"/>
              </a:buClr>
            </a:pPr>
            <a:r>
              <a:rPr lang="en-US" sz="2500" dirty="0"/>
              <a:t>Clarify any misunderstandings</a:t>
            </a:r>
          </a:p>
          <a:p>
            <a:pPr>
              <a:spcBef>
                <a:spcPts val="0"/>
              </a:spcBef>
              <a:spcAft>
                <a:spcPts val="400"/>
              </a:spcAft>
              <a:buClr>
                <a:srgbClr val="FF0000"/>
              </a:buClr>
            </a:pPr>
            <a:endParaRPr lang="en-US" sz="2500" dirty="0"/>
          </a:p>
        </p:txBody>
      </p:sp>
      <p:sp>
        <p:nvSpPr>
          <p:cNvPr id="6" name="Title 1"/>
          <p:cNvSpPr>
            <a:spLocks noGrp="1"/>
          </p:cNvSpPr>
          <p:nvPr>
            <p:ph type="title"/>
          </p:nvPr>
        </p:nvSpPr>
        <p:spPr>
          <a:xfrm>
            <a:off x="2964180" y="1502304"/>
            <a:ext cx="7200900" cy="1515216"/>
          </a:xfrm>
        </p:spPr>
        <p:txBody>
          <a:bodyPr>
            <a:noAutofit/>
          </a:bodyPr>
          <a:lstStyle/>
          <a:p>
            <a:r>
              <a:rPr lang="en-US" sz="3500" b="1" dirty="0">
                <a:solidFill>
                  <a:srgbClr val="FF0000"/>
                </a:solidFill>
              </a:rPr>
              <a:t>How to </a:t>
            </a:r>
            <a:br>
              <a:rPr lang="en-US" sz="3500" b="1" dirty="0">
                <a:solidFill>
                  <a:srgbClr val="FF0000"/>
                </a:solidFill>
              </a:rPr>
            </a:br>
            <a:r>
              <a:rPr lang="en-US" sz="3500" dirty="0">
                <a:solidFill>
                  <a:srgbClr val="FF0000"/>
                </a:solidFill>
              </a:rPr>
              <a:t>Actively Listen and </a:t>
            </a:r>
            <a:br>
              <a:rPr lang="en-US" sz="3500" dirty="0">
                <a:solidFill>
                  <a:srgbClr val="FF0000"/>
                </a:solidFill>
              </a:rPr>
            </a:br>
            <a:r>
              <a:rPr lang="en-US" sz="3500" i="1" u="sng" dirty="0">
                <a:solidFill>
                  <a:srgbClr val="FF0000"/>
                </a:solidFill>
              </a:rPr>
              <a:t>Practice 3-way Communication (cont’d)</a:t>
            </a:r>
            <a:endParaRPr lang="en-US" sz="3500" b="1" i="1" u="sng" dirty="0">
              <a:solidFill>
                <a:srgbClr val="FF0000"/>
              </a:solidFill>
            </a:endParaRPr>
          </a:p>
        </p:txBody>
      </p:sp>
      <p:sp>
        <p:nvSpPr>
          <p:cNvPr id="3" name="Rectangle 2"/>
          <p:cNvSpPr/>
          <p:nvPr/>
        </p:nvSpPr>
        <p:spPr>
          <a:xfrm>
            <a:off x="2395836" y="3394939"/>
            <a:ext cx="1005403" cy="2217274"/>
          </a:xfrm>
          <a:prstGeom prst="rect">
            <a:avLst/>
          </a:prstGeom>
        </p:spPr>
        <p:txBody>
          <a:bodyPr vert="vert270" wrap="none">
            <a:spAutoFit/>
          </a:bodyPr>
          <a:lstStyle/>
          <a:p>
            <a:pPr algn="ctr" defTabSz="457200">
              <a:spcAft>
                <a:spcPts val="400"/>
              </a:spcAft>
              <a:buClr>
                <a:srgbClr val="FF0000"/>
              </a:buClr>
            </a:pPr>
            <a:r>
              <a:rPr lang="en-US" sz="2500" b="1" i="1" u="sng" dirty="0">
                <a:solidFill>
                  <a:prstClr val="black"/>
                </a:solidFill>
                <a:latin typeface="Calibri"/>
              </a:rPr>
              <a:t>Practice 3-way</a:t>
            </a:r>
          </a:p>
          <a:p>
            <a:pPr algn="ctr" defTabSz="457200">
              <a:spcAft>
                <a:spcPts val="400"/>
              </a:spcAft>
              <a:buClr>
                <a:srgbClr val="FF0000"/>
              </a:buClr>
            </a:pPr>
            <a:r>
              <a:rPr lang="en-US" sz="2500" b="1" i="1" u="sng" dirty="0">
                <a:solidFill>
                  <a:prstClr val="black"/>
                </a:solidFill>
                <a:latin typeface="Calibri"/>
              </a:rPr>
              <a:t> communication</a:t>
            </a:r>
            <a:endParaRPr lang="en-US" sz="2500" b="1" u="sng" dirty="0">
              <a:solidFill>
                <a:prstClr val="black"/>
              </a:solidFill>
              <a:latin typeface="Calibri"/>
            </a:endParaRPr>
          </a:p>
        </p:txBody>
      </p:sp>
      <p:pic>
        <p:nvPicPr>
          <p:cNvPr id="8"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316" y="1535382"/>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24302" y="1650183"/>
          <a:ext cx="7359518" cy="484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1854865" y="2164081"/>
            <a:ext cx="2876204" cy="3642359"/>
          </a:xfrm>
        </p:spPr>
        <p:txBody>
          <a:bodyPr>
            <a:noAutofit/>
          </a:bodyPr>
          <a:lstStyle/>
          <a:p>
            <a:r>
              <a:rPr lang="en-US" sz="3500" b="1" dirty="0">
                <a:solidFill>
                  <a:srgbClr val="FF0000"/>
                </a:solidFill>
              </a:rPr>
              <a:t>How To</a:t>
            </a:r>
            <a:br>
              <a:rPr lang="en-US" sz="3500" b="1" dirty="0">
                <a:solidFill>
                  <a:srgbClr val="FF0000"/>
                </a:solidFill>
              </a:rPr>
            </a:br>
            <a:r>
              <a:rPr lang="en-US" sz="3500" dirty="0">
                <a:solidFill>
                  <a:srgbClr val="FF0000"/>
                </a:solidFill>
              </a:rPr>
              <a:t>Develop Team Members through </a:t>
            </a:r>
            <a:br>
              <a:rPr lang="en-US" sz="3500" dirty="0">
                <a:solidFill>
                  <a:srgbClr val="FF0000"/>
                </a:solidFill>
              </a:rPr>
            </a:br>
            <a:r>
              <a:rPr lang="en-US" sz="3500" u="sng" dirty="0">
                <a:solidFill>
                  <a:srgbClr val="FF0000"/>
                </a:solidFill>
              </a:rPr>
              <a:t>Teaching, Coaching</a:t>
            </a:r>
            <a:r>
              <a:rPr lang="en-US" sz="3500" dirty="0">
                <a:solidFill>
                  <a:srgbClr val="FF0000"/>
                </a:solidFill>
              </a:rPr>
              <a:t>, and Feedback</a:t>
            </a:r>
          </a:p>
        </p:txBody>
      </p:sp>
      <p:sp>
        <p:nvSpPr>
          <p:cNvPr id="2" name="Rectangle 1"/>
          <p:cNvSpPr/>
          <p:nvPr/>
        </p:nvSpPr>
        <p:spPr>
          <a:xfrm>
            <a:off x="6562652" y="3193349"/>
            <a:ext cx="2082814" cy="477054"/>
          </a:xfrm>
          <a:prstGeom prst="rect">
            <a:avLst/>
          </a:prstGeom>
        </p:spPr>
        <p:txBody>
          <a:bodyPr wrap="none">
            <a:spAutoFit/>
          </a:bodyPr>
          <a:lstStyle/>
          <a:p>
            <a:pPr algn="ctr" defTabSz="457200"/>
            <a:r>
              <a:rPr lang="en-US" sz="2500" b="1" i="1" dirty="0">
                <a:solidFill>
                  <a:prstClr val="black"/>
                </a:solidFill>
                <a:latin typeface="Calibri"/>
              </a:rPr>
              <a:t>Teach &amp; coach</a:t>
            </a:r>
          </a:p>
        </p:txBody>
      </p:sp>
      <p:pic>
        <p:nvPicPr>
          <p:cNvPr id="5" name="Picture 4" descr="https://encrypted-tbn0.gstatic.com/images?q=tbn:ANd9GcQgdkWDzmUnmTXpJuELiyK4Sucd2VZ44GSgZ1Kbh0p2MKrgkWZN"/>
          <p:cNvPicPr/>
          <p:nvPr/>
        </p:nvPicPr>
        <p:blipFill>
          <a:blip r:embed="rId8">
            <a:extLst>
              <a:ext uri="{28A0092B-C50C-407E-A947-70E740481C1C}">
                <a14:useLocalDpi xmlns:a14="http://schemas.microsoft.com/office/drawing/2010/main" val="0"/>
              </a:ext>
            </a:extLst>
          </a:blip>
          <a:srcRect/>
          <a:stretch>
            <a:fillRect/>
          </a:stretch>
        </p:blipFill>
        <p:spPr bwMode="auto">
          <a:xfrm>
            <a:off x="6697152" y="3609294"/>
            <a:ext cx="1813813" cy="1076102"/>
          </a:xfrm>
          <a:prstGeom prst="rect">
            <a:avLst/>
          </a:prstGeom>
          <a:noFill/>
          <a:ln>
            <a:noFill/>
          </a:ln>
        </p:spPr>
      </p:pic>
    </p:spTree>
    <p:extLst>
      <p:ext uri="{BB962C8B-B14F-4D97-AF65-F5344CB8AC3E}">
        <p14:creationId xmlns:p14="http://schemas.microsoft.com/office/powerpoint/2010/main" val="2547021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913" y="2172059"/>
            <a:ext cx="4846007" cy="3588662"/>
          </a:xfrm>
          <a:ln w="9525">
            <a:solidFill>
              <a:schemeClr val="tx1"/>
            </a:solidFill>
          </a:ln>
        </p:spPr>
        <p:txBody>
          <a:bodyPr>
            <a:noAutofit/>
          </a:bodyPr>
          <a:lstStyle/>
          <a:p>
            <a:pPr marL="0" indent="0" algn="ctr">
              <a:lnSpc>
                <a:spcPct val="114000"/>
              </a:lnSpc>
              <a:spcBef>
                <a:spcPts val="0"/>
              </a:spcBef>
              <a:buNone/>
            </a:pPr>
            <a:r>
              <a:rPr lang="en-US" sz="3500" i="1" dirty="0"/>
              <a:t>Use the </a:t>
            </a:r>
            <a:r>
              <a:rPr lang="en-US" sz="3500" b="1" i="1" dirty="0">
                <a:solidFill>
                  <a:srgbClr val="FF0000"/>
                </a:solidFill>
              </a:rPr>
              <a:t>FIST </a:t>
            </a:r>
            <a:r>
              <a:rPr lang="en-US" sz="3500" i="1" dirty="0"/>
              <a:t>Principle:</a:t>
            </a:r>
          </a:p>
          <a:p>
            <a:pPr marL="0" indent="0">
              <a:lnSpc>
                <a:spcPct val="114000"/>
              </a:lnSpc>
              <a:spcBef>
                <a:spcPts val="0"/>
              </a:spcBef>
              <a:buNone/>
            </a:pPr>
            <a:endParaRPr lang="en-US" sz="3500" dirty="0"/>
          </a:p>
          <a:p>
            <a:pPr marL="0" indent="0">
              <a:lnSpc>
                <a:spcPct val="114000"/>
              </a:lnSpc>
              <a:spcBef>
                <a:spcPts val="0"/>
              </a:spcBef>
              <a:buNone/>
            </a:pPr>
            <a:r>
              <a:rPr lang="en-US" sz="3000" dirty="0"/>
              <a:t>Describe the	</a:t>
            </a:r>
            <a:r>
              <a:rPr lang="en-US" sz="3000" b="1" u="sng" dirty="0">
                <a:solidFill>
                  <a:srgbClr val="FF0000"/>
                </a:solidFill>
              </a:rPr>
              <a:t>F</a:t>
            </a:r>
            <a:r>
              <a:rPr lang="en-US" sz="3000" b="1" dirty="0"/>
              <a:t>ACTS </a:t>
            </a:r>
          </a:p>
          <a:p>
            <a:pPr marL="0" indent="0">
              <a:lnSpc>
                <a:spcPct val="114000"/>
              </a:lnSpc>
              <a:spcBef>
                <a:spcPts val="0"/>
              </a:spcBef>
              <a:buNone/>
            </a:pPr>
            <a:r>
              <a:rPr lang="en-US" sz="3000" dirty="0"/>
              <a:t>Explain the		</a:t>
            </a:r>
            <a:r>
              <a:rPr lang="en-US" sz="3000" b="1" u="sng" dirty="0">
                <a:solidFill>
                  <a:srgbClr val="FF0000"/>
                </a:solidFill>
              </a:rPr>
              <a:t>I</a:t>
            </a:r>
            <a:r>
              <a:rPr lang="en-US" sz="3000" b="1" dirty="0"/>
              <a:t>MPACT</a:t>
            </a:r>
          </a:p>
          <a:p>
            <a:pPr marL="0" indent="0">
              <a:lnSpc>
                <a:spcPct val="114000"/>
              </a:lnSpc>
              <a:spcBef>
                <a:spcPts val="0"/>
              </a:spcBef>
              <a:buNone/>
            </a:pPr>
            <a:r>
              <a:rPr lang="en-US" sz="3000" dirty="0"/>
              <a:t>Provide			</a:t>
            </a:r>
            <a:r>
              <a:rPr lang="en-US" sz="3000" b="1" u="sng" dirty="0">
                <a:solidFill>
                  <a:srgbClr val="FF0000"/>
                </a:solidFill>
              </a:rPr>
              <a:t>S</a:t>
            </a:r>
            <a:r>
              <a:rPr lang="en-US" sz="3000" b="1" dirty="0"/>
              <a:t>UGGESTIONS</a:t>
            </a:r>
          </a:p>
          <a:p>
            <a:pPr marL="0" indent="0">
              <a:lnSpc>
                <a:spcPct val="114000"/>
              </a:lnSpc>
              <a:spcBef>
                <a:spcPts val="0"/>
              </a:spcBef>
              <a:buNone/>
            </a:pPr>
            <a:r>
              <a:rPr lang="en-US" sz="3000" dirty="0"/>
              <a:t>Be       			</a:t>
            </a:r>
            <a:r>
              <a:rPr lang="en-US" sz="3000" b="1" u="sng" dirty="0">
                <a:solidFill>
                  <a:srgbClr val="FF0000"/>
                </a:solidFill>
              </a:rPr>
              <a:t>T</a:t>
            </a:r>
            <a:r>
              <a:rPr lang="en-US" sz="3000" b="1" dirty="0"/>
              <a:t>IMELY</a:t>
            </a:r>
          </a:p>
        </p:txBody>
      </p:sp>
      <p:sp>
        <p:nvSpPr>
          <p:cNvPr id="8" name="Title 1"/>
          <p:cNvSpPr>
            <a:spLocks noGrp="1"/>
          </p:cNvSpPr>
          <p:nvPr>
            <p:ph type="title"/>
          </p:nvPr>
        </p:nvSpPr>
        <p:spPr>
          <a:xfrm>
            <a:off x="1854865" y="2164081"/>
            <a:ext cx="2876204" cy="3642359"/>
          </a:xfrm>
        </p:spPr>
        <p:txBody>
          <a:bodyPr>
            <a:noAutofit/>
          </a:bodyPr>
          <a:lstStyle/>
          <a:p>
            <a:r>
              <a:rPr lang="en-US" sz="3500" b="1" dirty="0">
                <a:solidFill>
                  <a:srgbClr val="FF0000"/>
                </a:solidFill>
              </a:rPr>
              <a:t>How To</a:t>
            </a:r>
            <a:br>
              <a:rPr lang="en-US" sz="3500" dirty="0">
                <a:solidFill>
                  <a:srgbClr val="FF0000"/>
                </a:solidFill>
              </a:rPr>
            </a:br>
            <a:r>
              <a:rPr lang="en-US" sz="3500" dirty="0">
                <a:solidFill>
                  <a:srgbClr val="FF0000"/>
                </a:solidFill>
              </a:rPr>
              <a:t>Develop Team Members through </a:t>
            </a:r>
            <a:br>
              <a:rPr lang="en-US" sz="3500" dirty="0">
                <a:solidFill>
                  <a:srgbClr val="FF0000"/>
                </a:solidFill>
              </a:rPr>
            </a:br>
            <a:r>
              <a:rPr lang="en-US" sz="3500" dirty="0">
                <a:solidFill>
                  <a:srgbClr val="FF0000"/>
                </a:solidFill>
              </a:rPr>
              <a:t>Teaching, Coaching, and </a:t>
            </a:r>
            <a:r>
              <a:rPr lang="en-US" sz="3500" u="sng" dirty="0">
                <a:solidFill>
                  <a:srgbClr val="FF0000"/>
                </a:solidFill>
              </a:rPr>
              <a:t>Feedback</a:t>
            </a:r>
          </a:p>
        </p:txBody>
      </p:sp>
    </p:spTree>
    <p:extLst>
      <p:ext uri="{BB962C8B-B14F-4D97-AF65-F5344CB8AC3E}">
        <p14:creationId xmlns:p14="http://schemas.microsoft.com/office/powerpoint/2010/main" val="31524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a:xfrm>
            <a:off x="2857500" y="3429000"/>
            <a:ext cx="7133542" cy="3200400"/>
          </a:xfrm>
        </p:spPr>
        <p:txBody>
          <a:bodyPr>
            <a:noAutofit/>
          </a:bodyPr>
          <a:lstStyle/>
          <a:p>
            <a:pPr>
              <a:lnSpc>
                <a:spcPct val="110000"/>
              </a:lnSpc>
              <a:spcBef>
                <a:spcPts val="0"/>
              </a:spcBef>
              <a:spcAft>
                <a:spcPts val="1200"/>
              </a:spcAft>
              <a:buClr>
                <a:srgbClr val="FF0000"/>
              </a:buClr>
            </a:pPr>
            <a:r>
              <a:rPr lang="en-US" sz="2500" dirty="0"/>
              <a:t>Give recognition separately from other types of feedback</a:t>
            </a:r>
          </a:p>
          <a:p>
            <a:pPr>
              <a:lnSpc>
                <a:spcPct val="110000"/>
              </a:lnSpc>
              <a:spcBef>
                <a:spcPts val="0"/>
              </a:spcBef>
              <a:spcAft>
                <a:spcPts val="1200"/>
              </a:spcAft>
              <a:buClr>
                <a:srgbClr val="FF0000"/>
              </a:buClr>
            </a:pPr>
            <a:r>
              <a:rPr lang="en-US" sz="2500" dirty="0"/>
              <a:t>Regularly give praise in private</a:t>
            </a:r>
          </a:p>
          <a:p>
            <a:pPr>
              <a:lnSpc>
                <a:spcPct val="110000"/>
              </a:lnSpc>
              <a:spcBef>
                <a:spcPts val="0"/>
              </a:spcBef>
              <a:spcAft>
                <a:spcPts val="1200"/>
              </a:spcAft>
              <a:buClr>
                <a:srgbClr val="FF0000"/>
              </a:buClr>
            </a:pPr>
            <a:r>
              <a:rPr lang="en-US" sz="2500" dirty="0"/>
              <a:t>Be specific about why you are praising the person </a:t>
            </a:r>
          </a:p>
          <a:p>
            <a:pPr>
              <a:lnSpc>
                <a:spcPct val="110000"/>
              </a:lnSpc>
              <a:spcBef>
                <a:spcPts val="0"/>
              </a:spcBef>
              <a:spcAft>
                <a:spcPts val="1200"/>
              </a:spcAft>
              <a:buClr>
                <a:srgbClr val="FF0000"/>
              </a:buClr>
            </a:pPr>
            <a:r>
              <a:rPr lang="en-US" sz="2500" dirty="0"/>
              <a:t>Give praise publically if the person is comfortable with it</a:t>
            </a:r>
          </a:p>
        </p:txBody>
      </p:sp>
      <p:sp>
        <p:nvSpPr>
          <p:cNvPr id="8" name="Title 1"/>
          <p:cNvSpPr>
            <a:spLocks noGrp="1"/>
          </p:cNvSpPr>
          <p:nvPr>
            <p:ph type="title"/>
          </p:nvPr>
        </p:nvSpPr>
        <p:spPr>
          <a:xfrm>
            <a:off x="3035301" y="1524001"/>
            <a:ext cx="6202895" cy="1582877"/>
          </a:xfrm>
        </p:spPr>
        <p:txBody>
          <a:bodyPr>
            <a:noAutofit/>
          </a:bodyPr>
          <a:lstStyle/>
          <a:p>
            <a:r>
              <a:rPr lang="en-US" sz="3500" b="1" dirty="0">
                <a:solidFill>
                  <a:srgbClr val="FF0000"/>
                </a:solidFill>
              </a:rPr>
              <a:t>How to</a:t>
            </a:r>
            <a:br>
              <a:rPr lang="en-US" sz="3500" b="1" dirty="0">
                <a:solidFill>
                  <a:srgbClr val="FF0000"/>
                </a:solidFill>
              </a:rPr>
            </a:br>
            <a:r>
              <a:rPr lang="en-US" sz="3500" dirty="0">
                <a:solidFill>
                  <a:srgbClr val="FF0000"/>
                </a:solidFill>
              </a:rPr>
              <a:t>Recognize Team Members </a:t>
            </a:r>
            <a:br>
              <a:rPr lang="en-US" sz="3500" dirty="0">
                <a:solidFill>
                  <a:srgbClr val="FF0000"/>
                </a:solidFill>
              </a:rPr>
            </a:br>
            <a:r>
              <a:rPr lang="en-US" sz="3500" dirty="0">
                <a:solidFill>
                  <a:srgbClr val="FF0000"/>
                </a:solidFill>
              </a:rPr>
              <a:t>for a Job Well Done</a:t>
            </a:r>
            <a:r>
              <a:rPr lang="en-US" sz="3500" b="1" dirty="0">
                <a:solidFill>
                  <a:srgbClr val="FF0000"/>
                </a:solidFill>
              </a:rPr>
              <a:t> </a:t>
            </a:r>
          </a:p>
        </p:txBody>
      </p:sp>
      <p:pic>
        <p:nvPicPr>
          <p:cNvPr id="9" name="Picture 2" descr="http://thumbs.dreamstime.com/z/job-well-done-2219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66" b="4478"/>
          <a:stretch/>
        </p:blipFill>
        <p:spPr bwMode="auto">
          <a:xfrm>
            <a:off x="1802996" y="1524001"/>
            <a:ext cx="1423208" cy="180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79343" y="3010126"/>
            <a:ext cx="6015789" cy="477672"/>
          </a:xfrm>
          <a:prstGeom prst="roundRect">
            <a:avLst/>
          </a:prstGeom>
          <a:solidFill>
            <a:srgbClr val="BC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30"/>
            <a:endParaRPr lang="en-US" sz="1773">
              <a:solidFill>
                <a:prstClr val="white"/>
              </a:solidFill>
              <a:latin typeface="Calibri"/>
            </a:endParaRPr>
          </a:p>
        </p:txBody>
      </p:sp>
      <p:sp>
        <p:nvSpPr>
          <p:cNvPr id="2" name="Title 1"/>
          <p:cNvSpPr>
            <a:spLocks noGrp="1"/>
          </p:cNvSpPr>
          <p:nvPr>
            <p:ph type="ctrTitle"/>
          </p:nvPr>
        </p:nvSpPr>
        <p:spPr>
          <a:xfrm>
            <a:off x="2001672" y="1381836"/>
            <a:ext cx="8188657" cy="838200"/>
          </a:xfrm>
        </p:spPr>
        <p:txBody>
          <a:bodyPr/>
          <a:lstStyle/>
          <a:p>
            <a:r>
              <a:rPr lang="en-US" dirty="0"/>
              <a:t>The Following is from the Effective Leadership Skills Course</a:t>
            </a:r>
          </a:p>
        </p:txBody>
      </p:sp>
      <p:sp>
        <p:nvSpPr>
          <p:cNvPr id="3" name="Subtitle 2"/>
          <p:cNvSpPr>
            <a:spLocks noGrp="1"/>
          </p:cNvSpPr>
          <p:nvPr>
            <p:ph type="subTitle" idx="1"/>
          </p:nvPr>
        </p:nvSpPr>
        <p:spPr>
          <a:xfrm>
            <a:off x="2479343" y="3087806"/>
            <a:ext cx="7710985" cy="2866030"/>
          </a:xfrm>
        </p:spPr>
        <p:txBody>
          <a:bodyPr/>
          <a:lstStyle/>
          <a:p>
            <a:pPr marL="342900" indent="-342900">
              <a:spcBef>
                <a:spcPts val="358"/>
              </a:spcBef>
              <a:buFont typeface="Arial" panose="020B0604020202020204" pitchFamily="34" charset="0"/>
              <a:buChar char="•"/>
              <a:tabLst>
                <a:tab pos="1848088" algn="l"/>
              </a:tabLst>
            </a:pPr>
            <a:r>
              <a:rPr lang="en-US" b="1" dirty="0"/>
              <a:t>This Leadership course was developed for the electrical training ALLIANCE (</a:t>
            </a:r>
            <a:r>
              <a:rPr lang="en-US" b="1" dirty="0" err="1"/>
              <a:t>etA</a:t>
            </a:r>
            <a:r>
              <a:rPr lang="en-US" b="1" dirty="0"/>
              <a:t>) by American Technical Publishers (ATP)</a:t>
            </a:r>
          </a:p>
          <a:p>
            <a:pPr marL="342900" indent="-342900">
              <a:spcBef>
                <a:spcPts val="358"/>
              </a:spcBef>
              <a:buFont typeface="Arial" panose="020B0604020202020204" pitchFamily="34" charset="0"/>
              <a:buChar char="•"/>
              <a:tabLst>
                <a:tab pos="1848088" algn="l"/>
              </a:tabLst>
            </a:pPr>
            <a:r>
              <a:rPr lang="en-US" b="1" dirty="0"/>
              <a:t>Textbook is available from the </a:t>
            </a:r>
            <a:r>
              <a:rPr lang="en-US" b="1" dirty="0" err="1"/>
              <a:t>etA</a:t>
            </a:r>
            <a:endParaRPr lang="en-US" b="1" dirty="0"/>
          </a:p>
          <a:p>
            <a:pPr marL="342900" indent="-342900">
              <a:spcBef>
                <a:spcPts val="358"/>
              </a:spcBef>
              <a:buFont typeface="Arial" panose="020B0604020202020204" pitchFamily="34" charset="0"/>
              <a:buChar char="•"/>
              <a:tabLst>
                <a:tab pos="1848088" algn="l"/>
              </a:tabLst>
            </a:pPr>
            <a:r>
              <a:rPr lang="en-US" b="1" dirty="0"/>
              <a:t>Blended Learning course, including PowerPoint, is in </a:t>
            </a:r>
            <a:r>
              <a:rPr lang="en-US" b="1" dirty="0" err="1"/>
              <a:t>etA’s</a:t>
            </a:r>
            <a:r>
              <a:rPr lang="en-US" b="1" dirty="0"/>
              <a:t> Learning Management System (LMS) </a:t>
            </a:r>
          </a:p>
          <a:p>
            <a:pPr marL="342900" indent="-342900">
              <a:spcBef>
                <a:spcPts val="358"/>
              </a:spcBef>
              <a:buFont typeface="Arial" panose="020B0604020202020204" pitchFamily="34" charset="0"/>
              <a:buChar char="•"/>
              <a:tabLst>
                <a:tab pos="1848088" algn="l"/>
              </a:tabLst>
            </a:pPr>
            <a:r>
              <a:rPr lang="en-US" b="1" dirty="0"/>
              <a:t>This, like all content, should be covered in its entirety</a:t>
            </a:r>
          </a:p>
          <a:p>
            <a:pPr marL="342900" indent="-342900">
              <a:spcBef>
                <a:spcPts val="358"/>
              </a:spcBef>
              <a:buFont typeface="Arial" panose="020B0604020202020204" pitchFamily="34" charset="0"/>
              <a:buChar char="•"/>
              <a:tabLst>
                <a:tab pos="1848088" algn="l"/>
              </a:tabLst>
            </a:pPr>
            <a:endParaRPr lang="en-US" b="1" dirty="0"/>
          </a:p>
          <a:p>
            <a:pPr marL="342900" indent="-342900">
              <a:spcBef>
                <a:spcPts val="358"/>
              </a:spcBef>
              <a:buFont typeface="Arial" panose="020B0604020202020204" pitchFamily="34" charset="0"/>
              <a:buChar char="•"/>
              <a:tabLst>
                <a:tab pos="1848088" algn="l"/>
              </a:tabLst>
            </a:pPr>
            <a:endParaRPr lang="en-US" dirty="0"/>
          </a:p>
          <a:p>
            <a:pPr>
              <a:spcBef>
                <a:spcPts val="358"/>
              </a:spcBef>
              <a:tabLst>
                <a:tab pos="1848088" algn="l"/>
              </a:tabLst>
            </a:pPr>
            <a:endParaRPr lang="en-US" sz="2000" b="1" dirty="0"/>
          </a:p>
          <a:p>
            <a:pPr>
              <a:spcBef>
                <a:spcPts val="358"/>
              </a:spcBef>
              <a:tabLst>
                <a:tab pos="1848088" algn="l"/>
              </a:tabLst>
            </a:pPr>
            <a:endParaRPr lang="en-US" sz="2000" b="1" dirty="0"/>
          </a:p>
        </p:txBody>
      </p:sp>
      <p:sp>
        <p:nvSpPr>
          <p:cNvPr id="5" name="Rectangle 4">
            <a:extLst>
              <a:ext uri="{FF2B5EF4-FFF2-40B4-BE49-F238E27FC236}">
                <a16:creationId xmlns:a16="http://schemas.microsoft.com/office/drawing/2014/main" id="{6DEC8F5D-641E-42FE-BB22-71F021C55744}"/>
              </a:ext>
            </a:extLst>
          </p:cNvPr>
          <p:cNvSpPr/>
          <p:nvPr/>
        </p:nvSpPr>
        <p:spPr>
          <a:xfrm>
            <a:off x="2479343" y="4277888"/>
            <a:ext cx="624988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1085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79343" y="3010126"/>
            <a:ext cx="6015789" cy="477672"/>
          </a:xfrm>
          <a:prstGeom prst="roundRect">
            <a:avLst/>
          </a:prstGeom>
          <a:solidFill>
            <a:srgbClr val="BC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730"/>
            <a:endParaRPr lang="en-US" sz="1773">
              <a:solidFill>
                <a:prstClr val="white"/>
              </a:solidFill>
              <a:latin typeface="Calibri"/>
            </a:endParaRPr>
          </a:p>
        </p:txBody>
      </p:sp>
      <p:sp>
        <p:nvSpPr>
          <p:cNvPr id="2" name="Title 1"/>
          <p:cNvSpPr>
            <a:spLocks noGrp="1"/>
          </p:cNvSpPr>
          <p:nvPr>
            <p:ph type="ctrTitle"/>
          </p:nvPr>
        </p:nvSpPr>
        <p:spPr>
          <a:xfrm>
            <a:off x="2001672" y="1381836"/>
            <a:ext cx="8188657" cy="838200"/>
          </a:xfrm>
        </p:spPr>
        <p:txBody>
          <a:bodyPr/>
          <a:lstStyle/>
          <a:p>
            <a:r>
              <a:rPr lang="en-US" dirty="0"/>
              <a:t>Chapter 2</a:t>
            </a:r>
            <a:br>
              <a:rPr lang="en-US" dirty="0"/>
            </a:br>
            <a:r>
              <a:rPr lang="en-US" dirty="0"/>
              <a:t>Leadership Qualities</a:t>
            </a:r>
          </a:p>
        </p:txBody>
      </p:sp>
      <p:sp>
        <p:nvSpPr>
          <p:cNvPr id="3" name="Subtitle 2"/>
          <p:cNvSpPr>
            <a:spLocks noGrp="1"/>
          </p:cNvSpPr>
          <p:nvPr>
            <p:ph type="subTitle" idx="1"/>
          </p:nvPr>
        </p:nvSpPr>
        <p:spPr>
          <a:xfrm>
            <a:off x="2479343" y="3087806"/>
            <a:ext cx="7710985" cy="2866030"/>
          </a:xfrm>
        </p:spPr>
        <p:txBody>
          <a:bodyPr/>
          <a:lstStyle/>
          <a:p>
            <a:pPr>
              <a:spcBef>
                <a:spcPts val="358"/>
              </a:spcBef>
              <a:tabLst>
                <a:tab pos="1848088" algn="l"/>
              </a:tabLst>
            </a:pPr>
            <a:r>
              <a:rPr lang="en-US" b="1" dirty="0"/>
              <a:t>Section 2.1</a:t>
            </a:r>
            <a:r>
              <a:rPr lang="en-US" dirty="0"/>
              <a:t>	Professionalism and Respect</a:t>
            </a:r>
          </a:p>
          <a:p>
            <a:pPr>
              <a:spcBef>
                <a:spcPts val="358"/>
              </a:spcBef>
              <a:tabLst>
                <a:tab pos="1848088" algn="l"/>
              </a:tabLst>
            </a:pPr>
            <a:endParaRPr lang="en-US" sz="2000" b="1" dirty="0"/>
          </a:p>
          <a:p>
            <a:pPr>
              <a:spcBef>
                <a:spcPts val="358"/>
              </a:spcBef>
              <a:tabLst>
                <a:tab pos="1848088" algn="l"/>
              </a:tabLst>
            </a:pPr>
            <a:r>
              <a:rPr lang="en-US" sz="2000" b="1" dirty="0"/>
              <a:t>Objectives:</a:t>
            </a:r>
          </a:p>
        </p:txBody>
      </p:sp>
      <p:sp>
        <p:nvSpPr>
          <p:cNvPr id="5" name="Rectangle 4">
            <a:extLst>
              <a:ext uri="{FF2B5EF4-FFF2-40B4-BE49-F238E27FC236}">
                <a16:creationId xmlns:a16="http://schemas.microsoft.com/office/drawing/2014/main" id="{6DEC8F5D-641E-42FE-BB22-71F021C55744}"/>
              </a:ext>
            </a:extLst>
          </p:cNvPr>
          <p:cNvSpPr/>
          <p:nvPr/>
        </p:nvSpPr>
        <p:spPr>
          <a:xfrm>
            <a:off x="2479343" y="4277888"/>
            <a:ext cx="6249880" cy="1754326"/>
          </a:xfrm>
          <a:prstGeom prst="rect">
            <a:avLst/>
          </a:prstGeom>
        </p:spPr>
        <p:txBody>
          <a:bodyPr wrap="square">
            <a:spAutoFit/>
          </a:bodyPr>
          <a:lstStyle/>
          <a:p>
            <a:r>
              <a:rPr lang="en-US" dirty="0"/>
              <a:t>Describe how professionalism is demonstrated by effective field leaders.</a:t>
            </a:r>
          </a:p>
          <a:p>
            <a:endParaRPr lang="en-US" dirty="0"/>
          </a:p>
          <a:p>
            <a:r>
              <a:rPr lang="en-US" dirty="0"/>
              <a:t>Explain why effective field leaders need to respect crew members, field leaders of other trades, and members of the construction management team.</a:t>
            </a:r>
          </a:p>
        </p:txBody>
      </p:sp>
    </p:spTree>
    <p:extLst>
      <p:ext uri="{BB962C8B-B14F-4D97-AF65-F5344CB8AC3E}">
        <p14:creationId xmlns:p14="http://schemas.microsoft.com/office/powerpoint/2010/main" val="4179215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2820538" y="2132463"/>
            <a:ext cx="6550925" cy="1978925"/>
          </a:xfrm>
          <a:prstGeom prst="roundRect">
            <a:avLst/>
          </a:prstGeom>
          <a:solidFill>
            <a:schemeClr val="bg1"/>
          </a:solidFill>
        </p:spPr>
        <p:txBody>
          <a:bodyPr/>
          <a:lstStyle>
            <a:lvl1pPr marL="0" indent="0" algn="l" defTabSz="914400" rtl="0" eaLnBrk="1" latinLnBrk="0" hangingPunct="1">
              <a:spcBef>
                <a:spcPct val="20000"/>
              </a:spcBef>
              <a:buFont typeface="Arial" pitchFamily="34" charset="0"/>
              <a:buNone/>
              <a:defRPr sz="2600" kern="1200" baseline="0">
                <a:solidFill>
                  <a:schemeClr val="tx1"/>
                </a:solidFill>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18845">
              <a:lnSpc>
                <a:spcPct val="150000"/>
              </a:lnSpc>
            </a:pPr>
            <a:r>
              <a:rPr lang="en-US" sz="2507" b="1" dirty="0">
                <a:solidFill>
                  <a:srgbClr val="000000"/>
                </a:solidFill>
              </a:rPr>
              <a:t>“</a:t>
            </a:r>
            <a:r>
              <a:rPr lang="en-US" sz="2328" dirty="0">
                <a:solidFill>
                  <a:srgbClr val="000000"/>
                </a:solidFill>
              </a:rPr>
              <a:t>Professionalism requires being courteous, honest, and responsible when dealing with individuals or companies.</a:t>
            </a:r>
            <a:r>
              <a:rPr lang="en-US" sz="2507" b="1" dirty="0">
                <a:solidFill>
                  <a:srgbClr val="000000"/>
                </a:solidFill>
              </a:rPr>
              <a:t>”</a:t>
            </a:r>
            <a:endParaRPr lang="en-US" sz="2328" b="1" dirty="0">
              <a:solidFill>
                <a:srgbClr val="000000"/>
              </a:solidFill>
            </a:endParaRPr>
          </a:p>
        </p:txBody>
      </p:sp>
      <p:sp>
        <p:nvSpPr>
          <p:cNvPr id="4" name="Text Box 226"/>
          <p:cNvSpPr txBox="1">
            <a:spLocks noChangeArrowheads="1"/>
          </p:cNvSpPr>
          <p:nvPr/>
        </p:nvSpPr>
        <p:spPr bwMode="auto">
          <a:xfrm>
            <a:off x="3201822" y="152401"/>
            <a:ext cx="7180965" cy="366584"/>
          </a:xfrm>
          <a:prstGeom prst="rect">
            <a:avLst/>
          </a:prstGeom>
          <a:noFill/>
          <a:ln>
            <a:noFill/>
          </a:ln>
          <a:effectLst>
            <a:outerShdw blurRad="50800" dist="38100" dir="2700000" algn="tl" rotWithShape="0">
              <a:prstClr val="black">
                <a:alpha val="40000"/>
              </a:prstClr>
            </a:outerShdw>
          </a:effectLst>
        </p:spPr>
        <p:txBody>
          <a:bodyPr lIns="90116" tIns="45058" rIns="90116" bIns="45058">
            <a:spAutoFit/>
          </a:bodyPr>
          <a:lstStyle/>
          <a:p>
            <a:pPr algn="r" defTabSz="900730">
              <a:spcBef>
                <a:spcPct val="50000"/>
              </a:spcBef>
            </a:pPr>
            <a:r>
              <a:rPr lang="en-US" sz="1791" i="1" dirty="0">
                <a:solidFill>
                  <a:prstClr val="black"/>
                </a:solidFill>
                <a:latin typeface="Calibri"/>
              </a:rPr>
              <a:t>Section 2.1</a:t>
            </a:r>
            <a:r>
              <a:rPr lang="en-US" sz="1791" i="1" dirty="0">
                <a:solidFill>
                  <a:prstClr val="black"/>
                </a:solidFill>
                <a:latin typeface="Calibri"/>
                <a:cs typeface="Arial" pitchFamily="34" charset="0"/>
              </a:rPr>
              <a:t> </a:t>
            </a:r>
            <a:r>
              <a:rPr lang="en-US" sz="1791" i="1" dirty="0">
                <a:solidFill>
                  <a:prstClr val="black"/>
                </a:solidFill>
                <a:latin typeface="Calibri"/>
              </a:rPr>
              <a:t>— </a:t>
            </a:r>
            <a:r>
              <a:rPr lang="en-US" sz="1791" i="1" dirty="0">
                <a:solidFill>
                  <a:prstClr val="black"/>
                </a:solidFill>
                <a:latin typeface="Calibri"/>
                <a:cs typeface="Times New Roman" pitchFamily="18" charset="0"/>
              </a:rPr>
              <a:t>Professionalism and Respect</a:t>
            </a:r>
            <a:endParaRPr lang="en-US" sz="1791" i="1" dirty="0">
              <a:solidFill>
                <a:prstClr val="black"/>
              </a:solidFill>
              <a:latin typeface="Calibri"/>
            </a:endParaRPr>
          </a:p>
        </p:txBody>
      </p:sp>
    </p:spTree>
    <p:extLst>
      <p:ext uri="{BB962C8B-B14F-4D97-AF65-F5344CB8AC3E}">
        <p14:creationId xmlns:p14="http://schemas.microsoft.com/office/powerpoint/2010/main" val="67551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7197-C6E0-4C60-B447-99BEFA69B728}"/>
              </a:ext>
            </a:extLst>
          </p:cNvPr>
          <p:cNvSpPr>
            <a:spLocks noGrp="1"/>
          </p:cNvSpPr>
          <p:nvPr>
            <p:ph type="title"/>
          </p:nvPr>
        </p:nvSpPr>
        <p:spPr/>
        <p:txBody>
          <a:bodyPr/>
          <a:lstStyle/>
          <a:p>
            <a:r>
              <a:rPr lang="en-US" dirty="0"/>
              <a:t>Why a Safety Stand-Down?</a:t>
            </a:r>
          </a:p>
        </p:txBody>
      </p:sp>
      <p:sp>
        <p:nvSpPr>
          <p:cNvPr id="3" name="Content Placeholder 2">
            <a:extLst>
              <a:ext uri="{FF2B5EF4-FFF2-40B4-BE49-F238E27FC236}">
                <a16:creationId xmlns:a16="http://schemas.microsoft.com/office/drawing/2014/main" id="{485319CC-B5AE-4857-99F4-63809B57A960}"/>
              </a:ext>
            </a:extLst>
          </p:cNvPr>
          <p:cNvSpPr>
            <a:spLocks noGrp="1"/>
          </p:cNvSpPr>
          <p:nvPr>
            <p:ph idx="1"/>
          </p:nvPr>
        </p:nvSpPr>
        <p:spPr/>
        <p:txBody>
          <a:bodyPr/>
          <a:lstStyle/>
          <a:p>
            <a:r>
              <a:rPr lang="en-US" dirty="0"/>
              <a:t>Fatalities caused by falls from elevation continue to be a leading cause of death for construction employees, accounting for 320 of the 1,008 construction fatalities recorded in 2018 (BLS data). </a:t>
            </a:r>
          </a:p>
          <a:p>
            <a:r>
              <a:rPr lang="en-US" dirty="0"/>
              <a:t>Those deaths were preventable. </a:t>
            </a:r>
          </a:p>
          <a:p>
            <a:r>
              <a:rPr lang="en-US" dirty="0"/>
              <a:t>The National Safety Stand-Down raises fall hazard awareness across the country in an effort to stop fall fatalities and injuries.</a:t>
            </a:r>
          </a:p>
          <a:p>
            <a:endParaRPr lang="en-US" dirty="0"/>
          </a:p>
          <a:p>
            <a:endParaRPr lang="en-US" dirty="0"/>
          </a:p>
        </p:txBody>
      </p:sp>
    </p:spTree>
    <p:extLst>
      <p:ext uri="{BB962C8B-B14F-4D97-AF65-F5344CB8AC3E}">
        <p14:creationId xmlns:p14="http://schemas.microsoft.com/office/powerpoint/2010/main" val="3938719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2138150" y="2132463"/>
            <a:ext cx="7915701" cy="1978925"/>
          </a:xfrm>
          <a:prstGeom prst="roundRect">
            <a:avLst/>
          </a:prstGeom>
          <a:solidFill>
            <a:schemeClr val="bg1"/>
          </a:solidFill>
        </p:spPr>
        <p:txBody>
          <a:bodyPr/>
          <a:lstStyle>
            <a:lvl1pPr marL="0" indent="0" algn="l" defTabSz="914400" rtl="0" eaLnBrk="1" latinLnBrk="0" hangingPunct="1">
              <a:spcBef>
                <a:spcPct val="20000"/>
              </a:spcBef>
              <a:buFont typeface="Arial" pitchFamily="34" charset="0"/>
              <a:buNone/>
              <a:defRPr sz="2600" kern="1200" baseline="0">
                <a:solidFill>
                  <a:schemeClr val="tx1"/>
                </a:solidFill>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18845">
              <a:lnSpc>
                <a:spcPct val="150000"/>
              </a:lnSpc>
            </a:pPr>
            <a:r>
              <a:rPr lang="en-US" sz="2328" dirty="0">
                <a:solidFill>
                  <a:prstClr val="black"/>
                </a:solidFill>
              </a:rPr>
              <a:t>In a competitive marketplace where multiple companies provide the same services for around the same price,   the level of professionalism exhibited can tip the scale.</a:t>
            </a:r>
          </a:p>
        </p:txBody>
      </p:sp>
      <p:sp>
        <p:nvSpPr>
          <p:cNvPr id="4" name="Text Box 226"/>
          <p:cNvSpPr txBox="1">
            <a:spLocks noChangeArrowheads="1"/>
          </p:cNvSpPr>
          <p:nvPr/>
        </p:nvSpPr>
        <p:spPr bwMode="auto">
          <a:xfrm>
            <a:off x="3201822" y="152401"/>
            <a:ext cx="7180965" cy="366584"/>
          </a:xfrm>
          <a:prstGeom prst="rect">
            <a:avLst/>
          </a:prstGeom>
          <a:noFill/>
          <a:ln>
            <a:noFill/>
          </a:ln>
          <a:effectLst>
            <a:outerShdw blurRad="50800" dist="38100" dir="2700000" algn="tl" rotWithShape="0">
              <a:prstClr val="black">
                <a:alpha val="40000"/>
              </a:prstClr>
            </a:outerShdw>
          </a:effectLst>
        </p:spPr>
        <p:txBody>
          <a:bodyPr lIns="90116" tIns="45058" rIns="90116" bIns="45058">
            <a:spAutoFit/>
          </a:bodyPr>
          <a:lstStyle/>
          <a:p>
            <a:pPr algn="r" defTabSz="900730">
              <a:spcBef>
                <a:spcPct val="50000"/>
              </a:spcBef>
            </a:pPr>
            <a:r>
              <a:rPr lang="en-US" sz="1791" i="1" dirty="0">
                <a:solidFill>
                  <a:prstClr val="black"/>
                </a:solidFill>
                <a:latin typeface="Calibri"/>
              </a:rPr>
              <a:t>Section 2.1</a:t>
            </a:r>
            <a:r>
              <a:rPr lang="en-US" sz="1791" i="1" dirty="0">
                <a:solidFill>
                  <a:prstClr val="black"/>
                </a:solidFill>
                <a:latin typeface="Calibri"/>
                <a:cs typeface="Arial" pitchFamily="34" charset="0"/>
              </a:rPr>
              <a:t> </a:t>
            </a:r>
            <a:r>
              <a:rPr lang="en-US" sz="1791" i="1" dirty="0">
                <a:solidFill>
                  <a:prstClr val="black"/>
                </a:solidFill>
                <a:latin typeface="Calibri"/>
              </a:rPr>
              <a:t>— </a:t>
            </a:r>
            <a:r>
              <a:rPr lang="en-US" sz="1791" i="1" dirty="0">
                <a:solidFill>
                  <a:prstClr val="black"/>
                </a:solidFill>
                <a:latin typeface="Calibri"/>
                <a:cs typeface="Times New Roman" pitchFamily="18" charset="0"/>
              </a:rPr>
              <a:t>Professionalism and Respect</a:t>
            </a:r>
            <a:endParaRPr lang="en-US" sz="1791" i="1" dirty="0">
              <a:solidFill>
                <a:prstClr val="black"/>
              </a:solidFill>
              <a:latin typeface="Calibri"/>
            </a:endParaRPr>
          </a:p>
        </p:txBody>
      </p:sp>
    </p:spTree>
    <p:extLst>
      <p:ext uri="{BB962C8B-B14F-4D97-AF65-F5344CB8AC3E}">
        <p14:creationId xmlns:p14="http://schemas.microsoft.com/office/powerpoint/2010/main" val="1698930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C6588-513B-4DDA-A0CC-758DC1DB6D83}"/>
              </a:ext>
            </a:extLst>
          </p:cNvPr>
          <p:cNvSpPr>
            <a:spLocks noGrp="1"/>
          </p:cNvSpPr>
          <p:nvPr>
            <p:ph type="ctrTitle"/>
          </p:nvPr>
        </p:nvSpPr>
        <p:spPr/>
        <p:txBody>
          <a:bodyPr>
            <a:normAutofit/>
          </a:bodyPr>
          <a:lstStyle/>
          <a:p>
            <a:r>
              <a:rPr lang="en-US" dirty="0"/>
              <a:t>Additional Discussion on Company Safety Policies</a:t>
            </a:r>
          </a:p>
        </p:txBody>
      </p:sp>
      <p:sp>
        <p:nvSpPr>
          <p:cNvPr id="5" name="Subtitle 4">
            <a:extLst>
              <a:ext uri="{FF2B5EF4-FFF2-40B4-BE49-F238E27FC236}">
                <a16:creationId xmlns:a16="http://schemas.microsoft.com/office/drawing/2014/main" id="{C37D09BE-BF3D-4159-94CF-824F6E053E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420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0871-ECCB-4336-9756-4967B84C9374}"/>
              </a:ext>
            </a:extLst>
          </p:cNvPr>
          <p:cNvSpPr>
            <a:spLocks noGrp="1"/>
          </p:cNvSpPr>
          <p:nvPr>
            <p:ph type="title"/>
          </p:nvPr>
        </p:nvSpPr>
        <p:spPr/>
        <p:txBody>
          <a:bodyPr/>
          <a:lstStyle/>
          <a:p>
            <a:pPr algn="ctr"/>
            <a:r>
              <a:rPr lang="en-US" dirty="0"/>
              <a:t>Thank you for </a:t>
            </a:r>
            <a:r>
              <a:rPr lang="en-US" i="1" dirty="0"/>
              <a:t>Your</a:t>
            </a:r>
            <a:r>
              <a:rPr lang="en-US" dirty="0"/>
              <a:t> </a:t>
            </a:r>
            <a:br>
              <a:rPr lang="en-US" dirty="0"/>
            </a:br>
            <a:r>
              <a:rPr lang="en-US" dirty="0"/>
              <a:t>Continued Commitment to Safety</a:t>
            </a:r>
          </a:p>
        </p:txBody>
      </p:sp>
      <p:sp>
        <p:nvSpPr>
          <p:cNvPr id="3" name="Content Placeholder 2">
            <a:extLst>
              <a:ext uri="{FF2B5EF4-FFF2-40B4-BE49-F238E27FC236}">
                <a16:creationId xmlns:a16="http://schemas.microsoft.com/office/drawing/2014/main" id="{CC4AB648-FCE3-4274-B7D4-D553BAA13EB4}"/>
              </a:ext>
            </a:extLst>
          </p:cNvPr>
          <p:cNvSpPr>
            <a:spLocks noGrp="1"/>
          </p:cNvSpPr>
          <p:nvPr>
            <p:ph idx="1"/>
          </p:nvPr>
        </p:nvSpPr>
        <p:spPr/>
        <p:txBody>
          <a:bodyPr/>
          <a:lstStyle/>
          <a:p>
            <a:r>
              <a:rPr lang="en-US" dirty="0"/>
              <a:t>What is More Important Than Your Safety?</a:t>
            </a:r>
          </a:p>
          <a:p>
            <a:endParaRPr lang="en-US" dirty="0"/>
          </a:p>
          <a:p>
            <a:r>
              <a:rPr lang="en-US" dirty="0"/>
              <a:t>Everyone is a safety leader</a:t>
            </a:r>
          </a:p>
          <a:p>
            <a:endParaRPr lang="en-US" dirty="0"/>
          </a:p>
          <a:p>
            <a:r>
              <a:rPr lang="en-US" dirty="0"/>
              <a:t>You have the right and responsibility to speak up</a:t>
            </a:r>
          </a:p>
          <a:p>
            <a:endParaRPr lang="en-US" dirty="0"/>
          </a:p>
          <a:p>
            <a:r>
              <a:rPr lang="en-US" dirty="0"/>
              <a:t>Remember that “justified energized work” is only permitted to be performed by qualified persons</a:t>
            </a:r>
          </a:p>
        </p:txBody>
      </p:sp>
    </p:spTree>
    <p:extLst>
      <p:ext uri="{BB962C8B-B14F-4D97-AF65-F5344CB8AC3E}">
        <p14:creationId xmlns:p14="http://schemas.microsoft.com/office/powerpoint/2010/main" val="125301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2E8A-6E59-4545-AE63-50CDCFCD45EC}"/>
              </a:ext>
            </a:extLst>
          </p:cNvPr>
          <p:cNvSpPr>
            <a:spLocks noGrp="1"/>
          </p:cNvSpPr>
          <p:nvPr>
            <p:ph type="title"/>
          </p:nvPr>
        </p:nvSpPr>
        <p:spPr/>
        <p:txBody>
          <a:bodyPr/>
          <a:lstStyle/>
          <a:p>
            <a:r>
              <a:rPr lang="en-US" dirty="0"/>
              <a:t>Who Can Participate?</a:t>
            </a:r>
          </a:p>
        </p:txBody>
      </p:sp>
      <p:sp>
        <p:nvSpPr>
          <p:cNvPr id="3" name="Content Placeholder 2">
            <a:extLst>
              <a:ext uri="{FF2B5EF4-FFF2-40B4-BE49-F238E27FC236}">
                <a16:creationId xmlns:a16="http://schemas.microsoft.com/office/drawing/2014/main" id="{942D1D85-4D32-4897-AA4D-1FF6871CEA61}"/>
              </a:ext>
            </a:extLst>
          </p:cNvPr>
          <p:cNvSpPr>
            <a:spLocks noGrp="1"/>
          </p:cNvSpPr>
          <p:nvPr>
            <p:ph idx="1"/>
          </p:nvPr>
        </p:nvSpPr>
        <p:spPr/>
        <p:txBody>
          <a:bodyPr/>
          <a:lstStyle/>
          <a:p>
            <a:r>
              <a:rPr lang="en-US" dirty="0"/>
              <a:t>Anyone who wants to prevent hazards in the workplace can participate in the Stand-Down. </a:t>
            </a:r>
          </a:p>
          <a:p>
            <a:r>
              <a:rPr lang="en-US" dirty="0"/>
              <a:t>In past years, participants included:</a:t>
            </a:r>
          </a:p>
          <a:p>
            <a:r>
              <a:rPr lang="en-US" dirty="0"/>
              <a:t>Commercial construction companies of all sizes, residential construction contractors, sub- and independent contractors, </a:t>
            </a:r>
          </a:p>
          <a:p>
            <a:r>
              <a:rPr lang="en-US" dirty="0"/>
              <a:t>Highway construction companies, general industry employers, the U.S. Military, other government participants, unions, </a:t>
            </a:r>
          </a:p>
          <a:p>
            <a:r>
              <a:rPr lang="en-US" dirty="0"/>
              <a:t>Employer's trade associations, institutes, employee interest organizations, and safety equipment manufacturers.</a:t>
            </a:r>
          </a:p>
        </p:txBody>
      </p:sp>
    </p:spTree>
    <p:extLst>
      <p:ext uri="{BB962C8B-B14F-4D97-AF65-F5344CB8AC3E}">
        <p14:creationId xmlns:p14="http://schemas.microsoft.com/office/powerpoint/2010/main" val="349923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0152-8ACA-46E2-91EE-EC0C19BA87BC}"/>
              </a:ext>
            </a:extLst>
          </p:cNvPr>
          <p:cNvSpPr>
            <a:spLocks noGrp="1"/>
          </p:cNvSpPr>
          <p:nvPr>
            <p:ph type="title"/>
          </p:nvPr>
        </p:nvSpPr>
        <p:spPr/>
        <p:txBody>
          <a:bodyPr/>
          <a:lstStyle/>
          <a:p>
            <a:r>
              <a:rPr lang="en-US" dirty="0"/>
              <a:t>For More </a:t>
            </a:r>
            <a:r>
              <a:rPr lang="en-US"/>
              <a:t>Safety Stand-Down Information</a:t>
            </a:r>
            <a:r>
              <a:rPr lang="en-US" dirty="0"/>
              <a:t>…</a:t>
            </a:r>
          </a:p>
        </p:txBody>
      </p:sp>
      <p:sp>
        <p:nvSpPr>
          <p:cNvPr id="3" name="Content Placeholder 2">
            <a:extLst>
              <a:ext uri="{FF2B5EF4-FFF2-40B4-BE49-F238E27FC236}">
                <a16:creationId xmlns:a16="http://schemas.microsoft.com/office/drawing/2014/main" id="{11D5F646-AB5B-4FCA-9A3F-07229B39047B}"/>
              </a:ext>
            </a:extLst>
          </p:cNvPr>
          <p:cNvSpPr>
            <a:spLocks noGrp="1"/>
          </p:cNvSpPr>
          <p:nvPr>
            <p:ph idx="1"/>
          </p:nvPr>
        </p:nvSpPr>
        <p:spPr/>
        <p:txBody>
          <a:bodyPr>
            <a:normAutofit fontScale="85000" lnSpcReduction="20000"/>
          </a:bodyPr>
          <a:lstStyle/>
          <a:p>
            <a:pPr marL="0" indent="0">
              <a:buNone/>
            </a:pPr>
            <a:r>
              <a:rPr lang="en-US" dirty="0"/>
              <a:t>https://www.osha.gov/StopFallsStandDown/</a:t>
            </a:r>
          </a:p>
          <a:p>
            <a:pPr marL="0" indent="0">
              <a:buNone/>
            </a:pPr>
            <a:endParaRPr lang="en-US" dirty="0"/>
          </a:p>
          <a:p>
            <a:pPr marL="0" indent="0">
              <a:buNone/>
            </a:pPr>
            <a:r>
              <a:rPr lang="en-US" dirty="0"/>
              <a:t>Certificate of Participation</a:t>
            </a:r>
          </a:p>
          <a:p>
            <a:pPr marL="0" indent="0">
              <a:buNone/>
            </a:pPr>
            <a:r>
              <a:rPr lang="en-US" dirty="0"/>
              <a:t>Employers will be able to provide feedback about their Stand-Down and download a Certificate of Participation following the Stand-Down. The certificate pages will be active on May 4, 2020, for employers to enter their information and print their certificate.</a:t>
            </a:r>
          </a:p>
          <a:p>
            <a:pPr marL="0" indent="0">
              <a:buNone/>
            </a:pPr>
            <a:endParaRPr lang="en-US" dirty="0"/>
          </a:p>
          <a:p>
            <a:pPr marL="0" indent="0">
              <a:buNone/>
            </a:pPr>
            <a:r>
              <a:rPr lang="en-US" dirty="0"/>
              <a:t>Share Your Story With Us</a:t>
            </a:r>
          </a:p>
          <a:p>
            <a:pPr marL="0" indent="0">
              <a:buNone/>
            </a:pPr>
            <a:r>
              <a:rPr lang="en-US" dirty="0"/>
              <a:t>If you want to share information with OSHA on your Safety Stand-Down, Fall Prevention Programs or suggestions on how we can improve future initiatives like this, please send your email to oshastanddown@dol.gov. Also share your Stand-Down story on social media, with the hashtag: #StandDown4Safety.</a:t>
            </a:r>
          </a:p>
        </p:txBody>
      </p:sp>
    </p:spTree>
    <p:extLst>
      <p:ext uri="{BB962C8B-B14F-4D97-AF65-F5344CB8AC3E}">
        <p14:creationId xmlns:p14="http://schemas.microsoft.com/office/powerpoint/2010/main" val="259306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8204-6DBD-6347-8E79-95CCA4136BF6}"/>
              </a:ext>
            </a:extLst>
          </p:cNvPr>
          <p:cNvSpPr>
            <a:spLocks noGrp="1"/>
          </p:cNvSpPr>
          <p:nvPr>
            <p:ph type="ctrTitle"/>
          </p:nvPr>
        </p:nvSpPr>
        <p:spPr>
          <a:xfrm>
            <a:off x="497150" y="386641"/>
            <a:ext cx="11168108" cy="2387600"/>
          </a:xfrm>
        </p:spPr>
        <p:txBody>
          <a:bodyPr>
            <a:normAutofit/>
          </a:bodyPr>
          <a:lstStyle/>
          <a:p>
            <a:r>
              <a:rPr lang="en-US" sz="4400" dirty="0"/>
              <a:t>A Number of Considerations Incorporating </a:t>
            </a:r>
            <a:br>
              <a:rPr lang="en-US" sz="4400" dirty="0"/>
            </a:br>
            <a:r>
              <a:rPr lang="en-US" sz="4400" dirty="0"/>
              <a:t>OSHA and NFPA 70E</a:t>
            </a:r>
          </a:p>
        </p:txBody>
      </p:sp>
      <p:sp>
        <p:nvSpPr>
          <p:cNvPr id="3" name="Subtitle 2">
            <a:extLst>
              <a:ext uri="{FF2B5EF4-FFF2-40B4-BE49-F238E27FC236}">
                <a16:creationId xmlns:a16="http://schemas.microsoft.com/office/drawing/2014/main" id="{6DDA8C4B-BD67-F54A-BB8F-D9D14C7F4257}"/>
              </a:ext>
            </a:extLst>
          </p:cNvPr>
          <p:cNvSpPr>
            <a:spLocks noGrp="1"/>
          </p:cNvSpPr>
          <p:nvPr>
            <p:ph type="subTitle" idx="1"/>
          </p:nvPr>
        </p:nvSpPr>
        <p:spPr>
          <a:xfrm>
            <a:off x="1524000" y="4264188"/>
            <a:ext cx="9144000" cy="1655762"/>
          </a:xfrm>
        </p:spPr>
        <p:txBody>
          <a:bodyPr>
            <a:noAutofit/>
          </a:bodyPr>
          <a:lstStyle/>
          <a:p>
            <a:r>
              <a:rPr lang="en-US" sz="4000" dirty="0"/>
              <a:t>Safety Message</a:t>
            </a:r>
          </a:p>
        </p:txBody>
      </p:sp>
    </p:spTree>
    <p:extLst>
      <p:ext uri="{BB962C8B-B14F-4D97-AF65-F5344CB8AC3E}">
        <p14:creationId xmlns:p14="http://schemas.microsoft.com/office/powerpoint/2010/main" val="204382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p:txBody>
          <a:bodyPr/>
          <a:lstStyle/>
          <a:p>
            <a:r>
              <a:rPr lang="en-US" dirty="0"/>
              <a:t>Only Qualified Persons Can Work Energized</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p:txBody>
          <a:bodyPr>
            <a:normAutofit fontScale="92500" lnSpcReduction="10000"/>
          </a:bodyPr>
          <a:lstStyle/>
          <a:p>
            <a:pPr marL="0" indent="0">
              <a:buNone/>
            </a:pPr>
            <a:r>
              <a:rPr lang="en-US" dirty="0"/>
              <a:t>Some of the things that must be considered to determine if “performing energized work” is justified and in compliance with OSHA and/or NFPA 70E Standard. </a:t>
            </a:r>
          </a:p>
          <a:p>
            <a:endParaRPr lang="en-US" dirty="0"/>
          </a:p>
          <a:p>
            <a:r>
              <a:rPr lang="en-US" b="1" i="1" dirty="0">
                <a:solidFill>
                  <a:srgbClr val="FF0000"/>
                </a:solidFill>
              </a:rPr>
              <a:t>Only qualified persons </a:t>
            </a:r>
            <a:r>
              <a:rPr lang="en-US" dirty="0"/>
              <a:t>can perform energized work.</a:t>
            </a:r>
          </a:p>
          <a:p>
            <a:pPr marL="0" indent="0">
              <a:buNone/>
            </a:pPr>
            <a:r>
              <a:rPr lang="en-US" dirty="0"/>
              <a:t> </a:t>
            </a:r>
          </a:p>
          <a:p>
            <a:r>
              <a:rPr lang="en-US" dirty="0"/>
              <a:t>The “energized work” </a:t>
            </a:r>
            <a:r>
              <a:rPr lang="en-US" b="1" i="1" dirty="0">
                <a:solidFill>
                  <a:srgbClr val="FF0000"/>
                </a:solidFill>
              </a:rPr>
              <a:t>must be justified </a:t>
            </a:r>
            <a:r>
              <a:rPr lang="en-US" dirty="0"/>
              <a:t>in accordance with OSHA and NFPA 70E rules.</a:t>
            </a:r>
          </a:p>
          <a:p>
            <a:pPr marL="0" indent="0">
              <a:buNone/>
            </a:pPr>
            <a:endParaRPr lang="en-US" dirty="0"/>
          </a:p>
          <a:p>
            <a:r>
              <a:rPr lang="en-US" dirty="0"/>
              <a:t>The worker </a:t>
            </a:r>
            <a:r>
              <a:rPr lang="en-US" b="1" i="1" dirty="0"/>
              <a:t>must be a “qualified person” </a:t>
            </a:r>
            <a:r>
              <a:rPr lang="en-US" dirty="0"/>
              <a:t>in accordance with OSHA and NFPA 70E.</a:t>
            </a:r>
          </a:p>
          <a:p>
            <a:endParaRPr lang="en-US" dirty="0"/>
          </a:p>
        </p:txBody>
      </p:sp>
    </p:spTree>
    <p:extLst>
      <p:ext uri="{BB962C8B-B14F-4D97-AF65-F5344CB8AC3E}">
        <p14:creationId xmlns:p14="http://schemas.microsoft.com/office/powerpoint/2010/main" val="100573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p:txBody>
          <a:bodyPr/>
          <a:lstStyle/>
          <a:p>
            <a:r>
              <a:rPr lang="en-US" dirty="0"/>
              <a:t>Only Qualified Persons Can Work Energized</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p:txBody>
          <a:bodyPr/>
          <a:lstStyle/>
          <a:p>
            <a:r>
              <a:rPr lang="en-US" dirty="0"/>
              <a:t>The 70E training to become a “qualified person” </a:t>
            </a:r>
            <a:r>
              <a:rPr lang="en-US" b="1" i="1" dirty="0">
                <a:solidFill>
                  <a:srgbClr val="FF0000"/>
                </a:solidFill>
              </a:rPr>
              <a:t>is documented by the contractor (employer) when proficiency is demonstrated.</a:t>
            </a:r>
          </a:p>
          <a:p>
            <a:pPr marL="0" indent="0">
              <a:buNone/>
            </a:pPr>
            <a:r>
              <a:rPr lang="en-US" dirty="0"/>
              <a:t> </a:t>
            </a:r>
          </a:p>
          <a:p>
            <a:r>
              <a:rPr lang="en-US" b="1" i="1" dirty="0"/>
              <a:t>A shock and arc flash risk assessment has been completed </a:t>
            </a:r>
            <a:r>
              <a:rPr lang="en-US" dirty="0"/>
              <a:t>and is used by the qualified person </a:t>
            </a:r>
            <a:r>
              <a:rPr lang="en-US" b="1" i="1" dirty="0"/>
              <a:t>when application of the Hierarchy of Risk Control Methods </a:t>
            </a:r>
            <a:r>
              <a:rPr lang="en-US" dirty="0"/>
              <a:t>has determined that the additional protective measures includes the use of PPE.</a:t>
            </a:r>
          </a:p>
          <a:p>
            <a:pPr marL="0" indent="0">
              <a:buNone/>
            </a:pPr>
            <a:r>
              <a:rPr lang="en-US" dirty="0"/>
              <a:t> </a:t>
            </a:r>
          </a:p>
          <a:p>
            <a:endParaRPr lang="en-US" dirty="0"/>
          </a:p>
        </p:txBody>
      </p:sp>
    </p:spTree>
    <p:extLst>
      <p:ext uri="{BB962C8B-B14F-4D97-AF65-F5344CB8AC3E}">
        <p14:creationId xmlns:p14="http://schemas.microsoft.com/office/powerpoint/2010/main" val="28398389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3236</Words>
  <Application>Microsoft Office PowerPoint</Application>
  <PresentationFormat>Widescreen</PresentationFormat>
  <Paragraphs>425</Paragraphs>
  <Slides>42</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Arial</vt:lpstr>
      <vt:lpstr>Arial Black</vt:lpstr>
      <vt:lpstr>Arial Rounded MT Bold</vt:lpstr>
      <vt:lpstr>Berlin Sans FB</vt:lpstr>
      <vt:lpstr>Calibri</vt:lpstr>
      <vt:lpstr>Calibri Light</vt:lpstr>
      <vt:lpstr>Wingdings</vt:lpstr>
      <vt:lpstr>1_Office Theme</vt:lpstr>
      <vt:lpstr>2_Office Theme</vt:lpstr>
      <vt:lpstr>3_Office Theme</vt:lpstr>
      <vt:lpstr>Office Theme</vt:lpstr>
      <vt:lpstr>Apprenticeship  Safety Discussion</vt:lpstr>
      <vt:lpstr>PowerPoint Presentation</vt:lpstr>
      <vt:lpstr>What is a Safety Stand-Down? </vt:lpstr>
      <vt:lpstr>Why a Safety Stand-Down?</vt:lpstr>
      <vt:lpstr>Who Can Participate?</vt:lpstr>
      <vt:lpstr>For More Safety Stand-Down Information…</vt:lpstr>
      <vt:lpstr>A Number of Considerations Incorporating  OSHA and NFPA 70E</vt:lpstr>
      <vt:lpstr>Only Qualified Persons Can Work Energized</vt:lpstr>
      <vt:lpstr>Only Qualified Persons Can Work Energized</vt:lpstr>
      <vt:lpstr>Hierarchy of Risk Control Methods</vt:lpstr>
      <vt:lpstr>Non-mandatory Examples of  Hierarchy of Risk Control Methods from NFPA 70E Informative Annex F</vt:lpstr>
      <vt:lpstr>Only Qualified Persons Can Work Energized</vt:lpstr>
      <vt:lpstr>Only Qualified Persons Can Work Energized</vt:lpstr>
      <vt:lpstr>Only Qualified Persons Can Work Energized</vt:lpstr>
      <vt:lpstr>Time-Out for Safety</vt:lpstr>
      <vt:lpstr>Our Commitment </vt:lpstr>
      <vt:lpstr>We Encourage You</vt:lpstr>
      <vt:lpstr>Reporting Unsafe Conditions</vt:lpstr>
      <vt:lpstr>Stop-Work Responsibility</vt:lpstr>
      <vt:lpstr>Expectation </vt:lpstr>
      <vt:lpstr>Resolution</vt:lpstr>
      <vt:lpstr>Review</vt:lpstr>
      <vt:lpstr>PowerPoint Presentation</vt:lpstr>
      <vt:lpstr>Safety leader is defined as…</vt:lpstr>
      <vt:lpstr>Who are Safety Leaders?</vt:lpstr>
      <vt:lpstr>Direct Costs </vt:lpstr>
      <vt:lpstr>Indirect Costs </vt:lpstr>
      <vt:lpstr>Benefits of Effective Safety Leadership</vt:lpstr>
      <vt:lpstr>5 LEADERship Skills</vt:lpstr>
      <vt:lpstr>How to  Lead by Example</vt:lpstr>
      <vt:lpstr>How to  Engage and Empower Team Members</vt:lpstr>
      <vt:lpstr>How to  Actively listen and  Practice 3-way Communication</vt:lpstr>
      <vt:lpstr>How to  Actively Listen and  Practice 3-way Communication (cont’d)</vt:lpstr>
      <vt:lpstr>How To Develop Team Members through  Teaching, Coaching, and Feedback</vt:lpstr>
      <vt:lpstr>How To Develop Team Members through  Teaching, Coaching, and Feedback</vt:lpstr>
      <vt:lpstr>How to Recognize Team Members  for a Job Well Done </vt:lpstr>
      <vt:lpstr>The Following is from the Effective Leadership Skills Course</vt:lpstr>
      <vt:lpstr>Chapter 2 Leadership Qualities</vt:lpstr>
      <vt:lpstr>PowerPoint Presentation</vt:lpstr>
      <vt:lpstr>PowerPoint Presentation</vt:lpstr>
      <vt:lpstr>Additional Discussion on Company Safety Policies</vt:lpstr>
      <vt:lpstr>Thank you for Your  Continued Commitment to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Hickman</dc:creator>
  <cp:lastModifiedBy>Wheeler, Wes</cp:lastModifiedBy>
  <cp:revision>41</cp:revision>
  <dcterms:created xsi:type="dcterms:W3CDTF">2020-02-27T19:15:51Z</dcterms:created>
  <dcterms:modified xsi:type="dcterms:W3CDTF">2020-03-09T13:21:07Z</dcterms:modified>
</cp:coreProperties>
</file>