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7"/>
  </p:notesMasterIdLst>
  <p:handoutMasterIdLst>
    <p:handoutMasterId r:id="rId28"/>
  </p:handoutMasterIdLst>
  <p:sldIdLst>
    <p:sldId id="25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15" r:id="rId13"/>
    <p:sldId id="304" r:id="rId14"/>
    <p:sldId id="316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29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45181" autoAdjust="0"/>
  </p:normalViewPr>
  <p:slideViewPr>
    <p:cSldViewPr>
      <p:cViewPr varScale="1">
        <p:scale>
          <a:sx n="50" d="100"/>
          <a:sy n="50" d="100"/>
        </p:scale>
        <p:origin x="274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736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16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8F636-95DE-4D87-A2D1-5AD2AD0EBDF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C25B0-E612-46F7-BFDD-218584705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9059F3-C610-4A49-90D1-D71BF65D13E5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60276F-5312-4CE8-A9BB-2AAFCF3B6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0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BEYOND = 2020 ELECTION</a:t>
            </a:r>
          </a:p>
          <a:p>
            <a:endParaRPr lang="en-US" dirty="0"/>
          </a:p>
          <a:p>
            <a:r>
              <a:rPr lang="en-US" dirty="0"/>
              <a:t>DIFFERENT TYPE OF PRESENTATION – NOT TECHNICAL ANALYSIS OF TOPIC</a:t>
            </a:r>
          </a:p>
          <a:p>
            <a:r>
              <a:rPr lang="en-US" dirty="0"/>
              <a:t>INSTEAD AN OVERVIEW OF WHAT’S GOING ON RIGHT NOW + WHAT EMPLOYERS MAY FACE IN NEXT</a:t>
            </a:r>
            <a:r>
              <a:rPr lang="en-US" baseline="0" dirty="0"/>
              <a:t> TWO YEARS</a:t>
            </a:r>
          </a:p>
          <a:p>
            <a:endParaRPr lang="en-US" baseline="0" dirty="0"/>
          </a:p>
          <a:p>
            <a:r>
              <a:rPr lang="en-US" baseline="0" dirty="0"/>
              <a:t>ONE OF THE MOST UNIQUE PERIODS IN OUR COUNTRY’S HISTORY – MAKES IT HARD TO PREDICT</a:t>
            </a:r>
          </a:p>
          <a:p>
            <a:endParaRPr lang="en-US" baseline="0" dirty="0"/>
          </a:p>
          <a:p>
            <a:r>
              <a:rPr lang="en-US" baseline="0" dirty="0"/>
              <a:t>WE’LL GIVE IT A SHOT!</a:t>
            </a:r>
          </a:p>
          <a:p>
            <a:endParaRPr lang="en-US" baseline="0" dirty="0"/>
          </a:p>
          <a:p>
            <a:r>
              <a:rPr lang="en-US" baseline="0" dirty="0"/>
              <a:t>YOU NEED TO KNOW – TO PLAN + TO MAKE VOICE HEARD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6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16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INQUIRY</a:t>
            </a:r>
            <a:r>
              <a:rPr lang="en-US" baseline="0" dirty="0"/>
              <a:t> HAS DISPARATE IMPACT ON CLASSES</a:t>
            </a:r>
          </a:p>
          <a:p>
            <a:endParaRPr lang="en-US" baseline="0" dirty="0"/>
          </a:p>
          <a:p>
            <a:r>
              <a:rPr lang="en-US" baseline="0" dirty="0"/>
              <a:t>PROHIBITED PRIOR TO APPLICANT BEING SELECTED FOR INTERVIEW / IF NO</a:t>
            </a:r>
          </a:p>
          <a:p>
            <a:r>
              <a:rPr lang="en-US" baseline="0" dirty="0"/>
              <a:t>INTERVIEW PRIOR TO CONDITIONAL OFFER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87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 SERVICE IMPACTED</a:t>
            </a:r>
          </a:p>
          <a:p>
            <a:endParaRPr lang="en-US" dirty="0"/>
          </a:p>
          <a:p>
            <a:r>
              <a:rPr lang="en-US" dirty="0"/>
              <a:t>OF COURSE OREGON</a:t>
            </a:r>
          </a:p>
          <a:p>
            <a:endParaRPr lang="en-US" dirty="0"/>
          </a:p>
          <a:p>
            <a:r>
              <a:rPr lang="en-US" dirty="0"/>
              <a:t>WILDER TYPE LEGISLATION</a:t>
            </a:r>
          </a:p>
          <a:p>
            <a:endParaRPr lang="en-US" dirty="0"/>
          </a:p>
          <a:p>
            <a:r>
              <a:rPr lang="en-US" dirty="0"/>
              <a:t>ADVANCED FIXED SCHEDULE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0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78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TERMINATION CASES</a:t>
            </a:r>
          </a:p>
          <a:p>
            <a:r>
              <a:rPr lang="en-US" dirty="0"/>
              <a:t>SCHEDULED TO BE HEARD 1/4/19</a:t>
            </a:r>
          </a:p>
          <a:p>
            <a:endParaRPr lang="en-US" dirty="0"/>
          </a:p>
          <a:p>
            <a:r>
              <a:rPr lang="en-US" dirty="0"/>
              <a:t>EMPLOYERS</a:t>
            </a:r>
            <a:r>
              <a:rPr lang="en-US" baseline="0" dirty="0"/>
              <a:t> DON’T MUCH CARE IF LESBIAN, GAY, BISEXUAL – NEED WORKERS</a:t>
            </a:r>
          </a:p>
          <a:p>
            <a:endParaRPr lang="en-US" baseline="0" dirty="0"/>
          </a:p>
          <a:p>
            <a:r>
              <a:rPr lang="en-US" baseline="0" dirty="0"/>
              <a:t>BUT - EMPLOYERS DON’T FIND TO BE SIGNIFICANT ISSUE UNTIL MONDAY IN A DRESS + HIGH HEELS</a:t>
            </a:r>
          </a:p>
          <a:p>
            <a:endParaRPr lang="en-US" baseline="0" dirty="0"/>
          </a:p>
          <a:p>
            <a:r>
              <a:rPr lang="en-US" baseline="0" dirty="0"/>
              <a:t>PETITION FOR CERT PENDING ON TWO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44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WHERE THE ACTION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FMLA 1993 TO NEXT STEP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PROPOSED ACT – A NATIONAL WAGE INSURANCE PROGRAM PAYING A CASH BENEFIT – BIG GOVERNMENT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LIKE APPLE PIE + GOD BUT SUBSTANTIAL EXPENSE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DON’T CONFUSE WITH PAID SICK DAYS FOR DOMESTIC VIOLENCE, SEXUAL ASSAULT, STALKING – DIFFERENT</a:t>
            </a:r>
            <a:r>
              <a:rPr lang="en-US" baseline="0" dirty="0"/>
              <a:t> PROPOSED LEGISLATION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PREDICTION – MORE </a:t>
            </a:r>
            <a:r>
              <a:rPr lang="en-US" u="sng" baseline="0" dirty="0"/>
              <a:t>STATES</a:t>
            </a:r>
            <a:r>
              <a:rPr lang="en-US" u="none" baseline="0" dirty="0"/>
              <a:t> BUT NOT FEDERAL UNLESS RIGHT BEFORE ELECTION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68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DEFINED</a:t>
            </a:r>
            <a:r>
              <a:rPr lang="en-US" baseline="0" dirty="0"/>
              <a:t> BENEFIT PLANS – 1950s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KICK THE CAN – BIGGER THAN 2008 BUNDLED MORTGAGE FINANCIAL COLLAPSE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BICAMERAL PANEL PROPOSED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 PLANS ACCOUNT FOR 65% OF UNFUNDED LIABILITIES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PBG RUNS OUT OF MONEY 2025 – NOW A 56.2 BILLION SHORTFALL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COULD GET 10% OF $2,300 MONTHLY BENEFIT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2014 ACT PERMITS BENEFIT CUTS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2000 TO</a:t>
            </a:r>
            <a:r>
              <a:rPr lang="en-US" baseline="0" dirty="0"/>
              <a:t> </a:t>
            </a:r>
            <a:r>
              <a:rPr lang="en-US" dirty="0"/>
              <a:t>983 PER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CONGRESSIONAL COMMITTEE MISSED NOV. 30, 2018 DEADLINE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RAISE $ FROM EXISTING PENSION PLANS + TAXPAYERS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PENSION REHABILITATION ADMINISTRATION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TREND TO 401K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TAX PLANS, CITIZENS + FLOAT BONDS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IMPACTS ABILITY TO SELL BUSINESS + FINANCE BUSINESS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FUNDING IMPROVEMENT PLANS NOT WORKING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SALE OF ASSETS CAUSES LIABILITY UNLESS 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5 YEAR CONSTRUCTION RULE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TRIGGERING</a:t>
            </a:r>
            <a:r>
              <a:rPr lang="en-US" baseline="0" dirty="0"/>
              <a:t> UVL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PREDICTION – IT WILL TAKE A BIG PLAN FAILURE TO CAUSE CHANGE!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/>
              <a:t>EMPLOYERS MOVING AWAY FROM D-B PLANS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40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GIG DEFINITION – </a:t>
            </a:r>
          </a:p>
          <a:p>
            <a:endParaRPr lang="en-US" dirty="0"/>
          </a:p>
          <a:p>
            <a:r>
              <a:rPr lang="en-US" dirty="0"/>
              <a:t>INDEPENDENT CONTRACTORS WITHOUT BENEFITS</a:t>
            </a:r>
          </a:p>
          <a:p>
            <a:r>
              <a:rPr lang="en-US" dirty="0"/>
              <a:t>UBER TYPES NEED PORTABLE BENEFITS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3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EMPLOYMENT – NOT THE WALL!</a:t>
            </a:r>
          </a:p>
          <a:p>
            <a:endParaRPr lang="en-US" dirty="0"/>
          </a:p>
          <a:p>
            <a:r>
              <a:rPr lang="en-US" dirty="0"/>
              <a:t>H-1B – ELIGIBLE JOBS MODIFIED GO TO BEST AND BRIGHTEST</a:t>
            </a:r>
          </a:p>
          <a:p>
            <a:endParaRPr lang="en-US" dirty="0"/>
          </a:p>
          <a:p>
            <a:r>
              <a:rPr lang="en-US" dirty="0"/>
              <a:t>4/5/19 – 65,000 CAP</a:t>
            </a:r>
            <a:r>
              <a:rPr lang="en-US" baseline="0" dirty="0"/>
              <a:t> REACHED FOR FY 2020</a:t>
            </a:r>
          </a:p>
          <a:p>
            <a:endParaRPr lang="en-US" baseline="0" dirty="0"/>
          </a:p>
          <a:p>
            <a:r>
              <a:rPr lang="en-US" baseline="0" dirty="0"/>
              <a:t>E-VERIFY – WASHINGTON MUST NOT WANT</a:t>
            </a:r>
          </a:p>
          <a:p>
            <a:endParaRPr lang="en-US" baseline="0" dirty="0"/>
          </a:p>
          <a:p>
            <a:r>
              <a:rPr lang="en-US" baseline="0" dirty="0"/>
              <a:t>INTERNET – ELECTRONIC PROGRAM DHS – I-9 INFO USED</a:t>
            </a:r>
          </a:p>
          <a:p>
            <a:endParaRPr lang="en-US" baseline="0" dirty="0"/>
          </a:p>
          <a:p>
            <a:r>
              <a:rPr lang="en-US" baseline="0" dirty="0"/>
              <a:t>CONFIRMS EMPLOYMENT ELIGIBILITY</a:t>
            </a:r>
          </a:p>
          <a:p>
            <a:endParaRPr lang="en-US" baseline="0" dirty="0"/>
          </a:p>
          <a:p>
            <a:r>
              <a:rPr lang="en-US" baseline="0" dirty="0"/>
              <a:t>NOW FOR FEDERAL GOVERNMENT CONTRACTORS</a:t>
            </a:r>
          </a:p>
          <a:p>
            <a:endParaRPr lang="en-US" baseline="0" dirty="0"/>
          </a:p>
          <a:p>
            <a:r>
              <a:rPr lang="en-US" baseline="0" dirty="0"/>
              <a:t>OPPONENTS SAY .3% ERRORS</a:t>
            </a:r>
          </a:p>
          <a:p>
            <a:endParaRPr lang="en-US" baseline="0" dirty="0"/>
          </a:p>
          <a:p>
            <a:r>
              <a:rPr lang="en-US" baseline="0" dirty="0"/>
              <a:t>SSN NO MATCH LETTERS RESUMED AFTER 7 YEARS</a:t>
            </a:r>
          </a:p>
          <a:p>
            <a:r>
              <a:rPr lang="en-US" baseline="0" dirty="0"/>
              <a:t> - CONSTRUCTIVE KNOWLEDGE OF UNAUTHORIZED WORKER</a:t>
            </a:r>
          </a:p>
          <a:p>
            <a:endParaRPr lang="en-US" baseline="0" dirty="0"/>
          </a:p>
          <a:p>
            <a:r>
              <a:rPr lang="en-US" baseline="0" dirty="0"/>
              <a:t>PREDICTION – LITTLE TO HAPPEN IN EMPLOYMENT LITIGATION UNLESS IMMIGRATION POLICIES CHANGE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REPUBLICANS WANT WORKERS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DEMOCRATS WANT MORE VOTERS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93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OSHA</a:t>
            </a:r>
            <a:r>
              <a:rPr lang="en-US" baseline="0" dirty="0"/>
              <a:t> BACKTRACKING IN WASHINGTON – NOT CHANGING ATTITUDES IN FIELD</a:t>
            </a:r>
          </a:p>
          <a:p>
            <a:endParaRPr lang="en-US" dirty="0"/>
          </a:p>
          <a:p>
            <a:r>
              <a:rPr lang="en-US" dirty="0"/>
              <a:t>ANNUAL SUMMARY 300A ONLY – NOT 300 LOG AND NOT 301 INJURY REPORT</a:t>
            </a:r>
          </a:p>
          <a:p>
            <a:endParaRPr lang="en-US" dirty="0"/>
          </a:p>
          <a:p>
            <a:r>
              <a:rPr lang="en-US" dirty="0"/>
              <a:t>	JUNE 2019</a:t>
            </a:r>
          </a:p>
          <a:p>
            <a:r>
              <a:rPr lang="en-US" dirty="0"/>
              <a:t>	(250 EMPLOYEES + 20 EMPLOYEES IN SCHEDULE A)</a:t>
            </a:r>
          </a:p>
          <a:p>
            <a:r>
              <a:rPr lang="en-US" dirty="0"/>
              <a:t>	PROPOSED FINAL RULE 6/19</a:t>
            </a:r>
          </a:p>
          <a:p>
            <a:endParaRPr lang="en-US" dirty="0"/>
          </a:p>
          <a:p>
            <a:r>
              <a:rPr lang="en-US" dirty="0"/>
              <a:t>2016</a:t>
            </a:r>
            <a:r>
              <a:rPr lang="en-US" baseline="0" dirty="0"/>
              <a:t> REPORTING ELECTRONICALLY – BACKTRACKING ON POST ACCIDENT AUTOMATIC DRUG TESTING</a:t>
            </a:r>
          </a:p>
          <a:p>
            <a:endParaRPr lang="en-US" baseline="0" dirty="0"/>
          </a:p>
          <a:p>
            <a:r>
              <a:rPr lang="en-US" baseline="0" dirty="0"/>
              <a:t>AREA DIRECTORS + REGIONAL SOLICITORS – STILL ACTIVE</a:t>
            </a:r>
          </a:p>
          <a:p>
            <a:endParaRPr lang="en-US" baseline="0" dirty="0"/>
          </a:p>
          <a:p>
            <a:r>
              <a:rPr lang="en-US" baseline="0" dirty="0"/>
              <a:t>HEAT STRESS – STURGILL -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5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BACKDROP</a:t>
            </a:r>
          </a:p>
          <a:p>
            <a:endParaRPr lang="en-US" dirty="0"/>
          </a:p>
          <a:p>
            <a:r>
              <a:rPr lang="en-US" dirty="0"/>
              <a:t>GOING</a:t>
            </a:r>
            <a:r>
              <a:rPr lang="en-US" baseline="0" dirty="0"/>
              <a:t> TO BE LIVELY</a:t>
            </a:r>
          </a:p>
          <a:p>
            <a:endParaRPr lang="en-US" baseline="0" dirty="0"/>
          </a:p>
          <a:p>
            <a:r>
              <a:rPr lang="en-US" baseline="0" dirty="0"/>
              <a:t>FRAUGHT WITH CONFRONTATION – I.E. GOVERNMENT SHUTDOWN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58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TO STAY!</a:t>
            </a:r>
          </a:p>
          <a:p>
            <a:endParaRPr lang="en-US" dirty="0"/>
          </a:p>
          <a:p>
            <a:r>
              <a:rPr lang="en-US" dirty="0"/>
              <a:t>60% SAY REGULATE</a:t>
            </a:r>
            <a:r>
              <a:rPr lang="en-US" baseline="0" dirty="0"/>
              <a:t> LIKE ALCOHOL</a:t>
            </a:r>
          </a:p>
          <a:p>
            <a:endParaRPr lang="en-US" baseline="0" dirty="0"/>
          </a:p>
          <a:p>
            <a:r>
              <a:rPr lang="en-US" baseline="0" dirty="0"/>
              <a:t>HOT TOPIC FOR EMPLOYERS</a:t>
            </a:r>
          </a:p>
          <a:p>
            <a:endParaRPr lang="en-US" baseline="0" dirty="0"/>
          </a:p>
          <a:p>
            <a:r>
              <a:rPr lang="en-US" baseline="0" dirty="0"/>
              <a:t>STILL SCHEDULE I DRUG – CAN’T USE, POSSESS, GROW</a:t>
            </a:r>
          </a:p>
          <a:p>
            <a:endParaRPr lang="en-US" baseline="0" dirty="0"/>
          </a:p>
          <a:p>
            <a:r>
              <a:rPr lang="en-US" baseline="0" dirty="0"/>
              <a:t>INTERPLAY OF MANY LAWS  - ADA, OSHA, W/C</a:t>
            </a:r>
          </a:p>
          <a:p>
            <a:endParaRPr lang="en-US" baseline="0" dirty="0"/>
          </a:p>
          <a:p>
            <a:r>
              <a:rPr lang="en-US" baseline="0" dirty="0"/>
              <a:t>NEW ADA CASES – REASONABLE ACCOMMODATION UNLESS SAFETY SENSITIVE 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08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27 STATES – WV?</a:t>
            </a:r>
          </a:p>
          <a:p>
            <a:endParaRPr lang="en-US" dirty="0"/>
          </a:p>
          <a:p>
            <a:r>
              <a:rPr lang="en-US" dirty="0"/>
              <a:t>PROHIBITS LABOR/MANAGEMENT AGREEMENTS COMPELLING UNION MEMBERSHIP +</a:t>
            </a:r>
            <a:r>
              <a:rPr lang="en-US" baseline="0" dirty="0"/>
              <a:t> MAINTENANCE FEES</a:t>
            </a:r>
          </a:p>
          <a:p>
            <a:endParaRPr lang="en-US" baseline="0" dirty="0"/>
          </a:p>
          <a:p>
            <a:r>
              <a:rPr lang="en-US" baseline="0" dirty="0"/>
              <a:t>WATCH FOR THIS – 4.5 BILLION ANNUAL DUES – </a:t>
            </a:r>
            <a:r>
              <a:rPr lang="en-US" u="sng" baseline="0" dirty="0"/>
              <a:t>PAC ACTIVITY</a:t>
            </a:r>
            <a:r>
              <a:rPr lang="en-US" u="none" baseline="0" dirty="0"/>
              <a:t>?</a:t>
            </a:r>
          </a:p>
          <a:p>
            <a:endParaRPr lang="en-US" u="none" baseline="0" dirty="0"/>
          </a:p>
          <a:p>
            <a:r>
              <a:rPr lang="en-US" u="none" baseline="0" dirty="0"/>
              <a:t>DEMISE OF MARKET RECOVERY PROGRAMS?</a:t>
            </a:r>
          </a:p>
          <a:p>
            <a:endParaRPr lang="en-US" u="none" baseline="0" dirty="0"/>
          </a:p>
          <a:p>
            <a:r>
              <a:rPr lang="en-US" u="none" baseline="0" dirty="0"/>
              <a:t>AFSCME + SEIU LOST 95% OF AGENCY FEE PAYERS – 210,000 EMPLOYEES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24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THE</a:t>
            </a:r>
            <a:r>
              <a:rPr lang="en-US" baseline="0" dirty="0"/>
              <a:t> ACTION S</a:t>
            </a:r>
          </a:p>
          <a:p>
            <a:endParaRPr lang="en-US" dirty="0"/>
          </a:p>
          <a:p>
            <a:r>
              <a:rPr lang="en-US" dirty="0"/>
              <a:t>DEMOCRATS TOOK FULL CONTROL OF STATE GOVERNMENTS – COLORADO, ILLINOIS, MAINE, NEVADA, NEW MEXICO, NY</a:t>
            </a:r>
          </a:p>
          <a:p>
            <a:r>
              <a:rPr lang="en-US" dirty="0"/>
              <a:t>94 UNION MEMBERS ELECED TO STATE SENATES</a:t>
            </a:r>
          </a:p>
          <a:p>
            <a:r>
              <a:rPr lang="en-US" dirty="0"/>
              <a:t>467 UNION MEMBERS ELECTED TO STATE HOUSES</a:t>
            </a:r>
          </a:p>
          <a:p>
            <a:r>
              <a:rPr lang="en-US" dirty="0"/>
              <a:t>100+ AFT CANDIDATES WON OFFICES</a:t>
            </a:r>
          </a:p>
          <a:p>
            <a:endParaRPr lang="en-US" dirty="0"/>
          </a:p>
          <a:p>
            <a:r>
              <a:rPr lang="en-US" dirty="0"/>
              <a:t>UNION</a:t>
            </a:r>
            <a:r>
              <a:rPr lang="en-US" baseline="0" dirty="0"/>
              <a:t> INFLUENCE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8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PRESIDENT OBAMA LEFT OVER 200 JUDGESHIPS</a:t>
            </a:r>
            <a:r>
              <a:rPr lang="en-US" baseline="0" dirty="0"/>
              <a:t> OPEN</a:t>
            </a:r>
          </a:p>
          <a:p>
            <a:endParaRPr lang="en-US" dirty="0"/>
          </a:p>
          <a:p>
            <a:r>
              <a:rPr lang="en-US" dirty="0"/>
              <a:t>SENATE PRIOR TO 11/18 CONFIRMED 84 JUDICIAL NOMINATIONS</a:t>
            </a:r>
          </a:p>
          <a:p>
            <a:r>
              <a:rPr lang="en-US" dirty="0"/>
              <a:t>53 D.C.</a:t>
            </a:r>
          </a:p>
          <a:p>
            <a:r>
              <a:rPr lang="en-US" dirty="0"/>
              <a:t>29 C/APP</a:t>
            </a:r>
          </a:p>
          <a:p>
            <a:r>
              <a:rPr lang="en-US" dirty="0"/>
              <a:t>2 SUP. CT.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CIRCUIT IN NEWS</a:t>
            </a:r>
          </a:p>
          <a:p>
            <a:endParaRPr lang="en-US" dirty="0"/>
          </a:p>
          <a:p>
            <a:r>
              <a:rPr lang="en-US" dirty="0"/>
              <a:t>GINSBURG</a:t>
            </a:r>
            <a:r>
              <a:rPr lang="en-US" baseline="0" dirty="0"/>
              <a:t> – BRETT KAVANAUGH – GORSUCH</a:t>
            </a:r>
          </a:p>
          <a:p>
            <a:r>
              <a:rPr lang="en-US" baseline="0" dirty="0"/>
              <a:t>  - MUST OPEN BEFORE JULY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23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SO THIS</a:t>
            </a:r>
            <a:r>
              <a:rPr lang="en-US" baseline="0" dirty="0"/>
              <a:t> IS WHERE WE’VE BEEN, ARE AND GOING</a:t>
            </a:r>
          </a:p>
          <a:p>
            <a:pPr marL="228600" indent="-228600">
              <a:buAutoNum type="arabicPeriod"/>
            </a:pPr>
            <a:r>
              <a:rPr lang="en-US" baseline="0" dirty="0"/>
              <a:t>THERE IS LOOK INTO CRYSTAL BALL</a:t>
            </a:r>
          </a:p>
          <a:p>
            <a:pPr marL="228600" indent="-228600">
              <a:buAutoNum type="arabicPeriod"/>
            </a:pPr>
            <a:r>
              <a:rPr lang="en-US" baseline="0" dirty="0"/>
              <a:t>HOPE DEVELOPMENTS MEET WITH FAVOR FOR YOU AND YOUR COMPANY</a:t>
            </a:r>
          </a:p>
          <a:p>
            <a:pPr marL="228600" indent="-228600">
              <a:buAutoNum type="arabicPeriod"/>
            </a:pPr>
            <a:r>
              <a:rPr lang="en-US" baseline="0" dirty="0"/>
              <a:t>I AM HERE TO HELP YOU WITH CHALLENGES</a:t>
            </a:r>
          </a:p>
          <a:p>
            <a:pPr marL="228600" indent="-228600">
              <a:buAutoNum type="arabicPeriod"/>
            </a:pPr>
            <a:r>
              <a:rPr lang="en-US" baseline="0" dirty="0"/>
              <a:t>FOR THOSE WHOSE ASSOCIATIONS HAVE LSP – USE IT TO GET ADVICE</a:t>
            </a:r>
          </a:p>
          <a:p>
            <a:pPr marL="228600" indent="-228600">
              <a:buAutoNum type="arabicPeriod"/>
            </a:pPr>
            <a:r>
              <a:rPr lang="en-US" baseline="0" dirty="0"/>
              <a:t>WATCH FOR ARTICLES – GET ON MAILING LIST – I WOULD BE HAPPY TO HELP</a:t>
            </a:r>
          </a:p>
          <a:p>
            <a:pPr marL="228600" indent="-228600">
              <a:buAutoNum type="arabicPeriod"/>
            </a:pPr>
            <a:r>
              <a:rPr lang="en-US" baseline="0" dirty="0"/>
              <a:t>TAFT HAS 9 OFFICES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6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 VOTES TO PASS – SENATE – SO, IMPASSE – STALEMATE</a:t>
            </a:r>
          </a:p>
          <a:p>
            <a:endParaRPr lang="en-US" dirty="0"/>
          </a:p>
          <a:p>
            <a:r>
              <a:rPr lang="en-US" dirty="0"/>
              <a:t>COMMITTEE OVERSIGHT HEARINGS ON RULEMAKING AUTHORITY – SPOTLIGHTS PROGRESSIVE LABOR POLICIES AND THWARTS REGULATIONS</a:t>
            </a:r>
          </a:p>
          <a:p>
            <a:endParaRPr lang="en-US" dirty="0"/>
          </a:p>
          <a:p>
            <a:r>
              <a:rPr lang="en-US" dirty="0"/>
              <a:t>LABOR POLICY TO LOSE PRIORITY TO HEALTHCARE, FEDERAL GOVERNMENT FUNDING, TRADE ?</a:t>
            </a:r>
          </a:p>
          <a:p>
            <a:endParaRPr lang="en-US" dirty="0"/>
          </a:p>
          <a:p>
            <a:r>
              <a:rPr lang="en-US" dirty="0"/>
              <a:t>THE PAST – DEREGULATION – REWRITING RULES – LAST 2 YEARS GOOD FOR BUSINESS</a:t>
            </a:r>
          </a:p>
          <a:p>
            <a:endParaRPr lang="en-US" dirty="0"/>
          </a:p>
          <a:p>
            <a:r>
              <a:rPr lang="en-US" dirty="0"/>
              <a:t>POSTURING FOR 2020</a:t>
            </a:r>
          </a:p>
          <a:p>
            <a:endParaRPr lang="en-US" dirty="0"/>
          </a:p>
          <a:p>
            <a:r>
              <a:rPr lang="en-US" dirty="0"/>
              <a:t>BOBBY SCOTT (D. VA.) CHAIR HOUSE EDUCATION AND LABOR COMMITTEE – AGGRESSIVE AGENDA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DOZEN DEMOCRATIC</a:t>
            </a:r>
            <a:r>
              <a:rPr lang="en-US" baseline="0" dirty="0"/>
              <a:t> CONTENDERS TRYING TO ENDEAR TO CONSTITUENTS </a:t>
            </a:r>
          </a:p>
          <a:p>
            <a:r>
              <a:rPr lang="en-US" baseline="0" dirty="0"/>
              <a:t>- THROUGH LABOR EMPLOYMENT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AGENCIES PLAY BIG ROLE</a:t>
            </a:r>
          </a:p>
          <a:p>
            <a:r>
              <a:rPr lang="en-US" dirty="0"/>
              <a:t>AGENCIES AT TOP</a:t>
            </a:r>
            <a:r>
              <a:rPr lang="en-US" baseline="0" dirty="0"/>
              <a:t>, MORE MANAGEMENT FRIENDLY BUT IN FIELD SAME OLD BUREAUCRATS</a:t>
            </a:r>
            <a:endParaRPr lang="en-US" dirty="0"/>
          </a:p>
          <a:p>
            <a:r>
              <a:rPr lang="en-US" dirty="0"/>
              <a:t>EEOC CAPITALIZING ON ME TOO MOVEMENT</a:t>
            </a:r>
          </a:p>
          <a:p>
            <a:r>
              <a:rPr lang="en-US" dirty="0"/>
              <a:t>EEOC FILED 50% MORE SEXUAL HARASSMENT SUITS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AGENCIES (___) COULD LOSE QUORUM</a:t>
            </a:r>
          </a:p>
          <a:p>
            <a:r>
              <a:rPr lang="en-US" dirty="0"/>
              <a:t>WAGE-HOUR DIVISION – NO PERMANENT LEADER – AFTER TWO YEARS – LACK OF CONFIRMATIONS</a:t>
            </a:r>
          </a:p>
          <a:p>
            <a:r>
              <a:rPr lang="en-US" dirty="0"/>
              <a:t>EEOC COLLECTION OF EMPLOYER PAY DATA – LEGAL CHALLENGES – EEO1</a:t>
            </a:r>
          </a:p>
          <a:p>
            <a:r>
              <a:rPr lang="en-US" dirty="0"/>
              <a:t>NLRB JOINT EMPLOYER AND UNION ELECTION PROCEDURES PENDING</a:t>
            </a:r>
          </a:p>
          <a:p>
            <a:r>
              <a:rPr lang="en-US" dirty="0"/>
              <a:t>NLRB SELDOM USED RULEMAKING SINCE 1930S</a:t>
            </a:r>
          </a:p>
          <a:p>
            <a:r>
              <a:rPr lang="en-US" dirty="0"/>
              <a:t>MORE RULEMAKING</a:t>
            </a:r>
          </a:p>
          <a:p>
            <a:r>
              <a:rPr lang="en-US" dirty="0"/>
              <a:t>RULES HARDER TO OVERTURN THAN DECISIONS</a:t>
            </a:r>
          </a:p>
          <a:p>
            <a:r>
              <a:rPr lang="en-US" dirty="0"/>
              <a:t>ADMINISTRATIVE PROCEDURES ACT</a:t>
            </a:r>
          </a:p>
          <a:p>
            <a:r>
              <a:rPr lang="en-US" dirty="0"/>
              <a:t>POSSIBLE NLRB RULEMAKING –</a:t>
            </a:r>
          </a:p>
          <a:p>
            <a:r>
              <a:rPr lang="en-US" dirty="0"/>
              <a:t>	JOINT EMPLOYER, ELECTION PROCEDURES, INDEPENDENT</a:t>
            </a:r>
          </a:p>
          <a:p>
            <a:r>
              <a:rPr lang="en-US" dirty="0"/>
              <a:t>	CONTRACTOR, EMPLOYEE ACCESS TO EMPLOYER FACILITIES +</a:t>
            </a:r>
          </a:p>
          <a:p>
            <a:r>
              <a:rPr lang="en-US" dirty="0"/>
              <a:t>	EQUIPMENT</a:t>
            </a:r>
          </a:p>
          <a:p>
            <a:r>
              <a:rPr lang="en-US" dirty="0"/>
              <a:t>DOL TIP SHARING RULE</a:t>
            </a:r>
          </a:p>
          <a:p>
            <a:endParaRPr lang="en-US" dirty="0"/>
          </a:p>
          <a:p>
            <a:r>
              <a:rPr lang="en-US" dirty="0"/>
              <a:t>LITIGATION UP – PLAINTIFF BAR ACTIVE</a:t>
            </a:r>
          </a:p>
          <a:p>
            <a:r>
              <a:rPr lang="en-US" dirty="0"/>
              <a:t>CASES</a:t>
            </a:r>
            <a:r>
              <a:rPr lang="en-US" baseline="0" dirty="0"/>
              <a:t> SETTLING FOR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BIG TREND – BIG NEED – NO CHOICE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TRUMP EXECUTIVE ORDER 6/15/18 – BOOSTS APPRENTICESHIPS + JOB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MILLION FEWER TECHNICAL WORKERS THAN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SKILLS TRAINING REQUIRED – GLOBAL SKILLS GAP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ESTABLISHED THE NATIONAL COUNCIL FOR AMERICAN WORKERS TO DEVELOP A NATIONAL STRATEGY TO MEET SHORTFALLS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SKILL GAP ISSUE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STRENGTHENING CAREER AND TECHNICAL EDUCATION FOR THE 21</a:t>
            </a:r>
            <a:r>
              <a:rPr lang="en-US" baseline="30000" dirty="0"/>
              <a:t>ST</a:t>
            </a:r>
            <a:r>
              <a:rPr lang="en-US" dirty="0"/>
              <a:t> CENTURY ACT – UPGRADES 2006 LAW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 BILLION THRU 2024 FOR STATE AND LOCAL CAREER AND EDUCATION PROGRAMS 7/18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BIPARTISAN ENACTMENT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MOMENTUM CONTINUES – LOOK FOR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CONSUMER TECHNOLOGY ASSOCIATION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1/19 CREATING THOUSANDS OF NEW APPRENTICESHIPS IN 20 U.S. STATES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IBM – 450 IN EACH OF NEXT 5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7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COMING</a:t>
            </a:r>
          </a:p>
          <a:p>
            <a:r>
              <a:rPr lang="en-US" dirty="0"/>
              <a:t>REMEMBER</a:t>
            </a:r>
            <a:r>
              <a:rPr lang="en-US" baseline="0" dirty="0"/>
              <a:t> THE PLANNING YOU DID?</a:t>
            </a:r>
          </a:p>
          <a:p>
            <a:endParaRPr lang="en-US" baseline="0" dirty="0"/>
          </a:p>
          <a:p>
            <a:r>
              <a:rPr lang="en-US" baseline="0" dirty="0"/>
              <a:t>TEXAS FEDERAL COURT SHOT DOWN $47,476 – NOVEMBER 2016</a:t>
            </a:r>
          </a:p>
          <a:p>
            <a:endParaRPr lang="en-US" baseline="0" dirty="0"/>
          </a:p>
          <a:p>
            <a:r>
              <a:rPr lang="en-US" baseline="0" dirty="0"/>
              <a:t>INFLATION ADJUSTED NOT BEING CONSIDERED</a:t>
            </a:r>
          </a:p>
          <a:p>
            <a:endParaRPr lang="en-US" baseline="0" dirty="0"/>
          </a:p>
          <a:p>
            <a:r>
              <a:rPr lang="en-US" baseline="0" dirty="0"/>
              <a:t>REGULAR RATE MODIFIED</a:t>
            </a:r>
          </a:p>
          <a:p>
            <a:endParaRPr lang="en-US" baseline="0" dirty="0"/>
          </a:p>
          <a:p>
            <a:r>
              <a:rPr lang="en-US" baseline="0" dirty="0"/>
              <a:t>GOING ON SINCE 2017</a:t>
            </a:r>
          </a:p>
          <a:p>
            <a:endParaRPr lang="en-US" baseline="0" dirty="0"/>
          </a:p>
          <a:p>
            <a:r>
              <a:rPr lang="en-US" baseline="0" dirty="0"/>
              <a:t>CAN COUNT COMMISSIONS UP TO 10% OF SALARY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3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FED.</a:t>
            </a:r>
            <a:r>
              <a:rPr lang="en-US" baseline="0" dirty="0"/>
              <a:t> MIN. WAGE – IT’S COMING</a:t>
            </a:r>
          </a:p>
          <a:p>
            <a:endParaRPr lang="en-US" baseline="0" dirty="0"/>
          </a:p>
          <a:p>
            <a:r>
              <a:rPr lang="en-US" baseline="0" dirty="0"/>
              <a:t>OFF THE CLOCK – CELL PHONES</a:t>
            </a:r>
          </a:p>
          <a:p>
            <a:endParaRPr lang="en-US" baseline="0" dirty="0"/>
          </a:p>
          <a:p>
            <a:r>
              <a:rPr lang="en-US" baseline="0" dirty="0"/>
              <a:t>80/20 RULE GONE</a:t>
            </a:r>
          </a:p>
          <a:p>
            <a:endParaRPr lang="en-US" baseline="0" dirty="0"/>
          </a:p>
          <a:p>
            <a:r>
              <a:rPr lang="en-US" baseline="0" dirty="0"/>
              <a:t>MUCH W-H LITIGATION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STATE MINIMUM WAGES INCREASED IN 19 STATES 2019 - $15.00</a:t>
            </a:r>
          </a:p>
          <a:p>
            <a:r>
              <a:rPr lang="en-US" dirty="0"/>
              <a:t>PAYING HOURLY AMERICANS STRONGER EARNING ACT – PHASE IN BY REGION</a:t>
            </a:r>
          </a:p>
          <a:p>
            <a:endParaRPr lang="en-US" dirty="0"/>
          </a:p>
          <a:p>
            <a:r>
              <a:rPr lang="en-US" dirty="0"/>
              <a:t>80/20 AMOUNT OF NON-TIPPED WORK THAT CAN BE PERFORMED WHILE STILL RECEIVING LOWER TIP-CREDIT WAGE – SUB-MINIMUM</a:t>
            </a:r>
          </a:p>
          <a:p>
            <a:r>
              <a:rPr lang="en-US" dirty="0"/>
              <a:t>	SIDE WORK – NAPKIN FOLDING</a:t>
            </a:r>
          </a:p>
          <a:p>
            <a:endParaRPr lang="en-US" dirty="0"/>
          </a:p>
          <a:p>
            <a:r>
              <a:rPr lang="en-US" dirty="0"/>
              <a:t>GOOD EXAMPLE</a:t>
            </a:r>
            <a:r>
              <a:rPr lang="en-US" baseline="0" dirty="0"/>
              <a:t> OF RULEMAKING +UNDOING 8 YEARS OF HEAVY ADMIN.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4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WON’T GO ANYWHERE AT FEDERAL LEVEL</a:t>
            </a:r>
          </a:p>
          <a:p>
            <a:endParaRPr lang="en-US" dirty="0"/>
          </a:p>
          <a:p>
            <a:r>
              <a:rPr lang="en-US" dirty="0"/>
              <a:t>CURB</a:t>
            </a:r>
            <a:r>
              <a:rPr lang="en-US" baseline="0" dirty="0"/>
              <a:t> APPEAL </a:t>
            </a:r>
          </a:p>
          <a:p>
            <a:endParaRPr lang="en-US" baseline="0" dirty="0"/>
          </a:p>
          <a:p>
            <a:r>
              <a:rPr lang="en-US" baseline="0" dirty="0"/>
              <a:t>SPAWN LITIGATION</a:t>
            </a:r>
          </a:p>
          <a:p>
            <a:endParaRPr lang="en-US" dirty="0"/>
          </a:p>
          <a:p>
            <a:r>
              <a:rPr lang="en-US" dirty="0"/>
              <a:t>11 STATES PROHIBIT PAST SALARY USE AS NOT BEING “A BONA FIDE JOB RELATED FACTOR”</a:t>
            </a:r>
          </a:p>
          <a:p>
            <a:endParaRPr lang="en-US" dirty="0"/>
          </a:p>
          <a:p>
            <a:r>
              <a:rPr lang="en-US" dirty="0"/>
              <a:t>MOMENTUM FROM ME TOO MOVEMENT</a:t>
            </a:r>
          </a:p>
          <a:p>
            <a:endParaRPr lang="en-US" dirty="0"/>
          </a:p>
          <a:p>
            <a:r>
              <a:rPr lang="en-US" dirty="0"/>
              <a:t>2018 EEO-1</a:t>
            </a:r>
            <a:r>
              <a:rPr lang="en-US" baseline="0" dirty="0"/>
              <a:t> REPORT – RETURNED TO COURT TO GET EEOC TO SOLICIT INFO 3/19</a:t>
            </a:r>
          </a:p>
          <a:p>
            <a:r>
              <a:rPr lang="en-US" baseline="0" dirty="0"/>
              <a:t>5/31 IS DEADLINE FOR REPORTING </a:t>
            </a:r>
          </a:p>
          <a:p>
            <a:r>
              <a:rPr lang="en-US" baseline="0" dirty="0"/>
              <a:t>NOW CHANGED TO 9/30 FOR PAY DATA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0276F-5312-4CE8-A9BB-2AAFCF3B6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6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8293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371600"/>
            <a:ext cx="7772400" cy="1470025"/>
          </a:xfrm>
        </p:spPr>
        <p:txBody>
          <a:bodyPr/>
          <a:lstStyle>
            <a:lvl1pPr>
              <a:defRPr sz="5400" b="1" i="0">
                <a:solidFill>
                  <a:srgbClr val="8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429000"/>
            <a:ext cx="6400800" cy="1752600"/>
          </a:xfrm>
        </p:spPr>
        <p:txBody>
          <a:bodyPr anchor="b"/>
          <a:lstStyle>
            <a:lvl1pPr marL="0" indent="0" algn="ctr">
              <a:buNone/>
              <a:defRPr sz="28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2"/>
          <a:stretch/>
        </p:blipFill>
        <p:spPr>
          <a:xfrm>
            <a:off x="3807774" y="5951220"/>
            <a:ext cx="1528452" cy="8229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" y="579120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9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084-1629-4AE6-BEC3-5E891BBF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6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084-1629-4AE6-BEC3-5E891BBF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24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5651-8FA3-4060-ADD7-40DC35B1130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084-1629-4AE6-BEC3-5E891BBF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0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084-1629-4AE6-BEC3-5E891BBF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2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084-1629-4AE6-BEC3-5E891BBF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9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084-1629-4AE6-BEC3-5E891BBF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/>
          <a:lstStyle>
            <a:lvl1pPr>
              <a:defRPr sz="4000" b="1" i="0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33888"/>
          </a:xfrm>
        </p:spPr>
        <p:txBody>
          <a:bodyPr/>
          <a:lstStyle>
            <a:lvl1pPr>
              <a:buClr>
                <a:schemeClr val="bg2"/>
              </a:buClr>
              <a:defRPr sz="2800">
                <a:latin typeface="+mj-lt"/>
              </a:defRPr>
            </a:lvl1pPr>
            <a:lvl2pPr>
              <a:buClr>
                <a:schemeClr val="bg2"/>
              </a:buClr>
              <a:defRPr sz="2400">
                <a:latin typeface="+mj-lt"/>
              </a:defRPr>
            </a:lvl2pPr>
            <a:lvl3pPr marL="1143000" indent="-228600">
              <a:buClr>
                <a:schemeClr val="bg2"/>
              </a:buClr>
              <a:buFont typeface="Courier New" pitchFamily="49" charset="0"/>
              <a:buChar char="o"/>
              <a:defRPr sz="2000">
                <a:latin typeface="+mj-lt"/>
              </a:defRPr>
            </a:lvl3pPr>
            <a:lvl4pPr marL="1600200" indent="-228600">
              <a:buClr>
                <a:schemeClr val="bg2"/>
              </a:buClr>
              <a:buFont typeface="Wingdings" pitchFamily="2" charset="2"/>
              <a:buChar char="§"/>
              <a:defRPr sz="1800">
                <a:latin typeface="+mj-lt"/>
              </a:defRPr>
            </a:lvl4pPr>
            <a:lvl5pPr marL="2057400" indent="-228600">
              <a:buClr>
                <a:schemeClr val="bg2"/>
              </a:buClr>
              <a:buFont typeface="Arial" pitchFamily="34" charset="0"/>
              <a:buChar char="•"/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105651-8FA3-4060-ADD7-40DC35B113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084-1629-4AE6-BEC3-5E891BBF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9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084-1629-4AE6-BEC3-5E891BBF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4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084-1629-4AE6-BEC3-5E891BBF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B084-1629-4AE6-BEC3-5E891BBF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0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/>
        </p:blipFill>
        <p:spPr>
          <a:xfrm>
            <a:off x="4013200" y="6261463"/>
            <a:ext cx="994228" cy="520337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1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8711184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6BB593-95BD-4BCC-BCE3-BECBE375F217}" type="slidenum">
              <a:rPr lang="en-US" sz="1100" smtClean="0">
                <a:solidFill>
                  <a:schemeClr val="bg2">
                    <a:lumMod val="75000"/>
                  </a:schemeClr>
                </a:solidFill>
              </a:rPr>
              <a:pPr/>
              <a:t>‹#›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42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24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8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8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95BAE-A3C6-4464-A0D7-F7CC1BE8D34A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B084-1629-4AE6-BEC3-5E891BBF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dunlevey@taftlaw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8057322" cy="1470025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EMPLOYMENT LAW DEVELOPMENTS</a:t>
            </a:r>
            <a:br>
              <a:rPr lang="en-US" altLang="en-US" sz="3400" dirty="0"/>
            </a:br>
            <a:r>
              <a:rPr lang="en-US" altLang="en-US" sz="3400" dirty="0"/>
              <a:t>2019 AND “BEYOND”</a:t>
            </a:r>
            <a:endParaRPr lang="en-US" altLang="en-US" sz="2800" dirty="0"/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1437861" y="3962400"/>
            <a:ext cx="6400800" cy="170377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Bob Dunlevey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i="1" dirty="0">
                <a:solidFill>
                  <a:schemeClr val="tx1"/>
                </a:solidFill>
              </a:rPr>
              <a:t>Board Certified Specialist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200" i="1" dirty="0">
                <a:solidFill>
                  <a:schemeClr val="tx1"/>
                </a:solidFill>
              </a:rPr>
              <a:t>Labor and Employment Law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hlinkClick r:id="rId3"/>
              </a:rPr>
              <a:t>rdunlevey@taftlaw.com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/>
              <a:t>(937) 641-1743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 b="5221"/>
          <a:stretch/>
        </p:blipFill>
        <p:spPr>
          <a:xfrm>
            <a:off x="3228561" y="1828800"/>
            <a:ext cx="2819400" cy="23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PAY EQUITY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Yovino</a:t>
            </a:r>
            <a:r>
              <a:rPr lang="en-US" dirty="0"/>
              <a:t> v. </a:t>
            </a:r>
            <a:r>
              <a:rPr lang="en-US" dirty="0" err="1"/>
              <a:t>Rizo</a:t>
            </a:r>
            <a:endParaRPr lang="en-US" dirty="0"/>
          </a:p>
          <a:p>
            <a:pPr lvl="1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Circuit</a:t>
            </a:r>
          </a:p>
          <a:p>
            <a:pPr lvl="1"/>
            <a:r>
              <a:rPr lang="en-US" dirty="0"/>
              <a:t>Employer cannot use applicant’s past salary as defense for setting compensation under Equal Pay Act (to Supreme Court)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91000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BAN THE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33888"/>
          </a:xfrm>
        </p:spPr>
        <p:txBody>
          <a:bodyPr/>
          <a:lstStyle/>
          <a:p>
            <a:r>
              <a:rPr lang="en-US" dirty="0"/>
              <a:t>Criminal record inquiry prohibited</a:t>
            </a:r>
          </a:p>
          <a:p>
            <a:pPr lvl="1"/>
            <a:r>
              <a:rPr lang="en-US" dirty="0"/>
              <a:t>33 States</a:t>
            </a:r>
          </a:p>
          <a:p>
            <a:pPr lvl="1"/>
            <a:r>
              <a:rPr lang="en-US" dirty="0"/>
              <a:t>150 Cities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Extended to job advertisements</a:t>
            </a:r>
          </a:p>
          <a:p>
            <a:pPr lvl="1"/>
            <a:r>
              <a:rPr lang="en-US" dirty="0"/>
              <a:t>“Clean criminal history”</a:t>
            </a:r>
          </a:p>
          <a:p>
            <a:pPr lvl="1"/>
            <a:r>
              <a:rPr lang="en-US" dirty="0"/>
              <a:t>“Background check required”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56816"/>
            <a:ext cx="3457575" cy="23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PREDICTIVE SCHEDULING LEGISLATION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1600"/>
            <a:ext cx="6030167" cy="400105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3167" y="5181600"/>
            <a:ext cx="82296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4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Warren-S.1772 requires notice and pay for last minute scheduling changes</a:t>
            </a:r>
          </a:p>
          <a:p>
            <a:pPr marL="457200" lvl="1" indent="0">
              <a:buNone/>
            </a:pPr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191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WORKING FAMILIES FLEXIBILITY ACT</a:t>
            </a:r>
            <a:br>
              <a:rPr lang="en-US" dirty="0">
                <a:solidFill>
                  <a:srgbClr val="980000"/>
                </a:solidFill>
              </a:rPr>
            </a:br>
            <a:r>
              <a:rPr lang="en-US" sz="1800" dirty="0">
                <a:solidFill>
                  <a:srgbClr val="980000"/>
                </a:solidFill>
              </a:rPr>
              <a:t>4/4/19 – Mike Lee (R-Utah)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Overtime used as comp time</a:t>
            </a:r>
          </a:p>
          <a:p>
            <a:r>
              <a:rPr lang="en-US" dirty="0"/>
              <a:t>Overtime used within a reasonable time after request</a:t>
            </a:r>
          </a:p>
          <a:p>
            <a:r>
              <a:rPr lang="en-US" dirty="0"/>
              <a:t>160 hour accrual</a:t>
            </a:r>
          </a:p>
          <a:p>
            <a:r>
              <a:rPr lang="en-US" dirty="0"/>
              <a:t>Paid out if not used</a:t>
            </a:r>
          </a:p>
        </p:txBody>
      </p:sp>
    </p:spTree>
    <p:extLst>
      <p:ext uri="{BB962C8B-B14F-4D97-AF65-F5344CB8AC3E}">
        <p14:creationId xmlns:p14="http://schemas.microsoft.com/office/powerpoint/2010/main" val="26720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572500" cy="4433888"/>
          </a:xfrm>
        </p:spPr>
        <p:txBody>
          <a:bodyPr/>
          <a:lstStyle/>
          <a:p>
            <a:r>
              <a:rPr lang="en-US" sz="2700" dirty="0"/>
              <a:t>Sexual orientation/gender identity bias protections</a:t>
            </a:r>
          </a:p>
          <a:p>
            <a:r>
              <a:rPr lang="en-US" sz="2700" dirty="0"/>
              <a:t>The reach of Title VII ?</a:t>
            </a:r>
          </a:p>
          <a:p>
            <a:r>
              <a:rPr lang="en-US" sz="2700" dirty="0"/>
              <a:t>EEOC existing position - protections for “sexual orientation”</a:t>
            </a:r>
          </a:p>
          <a:p>
            <a:r>
              <a:rPr lang="en-US" sz="2700" dirty="0"/>
              <a:t>Cases to Watch</a:t>
            </a:r>
          </a:p>
          <a:p>
            <a:pPr lvl="1"/>
            <a:r>
              <a:rPr lang="en-US" dirty="0"/>
              <a:t>Harris Funeral Homes case – 6</a:t>
            </a:r>
            <a:r>
              <a:rPr lang="en-US" baseline="30000" dirty="0"/>
              <a:t>th</a:t>
            </a:r>
            <a:r>
              <a:rPr lang="en-US" dirty="0"/>
              <a:t> Circuit</a:t>
            </a:r>
          </a:p>
          <a:p>
            <a:pPr lvl="1"/>
            <a:r>
              <a:rPr lang="en-US" dirty="0" err="1"/>
              <a:t>Zarda</a:t>
            </a:r>
            <a:r>
              <a:rPr lang="en-US" dirty="0"/>
              <a:t> v. Altitude Express – 2</a:t>
            </a:r>
            <a:r>
              <a:rPr lang="en-US" baseline="30000" dirty="0"/>
              <a:t>nd</a:t>
            </a:r>
            <a:r>
              <a:rPr lang="en-US" dirty="0"/>
              <a:t> Circuit</a:t>
            </a:r>
          </a:p>
          <a:p>
            <a:r>
              <a:rPr lang="en-US" sz="2700" dirty="0"/>
              <a:t>Proposed – “The Equality Act” (already Govt. Contr.)</a:t>
            </a:r>
          </a:p>
          <a:p>
            <a:r>
              <a:rPr lang="en-US" sz="2700" dirty="0"/>
              <a:t>State and local legislation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1000"/>
            <a:ext cx="2667000" cy="13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PAID LEAVE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Compensated time away from work for family caregiving needs</a:t>
            </a:r>
          </a:p>
          <a:p>
            <a:r>
              <a:rPr lang="en-US" dirty="0"/>
              <a:t>Now in 11 States and 30 local jurisdictions</a:t>
            </a:r>
          </a:p>
          <a:p>
            <a:r>
              <a:rPr lang="en-US" dirty="0"/>
              <a:t>13% of employees now have paid family leave</a:t>
            </a:r>
          </a:p>
          <a:p>
            <a:r>
              <a:rPr lang="en-US" dirty="0"/>
              <a:t>Day-to-day uses</a:t>
            </a:r>
          </a:p>
          <a:p>
            <a:pPr lvl="1"/>
            <a:r>
              <a:rPr lang="en-US" dirty="0"/>
              <a:t>School conferences, lapse in childcare, minor illness, preventive care</a:t>
            </a:r>
          </a:p>
          <a:p>
            <a:r>
              <a:rPr lang="en-US" dirty="0"/>
              <a:t>Proposed Family and Medical Insurance Leave Act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PENSION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million workers – 1,400 multi-employer plans</a:t>
            </a:r>
          </a:p>
          <a:p>
            <a:r>
              <a:rPr lang="en-US" dirty="0"/>
              <a:t>121 possible plan failures</a:t>
            </a:r>
          </a:p>
          <a:p>
            <a:r>
              <a:rPr lang="en-US" dirty="0"/>
              <a:t>$48.9 billion underfunding</a:t>
            </a:r>
          </a:p>
          <a:p>
            <a:r>
              <a:rPr lang="en-US" dirty="0"/>
              <a:t>$4 trillion underfunding of public sector</a:t>
            </a:r>
          </a:p>
          <a:p>
            <a:r>
              <a:rPr lang="en-US" dirty="0"/>
              <a:t>Multi-Employer Pension Reform Act 2014</a:t>
            </a:r>
          </a:p>
          <a:p>
            <a:r>
              <a:rPr lang="en-US" dirty="0"/>
              <a:t>Joint Select Committee on the Solvency of Multi-Employer Plans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7099">
            <a:off x="6587265" y="4822222"/>
            <a:ext cx="740765" cy="12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GIG WORKERS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“Employ</a:t>
            </a:r>
            <a:r>
              <a:rPr lang="en-US" u="sng" dirty="0"/>
              <a:t>ee</a:t>
            </a:r>
            <a:r>
              <a:rPr lang="en-US" dirty="0"/>
              <a:t>” Status</a:t>
            </a:r>
          </a:p>
          <a:p>
            <a:pPr lvl="1"/>
            <a:r>
              <a:rPr lang="en-US" dirty="0"/>
              <a:t>Hybrid Worker Classification</a:t>
            </a:r>
          </a:p>
          <a:p>
            <a:pPr lvl="1"/>
            <a:r>
              <a:rPr lang="en-US" dirty="0"/>
              <a:t>Portable benefits</a:t>
            </a:r>
          </a:p>
          <a:p>
            <a:pPr lvl="1"/>
            <a:endParaRPr lang="en-US" dirty="0"/>
          </a:p>
          <a:p>
            <a:r>
              <a:rPr lang="en-US" dirty="0"/>
              <a:t>New Jersey and New York to propose “portable benefits”</a:t>
            </a:r>
          </a:p>
        </p:txBody>
      </p:sp>
    </p:spTree>
    <p:extLst>
      <p:ext uri="{BB962C8B-B14F-4D97-AF65-F5344CB8AC3E}">
        <p14:creationId xmlns:p14="http://schemas.microsoft.com/office/powerpoint/2010/main" val="5322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IMMIGRATION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09589"/>
            <a:ext cx="8229600" cy="4433888"/>
          </a:xfrm>
        </p:spPr>
        <p:txBody>
          <a:bodyPr/>
          <a:lstStyle/>
          <a:p>
            <a:r>
              <a:rPr lang="en-US" dirty="0"/>
              <a:t>Agencies to tighten immigration system</a:t>
            </a:r>
          </a:p>
          <a:p>
            <a:r>
              <a:rPr lang="en-US" dirty="0"/>
              <a:t>H-1B Lottery</a:t>
            </a:r>
          </a:p>
          <a:p>
            <a:r>
              <a:rPr lang="en-US" dirty="0"/>
              <a:t>Proposed rescission of work permits for H-1B workers’ spouses</a:t>
            </a:r>
          </a:p>
          <a:p>
            <a:r>
              <a:rPr lang="en-US" dirty="0"/>
              <a:t>Social Security No-Match reactivated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7" y="411480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OSHA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Injury and Illness record reporting reduced</a:t>
            </a:r>
          </a:p>
          <a:p>
            <a:pPr lvl="1"/>
            <a:r>
              <a:rPr lang="en-US" dirty="0"/>
              <a:t>June release</a:t>
            </a:r>
          </a:p>
          <a:p>
            <a:pPr lvl="1"/>
            <a:endParaRPr lang="en-US" dirty="0"/>
          </a:p>
          <a:p>
            <a:r>
              <a:rPr lang="en-US" dirty="0"/>
              <a:t>Heat Stress</a:t>
            </a:r>
          </a:p>
          <a:p>
            <a:endParaRPr lang="en-US" dirty="0"/>
          </a:p>
          <a:p>
            <a:r>
              <a:rPr lang="en-US" dirty="0"/>
              <a:t>Workplace violence regulations for healthcare workers</a:t>
            </a:r>
          </a:p>
        </p:txBody>
      </p:sp>
    </p:spTree>
    <p:extLst>
      <p:ext uri="{BB962C8B-B14F-4D97-AF65-F5344CB8AC3E}">
        <p14:creationId xmlns:p14="http://schemas.microsoft.com/office/powerpoint/2010/main" val="34699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THE 116</a:t>
            </a:r>
            <a:r>
              <a:rPr lang="en-US" baseline="30000" dirty="0">
                <a:solidFill>
                  <a:srgbClr val="980000"/>
                </a:solidFill>
              </a:rPr>
              <a:t>TH</a:t>
            </a:r>
            <a:r>
              <a:rPr lang="en-US" dirty="0">
                <a:solidFill>
                  <a:srgbClr val="980000"/>
                </a:solidFill>
              </a:rPr>
              <a:t> CONGRESS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10000"/>
            <a:ext cx="3228303" cy="185020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18288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0" kern="0" dirty="0">
                <a:solidFill>
                  <a:srgbClr val="7030A0"/>
                </a:solidFill>
              </a:rPr>
              <a:t>January 3, 2019</a:t>
            </a:r>
          </a:p>
        </p:txBody>
      </p:sp>
    </p:spTree>
    <p:extLst>
      <p:ext uri="{BB962C8B-B14F-4D97-AF65-F5344CB8AC3E}">
        <p14:creationId xmlns:p14="http://schemas.microsoft.com/office/powerpoint/2010/main" val="20948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MARIJUANA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– 30 States</a:t>
            </a:r>
          </a:p>
          <a:p>
            <a:r>
              <a:rPr lang="en-US" dirty="0"/>
              <a:t>Recreational – 10 States</a:t>
            </a:r>
          </a:p>
          <a:p>
            <a:r>
              <a:rPr lang="en-US" dirty="0"/>
              <a:t>Marijuana as ADA accommodation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7" y="3581400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RIGHT-TO-WORK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49138"/>
            <a:ext cx="4286250" cy="2971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520938"/>
            <a:ext cx="8229600" cy="13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400"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r>
              <a:rPr lang="en-US" kern="0" dirty="0"/>
              <a:t>Mandatory “Fair Share” fees outlawed</a:t>
            </a:r>
          </a:p>
          <a:p>
            <a:pPr lvl="1"/>
            <a:r>
              <a:rPr lang="en-US" kern="0" dirty="0"/>
              <a:t>Janus v. AFSCME</a:t>
            </a:r>
          </a:p>
        </p:txBody>
      </p:sp>
    </p:spTree>
    <p:extLst>
      <p:ext uri="{BB962C8B-B14F-4D97-AF65-F5344CB8AC3E}">
        <p14:creationId xmlns:p14="http://schemas.microsoft.com/office/powerpoint/2010/main" val="37003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STATE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210"/>
            <a:ext cx="8229600" cy="4433888"/>
          </a:xfrm>
        </p:spPr>
        <p:txBody>
          <a:bodyPr/>
          <a:lstStyle/>
          <a:p>
            <a:r>
              <a:rPr lang="en-US" dirty="0"/>
              <a:t>Anticipate much legislation</a:t>
            </a:r>
          </a:p>
          <a:p>
            <a:r>
              <a:rPr lang="en-US" dirty="0"/>
              <a:t>50% of states preempt “</a:t>
            </a:r>
            <a:r>
              <a:rPr lang="en-US" u="sng" dirty="0"/>
              <a:t>local</a:t>
            </a:r>
            <a:r>
              <a:rPr lang="en-US" dirty="0"/>
              <a:t> government legislation” beyond state/federal mandates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52800"/>
            <a:ext cx="4419600" cy="271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TRUMP JUDGE PICKS COULD FLIP CIRCUITS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0" y="1752600"/>
            <a:ext cx="7422459" cy="4433888"/>
          </a:xfrm>
        </p:spPr>
      </p:pic>
    </p:spTree>
    <p:extLst>
      <p:ext uri="{BB962C8B-B14F-4D97-AF65-F5344CB8AC3E}">
        <p14:creationId xmlns:p14="http://schemas.microsoft.com/office/powerpoint/2010/main" val="10874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8472" y="3048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0070C0"/>
                </a:solidFill>
              </a:rPr>
              <a:t>VISIT OUR WEBSITE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838200"/>
            <a:ext cx="7964487" cy="41148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/>
              <a:t>EMPLOYMENT LAW </a:t>
            </a:r>
            <a:r>
              <a:rPr lang="en-US" altLang="en-US" sz="2800" dirty="0">
                <a:sym typeface="Wingdings" pitchFamily="2" charset="2"/>
              </a:rPr>
              <a:t></a:t>
            </a:r>
            <a:r>
              <a:rPr lang="en-US" altLang="en-US" sz="2800" dirty="0"/>
              <a:t> WORKERS’ COMPENSATION </a:t>
            </a:r>
            <a:r>
              <a:rPr lang="en-US" altLang="en-US" sz="2800" dirty="0">
                <a:sym typeface="Wingdings" pitchFamily="2" charset="2"/>
              </a:rPr>
              <a:t> OSHA  WAGE-HOUR  NLRB  DISCRIMINATION  COLLECTIVE BARGAINING  EMPLOYMENT LITIGATION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sym typeface="Wingdings" pitchFamily="2" charset="2"/>
              </a:rPr>
              <a:t> BENEFITS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sym typeface="Wingdings" pitchFamily="2" charset="2"/>
              </a:rPr>
              <a:t>[AND MUCH MORE]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400" dirty="0">
                <a:solidFill>
                  <a:schemeClr val="accent2"/>
                </a:solidFill>
                <a:sym typeface="Wingdings" pitchFamily="2" charset="2"/>
              </a:rPr>
              <a:t>Aggressive, Responsive, Cost Effective Representation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400" dirty="0">
              <a:solidFill>
                <a:srgbClr val="C00000"/>
              </a:solidFill>
              <a:sym typeface="Wingdings" pitchFamily="2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400" dirty="0">
                <a:solidFill>
                  <a:srgbClr val="C00000"/>
                </a:solidFill>
                <a:sym typeface="Wingdings" pitchFamily="2" charset="2"/>
              </a:rPr>
              <a:t>www.taftlaw.com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sym typeface="Wingdings" pitchFamily="2" charset="2"/>
              </a:rPr>
              <a:t>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4" y="6248400"/>
            <a:ext cx="3867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Chicago </a:t>
            </a:r>
            <a:r>
              <a:rPr lang="en-US" sz="1400" dirty="0">
                <a:solidFill>
                  <a:srgbClr val="FF0000"/>
                </a:solidFill>
              </a:rPr>
              <a:t>/</a:t>
            </a:r>
            <a:r>
              <a:rPr lang="en-US" sz="1400" dirty="0"/>
              <a:t> Cincinnati </a:t>
            </a:r>
            <a:r>
              <a:rPr lang="en-US" sz="1400" dirty="0">
                <a:solidFill>
                  <a:srgbClr val="FF0000"/>
                </a:solidFill>
              </a:rPr>
              <a:t>/</a:t>
            </a:r>
            <a:r>
              <a:rPr lang="en-US" sz="1400" dirty="0"/>
              <a:t> Cleveland</a:t>
            </a:r>
            <a:r>
              <a:rPr lang="en-US" sz="1400" dirty="0">
                <a:solidFill>
                  <a:srgbClr val="FF0000"/>
                </a:solidFill>
              </a:rPr>
              <a:t> / </a:t>
            </a:r>
            <a:r>
              <a:rPr lang="en-US" sz="1400" dirty="0"/>
              <a:t>Columbus</a:t>
            </a:r>
            <a:r>
              <a:rPr lang="en-US" sz="1400" dirty="0">
                <a:solidFill>
                  <a:srgbClr val="FF0000"/>
                </a:solidFill>
              </a:rPr>
              <a:t> /</a:t>
            </a:r>
          </a:p>
          <a:p>
            <a:r>
              <a:rPr lang="en-US" sz="1400" dirty="0"/>
              <a:t>Dayton </a:t>
            </a:r>
            <a:r>
              <a:rPr lang="en-US" sz="1400" dirty="0">
                <a:solidFill>
                  <a:srgbClr val="FF0000"/>
                </a:solidFill>
              </a:rPr>
              <a:t>/</a:t>
            </a:r>
            <a:r>
              <a:rPr lang="en-US" sz="1400" dirty="0"/>
              <a:t> Indianapolis </a:t>
            </a:r>
            <a:r>
              <a:rPr lang="en-US" sz="1400" dirty="0">
                <a:solidFill>
                  <a:srgbClr val="FF0000"/>
                </a:solidFill>
              </a:rPr>
              <a:t>/ </a:t>
            </a:r>
            <a:r>
              <a:rPr lang="en-US" sz="1400" dirty="0"/>
              <a:t>Northern KY </a:t>
            </a:r>
            <a:r>
              <a:rPr lang="en-US" sz="1400" dirty="0">
                <a:solidFill>
                  <a:srgbClr val="FF0000"/>
                </a:solidFill>
              </a:rPr>
              <a:t>/</a:t>
            </a:r>
            <a:r>
              <a:rPr lang="en-US" sz="1400" dirty="0"/>
              <a:t> Phoenix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5996226"/>
            <a:ext cx="3867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3600" dirty="0"/>
              <a:t>Law</a:t>
            </a:r>
            <a:r>
              <a:rPr lang="en-US" sz="1400" dirty="0"/>
              <a:t>	      Since 1885	</a:t>
            </a:r>
          </a:p>
        </p:txBody>
      </p:sp>
    </p:spTree>
    <p:extLst>
      <p:ext uri="{BB962C8B-B14F-4D97-AF65-F5344CB8AC3E}">
        <p14:creationId xmlns:p14="http://schemas.microsoft.com/office/powerpoint/2010/main" val="33316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HOUSE VS. SENATE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rot="20434296">
            <a:off x="403383" y="1825959"/>
            <a:ext cx="3419247" cy="16362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dirty="0"/>
              <a:t>Washington Gridlock</a:t>
            </a:r>
          </a:p>
        </p:txBody>
      </p:sp>
      <p:sp>
        <p:nvSpPr>
          <p:cNvPr id="5" name="Oval 4"/>
          <p:cNvSpPr/>
          <p:nvPr/>
        </p:nvSpPr>
        <p:spPr>
          <a:xfrm rot="1434389">
            <a:off x="5707502" y="1877852"/>
            <a:ext cx="31242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Looking to 2020 Elections</a:t>
            </a:r>
          </a:p>
        </p:txBody>
      </p:sp>
      <p:sp>
        <p:nvSpPr>
          <p:cNvPr id="6" name="Oval 5"/>
          <p:cNvSpPr/>
          <p:nvPr/>
        </p:nvSpPr>
        <p:spPr>
          <a:xfrm>
            <a:off x="3134112" y="4018867"/>
            <a:ext cx="3573883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Congressional Hearings</a:t>
            </a:r>
          </a:p>
        </p:txBody>
      </p:sp>
    </p:spTree>
    <p:extLst>
      <p:ext uri="{BB962C8B-B14F-4D97-AF65-F5344CB8AC3E}">
        <p14:creationId xmlns:p14="http://schemas.microsoft.com/office/powerpoint/2010/main" val="29310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7761">
            <a:off x="614749" y="-20957"/>
            <a:ext cx="7803145" cy="6970484"/>
          </a:xfrm>
        </p:spPr>
      </p:pic>
    </p:spTree>
    <p:extLst>
      <p:ext uri="{BB962C8B-B14F-4D97-AF65-F5344CB8AC3E}">
        <p14:creationId xmlns:p14="http://schemas.microsoft.com/office/powerpoint/2010/main" val="804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THE GOVERNMENTAL AGENCIES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27025"/>
            <a:ext cx="1219200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18" y="1752601"/>
            <a:ext cx="1340346" cy="13403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2" y="3319562"/>
            <a:ext cx="2411295" cy="1245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58337"/>
            <a:ext cx="2145339" cy="1072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11" y="2402272"/>
            <a:ext cx="1909301" cy="138135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4780562"/>
            <a:ext cx="8229600" cy="102771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•  Opinion letters </a:t>
            </a:r>
          </a:p>
          <a:p>
            <a:pPr marL="0" indent="0">
              <a:buNone/>
            </a:pPr>
            <a:r>
              <a:rPr lang="en-US" sz="2400" dirty="0"/>
              <a:t>		       •  Rulemaking</a:t>
            </a:r>
          </a:p>
          <a:p>
            <a:pPr marL="0" indent="0">
              <a:buNone/>
            </a:pPr>
            <a:r>
              <a:rPr lang="en-US" sz="2400" dirty="0"/>
              <a:t>				         •  Administrative Decisions</a:t>
            </a:r>
          </a:p>
        </p:txBody>
      </p:sp>
    </p:spTree>
    <p:extLst>
      <p:ext uri="{BB962C8B-B14F-4D97-AF65-F5344CB8AC3E}">
        <p14:creationId xmlns:p14="http://schemas.microsoft.com/office/powerpoint/2010/main" val="42863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APPRENTICESHIPS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Workforce Training Initiatives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00400"/>
            <a:ext cx="70294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WAGE-HOUR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256"/>
            <a:ext cx="8229600" cy="4433888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Overtime exemption</a:t>
            </a:r>
          </a:p>
          <a:p>
            <a:pPr lvl="1"/>
            <a:r>
              <a:rPr lang="en-US" dirty="0"/>
              <a:t>DOL proposed rule to OMB March 2019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B050"/>
                </a:solidFill>
              </a:rPr>
              <a:t>$455 per week</a:t>
            </a:r>
          </a:p>
          <a:p>
            <a:pPr marL="457200" lvl="1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rgbClr val="FF0000"/>
                </a:solidFill>
              </a:rPr>
              <a:t>$23,660 to $47,476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FF0000"/>
                </a:solidFill>
              </a:rPr>
              <a:t>		</a:t>
            </a:r>
            <a:endParaRPr lang="en-US" sz="1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800" dirty="0"/>
              <a:t>			        $35,308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0" y="3771900"/>
            <a:ext cx="1524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24400" y="3771900"/>
            <a:ext cx="152400" cy="2286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0400" y="3578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(2003)</a:t>
            </a:r>
          </a:p>
        </p:txBody>
      </p:sp>
    </p:spTree>
    <p:extLst>
      <p:ext uri="{BB962C8B-B14F-4D97-AF65-F5344CB8AC3E}">
        <p14:creationId xmlns:p14="http://schemas.microsoft.com/office/powerpoint/2010/main" val="12041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4338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Federal Minimum Wage</a:t>
            </a:r>
          </a:p>
          <a:p>
            <a:r>
              <a:rPr lang="en-US" dirty="0"/>
              <a:t>$7.25 		$15.00</a:t>
            </a:r>
          </a:p>
          <a:p>
            <a:pPr lvl="1"/>
            <a:r>
              <a:rPr lang="en-US" dirty="0"/>
              <a:t>Rep. Pelosi priority</a:t>
            </a:r>
          </a:p>
          <a:p>
            <a:pPr lvl="1"/>
            <a:r>
              <a:rPr lang="en-US" dirty="0"/>
              <a:t>Possible bipartisan approval 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Off the Clock Work</a:t>
            </a:r>
          </a:p>
          <a:p>
            <a:pPr lvl="1"/>
            <a:r>
              <a:rPr lang="en-US" dirty="0"/>
              <a:t>Includes pre and post work </a:t>
            </a:r>
            <a:r>
              <a:rPr lang="en-US" dirty="0" err="1"/>
              <a:t>deminimus</a:t>
            </a:r>
            <a:r>
              <a:rPr lang="en-US" dirty="0"/>
              <a:t> time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Tipped Workers</a:t>
            </a:r>
          </a:p>
          <a:p>
            <a:pPr lvl="1"/>
            <a:r>
              <a:rPr lang="en-US" dirty="0"/>
              <a:t>80/20 rule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Class Action Litigation and Waivers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28800" y="114300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90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4392427"/>
            <a:ext cx="2466975" cy="1336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80000"/>
                </a:solidFill>
              </a:rPr>
              <a:t>PAY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433888"/>
          </a:xfrm>
        </p:spPr>
        <p:txBody>
          <a:bodyPr/>
          <a:lstStyle/>
          <a:p>
            <a:r>
              <a:rPr lang="en-US" dirty="0"/>
              <a:t>Federal Equal Pay Act 1963</a:t>
            </a:r>
          </a:p>
          <a:p>
            <a:r>
              <a:rPr lang="en-US" dirty="0"/>
              <a:t>High on Democratic agenda</a:t>
            </a:r>
          </a:p>
          <a:p>
            <a:r>
              <a:rPr lang="en-US" dirty="0"/>
              <a:t>State Equal Pay Acts</a:t>
            </a:r>
          </a:p>
          <a:p>
            <a:r>
              <a:rPr lang="en-US" dirty="0"/>
              <a:t>Equal Pay for “Equal” Work </a:t>
            </a:r>
            <a:r>
              <a:rPr lang="en-US" u="sng" dirty="0"/>
              <a:t>vs</a:t>
            </a:r>
            <a:r>
              <a:rPr lang="en-US" dirty="0"/>
              <a:t>. “Similar” Work</a:t>
            </a:r>
          </a:p>
          <a:p>
            <a:r>
              <a:rPr lang="en-US" dirty="0"/>
              <a:t>Salary History Questions Prohibited in Some States</a:t>
            </a:r>
          </a:p>
          <a:p>
            <a:r>
              <a:rPr lang="en-US" dirty="0"/>
              <a:t>EEOC Pay Data Requests</a:t>
            </a:r>
          </a:p>
          <a:p>
            <a:pPr lvl="1"/>
            <a:r>
              <a:rPr lang="en-US" dirty="0"/>
              <a:t>Wages by race, sex, ethnicity</a:t>
            </a:r>
          </a:p>
        </p:txBody>
      </p:sp>
    </p:spTree>
    <p:extLst>
      <p:ext uri="{BB962C8B-B14F-4D97-AF65-F5344CB8AC3E}">
        <p14:creationId xmlns:p14="http://schemas.microsoft.com/office/powerpoint/2010/main" val="12653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_Taf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1732</Words>
  <Application>Microsoft Office PowerPoint</Application>
  <PresentationFormat>On-screen Show (4:3)</PresentationFormat>
  <Paragraphs>391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Courier New</vt:lpstr>
      <vt:lpstr>Wingdings</vt:lpstr>
      <vt:lpstr>_Taft Template</vt:lpstr>
      <vt:lpstr>Office Theme</vt:lpstr>
      <vt:lpstr>EMPLOYMENT LAW DEVELOPMENTS 2019 AND “BEYOND”</vt:lpstr>
      <vt:lpstr>THE 116TH CONGRESS</vt:lpstr>
      <vt:lpstr>HOUSE VS. SENATE</vt:lpstr>
      <vt:lpstr>PowerPoint Presentation</vt:lpstr>
      <vt:lpstr>THE GOVERNMENTAL AGENCIES</vt:lpstr>
      <vt:lpstr>APPRENTICESHIPS</vt:lpstr>
      <vt:lpstr>WAGE-HOUR</vt:lpstr>
      <vt:lpstr>PowerPoint Presentation</vt:lpstr>
      <vt:lpstr>PAY EQUITY</vt:lpstr>
      <vt:lpstr>PAY EQUITY …</vt:lpstr>
      <vt:lpstr>BAN THE BOX</vt:lpstr>
      <vt:lpstr>PREDICTIVE SCHEDULING LEGISLATION</vt:lpstr>
      <vt:lpstr>WORKING FAMILIES FLEXIBILITY ACT 4/4/19 – Mike Lee (R-Utah)</vt:lpstr>
      <vt:lpstr>PowerPoint Presentation</vt:lpstr>
      <vt:lpstr>PAID LEAVE</vt:lpstr>
      <vt:lpstr>PENSION CRISIS</vt:lpstr>
      <vt:lpstr>GIG WORKERS</vt:lpstr>
      <vt:lpstr>IMMIGRATION</vt:lpstr>
      <vt:lpstr>OSHA</vt:lpstr>
      <vt:lpstr>MARIJUANA</vt:lpstr>
      <vt:lpstr>RIGHT-TO-WORK</vt:lpstr>
      <vt:lpstr>STATE ACTION</vt:lpstr>
      <vt:lpstr>TRUMP JUDGE PICKS COULD FLIP CIRCUITS</vt:lpstr>
      <vt:lpstr>VISIT OUR WEBSITE</vt:lpstr>
    </vt:vector>
  </TitlesOfParts>
  <Company>Taft Stettinius &amp; Hollister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LAW DEVELOPMENTS 2017 AND BEYOND</dc:title>
  <dc:creator>Fisher, Pamela M.</dc:creator>
  <cp:lastModifiedBy>Kelly, Charles P.</cp:lastModifiedBy>
  <cp:revision>39</cp:revision>
  <cp:lastPrinted>2019-04-09T19:16:55Z</cp:lastPrinted>
  <dcterms:created xsi:type="dcterms:W3CDTF">2017-04-26T17:16:56Z</dcterms:created>
  <dcterms:modified xsi:type="dcterms:W3CDTF">2019-04-12T20:34:17Z</dcterms:modified>
</cp:coreProperties>
</file>