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703C"/>
    <a:srgbClr val="F7C858"/>
    <a:srgbClr val="1E37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46ECC-3A03-1D42-B2A8-5078F352F0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2FE950-199D-1E41-A872-9332C1E1A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1A24F9-BED4-6B49-924E-52BE7C3D6AD5}"/>
              </a:ext>
            </a:extLst>
          </p:cNvPr>
          <p:cNvSpPr>
            <a:spLocks noGrp="1"/>
          </p:cNvSpPr>
          <p:nvPr>
            <p:ph type="dt" sz="half" idx="10"/>
          </p:nvPr>
        </p:nvSpPr>
        <p:spPr/>
        <p:txBody>
          <a:bodyPr/>
          <a:lstStyle/>
          <a:p>
            <a:fld id="{D3778A63-57C8-0E42-B124-CAF3C33CACE6}" type="datetimeFigureOut">
              <a:rPr lang="en-US" smtClean="0"/>
              <a:t>8/9/19</a:t>
            </a:fld>
            <a:endParaRPr lang="en-US"/>
          </a:p>
        </p:txBody>
      </p:sp>
      <p:sp>
        <p:nvSpPr>
          <p:cNvPr id="5" name="Footer Placeholder 4">
            <a:extLst>
              <a:ext uri="{FF2B5EF4-FFF2-40B4-BE49-F238E27FC236}">
                <a16:creationId xmlns:a16="http://schemas.microsoft.com/office/drawing/2014/main" id="{16027850-0A36-4343-BFF3-8188D1CF0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96067F-1095-754D-ABFF-4B1E08E05AF0}"/>
              </a:ext>
            </a:extLst>
          </p:cNvPr>
          <p:cNvSpPr>
            <a:spLocks noGrp="1"/>
          </p:cNvSpPr>
          <p:nvPr>
            <p:ph type="sldNum" sz="quarter" idx="12"/>
          </p:nvPr>
        </p:nvSpPr>
        <p:spPr/>
        <p:txBody>
          <a:bodyPr/>
          <a:lstStyle/>
          <a:p>
            <a:fld id="{41BDB5AD-8D6D-5742-ACD3-DBAE461B20D6}" type="slidenum">
              <a:rPr lang="en-US" smtClean="0"/>
              <a:t>‹#›</a:t>
            </a:fld>
            <a:endParaRPr lang="en-US"/>
          </a:p>
        </p:txBody>
      </p:sp>
    </p:spTree>
    <p:extLst>
      <p:ext uri="{BB962C8B-B14F-4D97-AF65-F5344CB8AC3E}">
        <p14:creationId xmlns:p14="http://schemas.microsoft.com/office/powerpoint/2010/main" val="151020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0D71E-ED03-5B4D-9916-AA0F301A10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4E9DB-B37A-E149-9C53-75CC4D9ED7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93FA82-9068-994F-AB9C-8EFE7AC70D08}"/>
              </a:ext>
            </a:extLst>
          </p:cNvPr>
          <p:cNvSpPr>
            <a:spLocks noGrp="1"/>
          </p:cNvSpPr>
          <p:nvPr>
            <p:ph type="dt" sz="half" idx="10"/>
          </p:nvPr>
        </p:nvSpPr>
        <p:spPr/>
        <p:txBody>
          <a:bodyPr/>
          <a:lstStyle/>
          <a:p>
            <a:fld id="{D3778A63-57C8-0E42-B124-CAF3C33CACE6}" type="datetimeFigureOut">
              <a:rPr lang="en-US" smtClean="0"/>
              <a:t>8/9/19</a:t>
            </a:fld>
            <a:endParaRPr lang="en-US"/>
          </a:p>
        </p:txBody>
      </p:sp>
      <p:sp>
        <p:nvSpPr>
          <p:cNvPr id="5" name="Footer Placeholder 4">
            <a:extLst>
              <a:ext uri="{FF2B5EF4-FFF2-40B4-BE49-F238E27FC236}">
                <a16:creationId xmlns:a16="http://schemas.microsoft.com/office/drawing/2014/main" id="{421A1519-D571-E14E-8181-02812C4D0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B6E6A-FC2A-F94F-8439-89634BA3ECCD}"/>
              </a:ext>
            </a:extLst>
          </p:cNvPr>
          <p:cNvSpPr>
            <a:spLocks noGrp="1"/>
          </p:cNvSpPr>
          <p:nvPr>
            <p:ph type="sldNum" sz="quarter" idx="12"/>
          </p:nvPr>
        </p:nvSpPr>
        <p:spPr/>
        <p:txBody>
          <a:bodyPr/>
          <a:lstStyle/>
          <a:p>
            <a:fld id="{41BDB5AD-8D6D-5742-ACD3-DBAE461B20D6}" type="slidenum">
              <a:rPr lang="en-US" smtClean="0"/>
              <a:t>‹#›</a:t>
            </a:fld>
            <a:endParaRPr lang="en-US"/>
          </a:p>
        </p:txBody>
      </p:sp>
    </p:spTree>
    <p:extLst>
      <p:ext uri="{BB962C8B-B14F-4D97-AF65-F5344CB8AC3E}">
        <p14:creationId xmlns:p14="http://schemas.microsoft.com/office/powerpoint/2010/main" val="1105155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6A6BB6-CADA-B944-8890-5198BCCE3A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20A270-A22C-1045-9668-41B4637D96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DA2608-EAD4-9348-B09F-93E5A71FFB32}"/>
              </a:ext>
            </a:extLst>
          </p:cNvPr>
          <p:cNvSpPr>
            <a:spLocks noGrp="1"/>
          </p:cNvSpPr>
          <p:nvPr>
            <p:ph type="dt" sz="half" idx="10"/>
          </p:nvPr>
        </p:nvSpPr>
        <p:spPr/>
        <p:txBody>
          <a:bodyPr/>
          <a:lstStyle/>
          <a:p>
            <a:fld id="{D3778A63-57C8-0E42-B124-CAF3C33CACE6}" type="datetimeFigureOut">
              <a:rPr lang="en-US" smtClean="0"/>
              <a:t>8/9/19</a:t>
            </a:fld>
            <a:endParaRPr lang="en-US"/>
          </a:p>
        </p:txBody>
      </p:sp>
      <p:sp>
        <p:nvSpPr>
          <p:cNvPr id="5" name="Footer Placeholder 4">
            <a:extLst>
              <a:ext uri="{FF2B5EF4-FFF2-40B4-BE49-F238E27FC236}">
                <a16:creationId xmlns:a16="http://schemas.microsoft.com/office/drawing/2014/main" id="{456ADD76-C3F1-A044-BB53-2ECD4624C6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BA027-48DB-B244-B1AA-857875611C3F}"/>
              </a:ext>
            </a:extLst>
          </p:cNvPr>
          <p:cNvSpPr>
            <a:spLocks noGrp="1"/>
          </p:cNvSpPr>
          <p:nvPr>
            <p:ph type="sldNum" sz="quarter" idx="12"/>
          </p:nvPr>
        </p:nvSpPr>
        <p:spPr/>
        <p:txBody>
          <a:bodyPr/>
          <a:lstStyle/>
          <a:p>
            <a:fld id="{41BDB5AD-8D6D-5742-ACD3-DBAE461B20D6}" type="slidenum">
              <a:rPr lang="en-US" smtClean="0"/>
              <a:t>‹#›</a:t>
            </a:fld>
            <a:endParaRPr lang="en-US"/>
          </a:p>
        </p:txBody>
      </p:sp>
    </p:spTree>
    <p:extLst>
      <p:ext uri="{BB962C8B-B14F-4D97-AF65-F5344CB8AC3E}">
        <p14:creationId xmlns:p14="http://schemas.microsoft.com/office/powerpoint/2010/main" val="21255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DE41-2F3D-3C4F-B727-51DE5A1D74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D47E27-E400-2548-91CE-76EF9FCBF4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DD529-2645-9340-821B-08A593F3AA97}"/>
              </a:ext>
            </a:extLst>
          </p:cNvPr>
          <p:cNvSpPr>
            <a:spLocks noGrp="1"/>
          </p:cNvSpPr>
          <p:nvPr>
            <p:ph type="dt" sz="half" idx="10"/>
          </p:nvPr>
        </p:nvSpPr>
        <p:spPr/>
        <p:txBody>
          <a:bodyPr/>
          <a:lstStyle/>
          <a:p>
            <a:fld id="{D3778A63-57C8-0E42-B124-CAF3C33CACE6}" type="datetimeFigureOut">
              <a:rPr lang="en-US" smtClean="0"/>
              <a:t>8/9/19</a:t>
            </a:fld>
            <a:endParaRPr lang="en-US"/>
          </a:p>
        </p:txBody>
      </p:sp>
      <p:sp>
        <p:nvSpPr>
          <p:cNvPr id="5" name="Footer Placeholder 4">
            <a:extLst>
              <a:ext uri="{FF2B5EF4-FFF2-40B4-BE49-F238E27FC236}">
                <a16:creationId xmlns:a16="http://schemas.microsoft.com/office/drawing/2014/main" id="{5F54F345-1A0F-7D4D-9660-F9DB6515F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70EFE-DFB1-EA49-BADC-22794BA8B221}"/>
              </a:ext>
            </a:extLst>
          </p:cNvPr>
          <p:cNvSpPr>
            <a:spLocks noGrp="1"/>
          </p:cNvSpPr>
          <p:nvPr>
            <p:ph type="sldNum" sz="quarter" idx="12"/>
          </p:nvPr>
        </p:nvSpPr>
        <p:spPr/>
        <p:txBody>
          <a:bodyPr/>
          <a:lstStyle/>
          <a:p>
            <a:fld id="{41BDB5AD-8D6D-5742-ACD3-DBAE461B20D6}" type="slidenum">
              <a:rPr lang="en-US" smtClean="0"/>
              <a:t>‹#›</a:t>
            </a:fld>
            <a:endParaRPr lang="en-US"/>
          </a:p>
        </p:txBody>
      </p:sp>
    </p:spTree>
    <p:extLst>
      <p:ext uri="{BB962C8B-B14F-4D97-AF65-F5344CB8AC3E}">
        <p14:creationId xmlns:p14="http://schemas.microsoft.com/office/powerpoint/2010/main" val="189277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3AF15-1264-CF49-BBFD-2471A6AE8F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F41505-1E65-5440-A183-7AC5633768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C7F78E-3A5D-6D43-8E6B-2D3C520E4B64}"/>
              </a:ext>
            </a:extLst>
          </p:cNvPr>
          <p:cNvSpPr>
            <a:spLocks noGrp="1"/>
          </p:cNvSpPr>
          <p:nvPr>
            <p:ph type="dt" sz="half" idx="10"/>
          </p:nvPr>
        </p:nvSpPr>
        <p:spPr/>
        <p:txBody>
          <a:bodyPr/>
          <a:lstStyle/>
          <a:p>
            <a:fld id="{D3778A63-57C8-0E42-B124-CAF3C33CACE6}" type="datetimeFigureOut">
              <a:rPr lang="en-US" smtClean="0"/>
              <a:t>8/9/19</a:t>
            </a:fld>
            <a:endParaRPr lang="en-US"/>
          </a:p>
        </p:txBody>
      </p:sp>
      <p:sp>
        <p:nvSpPr>
          <p:cNvPr id="5" name="Footer Placeholder 4">
            <a:extLst>
              <a:ext uri="{FF2B5EF4-FFF2-40B4-BE49-F238E27FC236}">
                <a16:creationId xmlns:a16="http://schemas.microsoft.com/office/drawing/2014/main" id="{E98DB919-251F-C44C-86B8-478BC173B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220AA-E35F-3745-86FB-3424669D9025}"/>
              </a:ext>
            </a:extLst>
          </p:cNvPr>
          <p:cNvSpPr>
            <a:spLocks noGrp="1"/>
          </p:cNvSpPr>
          <p:nvPr>
            <p:ph type="sldNum" sz="quarter" idx="12"/>
          </p:nvPr>
        </p:nvSpPr>
        <p:spPr/>
        <p:txBody>
          <a:bodyPr/>
          <a:lstStyle/>
          <a:p>
            <a:fld id="{41BDB5AD-8D6D-5742-ACD3-DBAE461B20D6}" type="slidenum">
              <a:rPr lang="en-US" smtClean="0"/>
              <a:t>‹#›</a:t>
            </a:fld>
            <a:endParaRPr lang="en-US"/>
          </a:p>
        </p:txBody>
      </p:sp>
    </p:spTree>
    <p:extLst>
      <p:ext uri="{BB962C8B-B14F-4D97-AF65-F5344CB8AC3E}">
        <p14:creationId xmlns:p14="http://schemas.microsoft.com/office/powerpoint/2010/main" val="242669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04230-545E-D64C-B80D-414E5BC83D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CBBC5E-3DE7-844B-883E-5008E839F2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8C6EF1-A4B7-CA40-A053-464C917595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51F8FB-AA1E-2648-9BEB-C7A916F251EC}"/>
              </a:ext>
            </a:extLst>
          </p:cNvPr>
          <p:cNvSpPr>
            <a:spLocks noGrp="1"/>
          </p:cNvSpPr>
          <p:nvPr>
            <p:ph type="dt" sz="half" idx="10"/>
          </p:nvPr>
        </p:nvSpPr>
        <p:spPr/>
        <p:txBody>
          <a:bodyPr/>
          <a:lstStyle/>
          <a:p>
            <a:fld id="{D3778A63-57C8-0E42-B124-CAF3C33CACE6}" type="datetimeFigureOut">
              <a:rPr lang="en-US" smtClean="0"/>
              <a:t>8/9/19</a:t>
            </a:fld>
            <a:endParaRPr lang="en-US"/>
          </a:p>
        </p:txBody>
      </p:sp>
      <p:sp>
        <p:nvSpPr>
          <p:cNvPr id="6" name="Footer Placeholder 5">
            <a:extLst>
              <a:ext uri="{FF2B5EF4-FFF2-40B4-BE49-F238E27FC236}">
                <a16:creationId xmlns:a16="http://schemas.microsoft.com/office/drawing/2014/main" id="{BAD8E65D-CC42-D24D-AD48-4B2DFD0BB4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D7D63F-26C7-B44A-BAB6-4EE1D6F0C026}"/>
              </a:ext>
            </a:extLst>
          </p:cNvPr>
          <p:cNvSpPr>
            <a:spLocks noGrp="1"/>
          </p:cNvSpPr>
          <p:nvPr>
            <p:ph type="sldNum" sz="quarter" idx="12"/>
          </p:nvPr>
        </p:nvSpPr>
        <p:spPr/>
        <p:txBody>
          <a:bodyPr/>
          <a:lstStyle/>
          <a:p>
            <a:fld id="{41BDB5AD-8D6D-5742-ACD3-DBAE461B20D6}" type="slidenum">
              <a:rPr lang="en-US" smtClean="0"/>
              <a:t>‹#›</a:t>
            </a:fld>
            <a:endParaRPr lang="en-US"/>
          </a:p>
        </p:txBody>
      </p:sp>
    </p:spTree>
    <p:extLst>
      <p:ext uri="{BB962C8B-B14F-4D97-AF65-F5344CB8AC3E}">
        <p14:creationId xmlns:p14="http://schemas.microsoft.com/office/powerpoint/2010/main" val="368831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EADDE-3671-DC44-8746-667E8F6B25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38935F-0B64-8D40-B7C5-5F58774D35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5A156D-8CB7-7241-861B-D7D0538DD6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177B93-CA6B-CD43-AD3D-9344336B1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91C8D4-7DB7-DF43-A5D0-2F35027727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548A5A-AE8B-7544-9995-384AFA9F336B}"/>
              </a:ext>
            </a:extLst>
          </p:cNvPr>
          <p:cNvSpPr>
            <a:spLocks noGrp="1"/>
          </p:cNvSpPr>
          <p:nvPr>
            <p:ph type="dt" sz="half" idx="10"/>
          </p:nvPr>
        </p:nvSpPr>
        <p:spPr/>
        <p:txBody>
          <a:bodyPr/>
          <a:lstStyle/>
          <a:p>
            <a:fld id="{D3778A63-57C8-0E42-B124-CAF3C33CACE6}" type="datetimeFigureOut">
              <a:rPr lang="en-US" smtClean="0"/>
              <a:t>8/9/19</a:t>
            </a:fld>
            <a:endParaRPr lang="en-US"/>
          </a:p>
        </p:txBody>
      </p:sp>
      <p:sp>
        <p:nvSpPr>
          <p:cNvPr id="8" name="Footer Placeholder 7">
            <a:extLst>
              <a:ext uri="{FF2B5EF4-FFF2-40B4-BE49-F238E27FC236}">
                <a16:creationId xmlns:a16="http://schemas.microsoft.com/office/drawing/2014/main" id="{7DFAB337-6658-0944-AC04-7BDC83C517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6133D8-2C5A-0047-A941-50CDE26D021A}"/>
              </a:ext>
            </a:extLst>
          </p:cNvPr>
          <p:cNvSpPr>
            <a:spLocks noGrp="1"/>
          </p:cNvSpPr>
          <p:nvPr>
            <p:ph type="sldNum" sz="quarter" idx="12"/>
          </p:nvPr>
        </p:nvSpPr>
        <p:spPr/>
        <p:txBody>
          <a:bodyPr/>
          <a:lstStyle/>
          <a:p>
            <a:fld id="{41BDB5AD-8D6D-5742-ACD3-DBAE461B20D6}" type="slidenum">
              <a:rPr lang="en-US" smtClean="0"/>
              <a:t>‹#›</a:t>
            </a:fld>
            <a:endParaRPr lang="en-US"/>
          </a:p>
        </p:txBody>
      </p:sp>
    </p:spTree>
    <p:extLst>
      <p:ext uri="{BB962C8B-B14F-4D97-AF65-F5344CB8AC3E}">
        <p14:creationId xmlns:p14="http://schemas.microsoft.com/office/powerpoint/2010/main" val="908138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318D3-6FA2-A446-9C83-9D6ECE2811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6FEA18-DD12-6545-925F-5ABA333548C6}"/>
              </a:ext>
            </a:extLst>
          </p:cNvPr>
          <p:cNvSpPr>
            <a:spLocks noGrp="1"/>
          </p:cNvSpPr>
          <p:nvPr>
            <p:ph type="dt" sz="half" idx="10"/>
          </p:nvPr>
        </p:nvSpPr>
        <p:spPr/>
        <p:txBody>
          <a:bodyPr/>
          <a:lstStyle/>
          <a:p>
            <a:fld id="{D3778A63-57C8-0E42-B124-CAF3C33CACE6}" type="datetimeFigureOut">
              <a:rPr lang="en-US" smtClean="0"/>
              <a:t>8/9/19</a:t>
            </a:fld>
            <a:endParaRPr lang="en-US"/>
          </a:p>
        </p:txBody>
      </p:sp>
      <p:sp>
        <p:nvSpPr>
          <p:cNvPr id="4" name="Footer Placeholder 3">
            <a:extLst>
              <a:ext uri="{FF2B5EF4-FFF2-40B4-BE49-F238E27FC236}">
                <a16:creationId xmlns:a16="http://schemas.microsoft.com/office/drawing/2014/main" id="{9E681464-1C7F-3F40-9D47-0FFC8BEDF4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B95364-23D9-4249-BECD-C0F5B82D5E58}"/>
              </a:ext>
            </a:extLst>
          </p:cNvPr>
          <p:cNvSpPr>
            <a:spLocks noGrp="1"/>
          </p:cNvSpPr>
          <p:nvPr>
            <p:ph type="sldNum" sz="quarter" idx="12"/>
          </p:nvPr>
        </p:nvSpPr>
        <p:spPr/>
        <p:txBody>
          <a:bodyPr/>
          <a:lstStyle/>
          <a:p>
            <a:fld id="{41BDB5AD-8D6D-5742-ACD3-DBAE461B20D6}" type="slidenum">
              <a:rPr lang="en-US" smtClean="0"/>
              <a:t>‹#›</a:t>
            </a:fld>
            <a:endParaRPr lang="en-US"/>
          </a:p>
        </p:txBody>
      </p:sp>
    </p:spTree>
    <p:extLst>
      <p:ext uri="{BB962C8B-B14F-4D97-AF65-F5344CB8AC3E}">
        <p14:creationId xmlns:p14="http://schemas.microsoft.com/office/powerpoint/2010/main" val="282580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D39CCA-71A6-514C-BEB9-DB8BF22078BC}"/>
              </a:ext>
            </a:extLst>
          </p:cNvPr>
          <p:cNvSpPr>
            <a:spLocks noGrp="1"/>
          </p:cNvSpPr>
          <p:nvPr>
            <p:ph type="dt" sz="half" idx="10"/>
          </p:nvPr>
        </p:nvSpPr>
        <p:spPr/>
        <p:txBody>
          <a:bodyPr/>
          <a:lstStyle/>
          <a:p>
            <a:fld id="{D3778A63-57C8-0E42-B124-CAF3C33CACE6}" type="datetimeFigureOut">
              <a:rPr lang="en-US" smtClean="0"/>
              <a:t>8/9/19</a:t>
            </a:fld>
            <a:endParaRPr lang="en-US"/>
          </a:p>
        </p:txBody>
      </p:sp>
      <p:sp>
        <p:nvSpPr>
          <p:cNvPr id="3" name="Footer Placeholder 2">
            <a:extLst>
              <a:ext uri="{FF2B5EF4-FFF2-40B4-BE49-F238E27FC236}">
                <a16:creationId xmlns:a16="http://schemas.microsoft.com/office/drawing/2014/main" id="{50A43AA8-B1B5-D042-A5FF-2F3D7C48C2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2D9BCF-5B46-3946-8426-583630BBB2DC}"/>
              </a:ext>
            </a:extLst>
          </p:cNvPr>
          <p:cNvSpPr>
            <a:spLocks noGrp="1"/>
          </p:cNvSpPr>
          <p:nvPr>
            <p:ph type="sldNum" sz="quarter" idx="12"/>
          </p:nvPr>
        </p:nvSpPr>
        <p:spPr/>
        <p:txBody>
          <a:bodyPr/>
          <a:lstStyle/>
          <a:p>
            <a:fld id="{41BDB5AD-8D6D-5742-ACD3-DBAE461B20D6}" type="slidenum">
              <a:rPr lang="en-US" smtClean="0"/>
              <a:t>‹#›</a:t>
            </a:fld>
            <a:endParaRPr lang="en-US"/>
          </a:p>
        </p:txBody>
      </p:sp>
    </p:spTree>
    <p:extLst>
      <p:ext uri="{BB962C8B-B14F-4D97-AF65-F5344CB8AC3E}">
        <p14:creationId xmlns:p14="http://schemas.microsoft.com/office/powerpoint/2010/main" val="27117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63B17-CC87-B946-AB32-C37F2684F4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08AE01-E03D-CB49-A154-3A6B77B557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B2DDAB-F9F7-1747-8DA6-9138F9802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3017C7-C8C0-0647-A9D3-033D913DCCA5}"/>
              </a:ext>
            </a:extLst>
          </p:cNvPr>
          <p:cNvSpPr>
            <a:spLocks noGrp="1"/>
          </p:cNvSpPr>
          <p:nvPr>
            <p:ph type="dt" sz="half" idx="10"/>
          </p:nvPr>
        </p:nvSpPr>
        <p:spPr/>
        <p:txBody>
          <a:bodyPr/>
          <a:lstStyle/>
          <a:p>
            <a:fld id="{D3778A63-57C8-0E42-B124-CAF3C33CACE6}" type="datetimeFigureOut">
              <a:rPr lang="en-US" smtClean="0"/>
              <a:t>8/9/19</a:t>
            </a:fld>
            <a:endParaRPr lang="en-US"/>
          </a:p>
        </p:txBody>
      </p:sp>
      <p:sp>
        <p:nvSpPr>
          <p:cNvPr id="6" name="Footer Placeholder 5">
            <a:extLst>
              <a:ext uri="{FF2B5EF4-FFF2-40B4-BE49-F238E27FC236}">
                <a16:creationId xmlns:a16="http://schemas.microsoft.com/office/drawing/2014/main" id="{34AD9101-3D1E-9D49-9E26-D46A56CABC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C417D0-CEC0-794F-8EAC-E0792A17F28C}"/>
              </a:ext>
            </a:extLst>
          </p:cNvPr>
          <p:cNvSpPr>
            <a:spLocks noGrp="1"/>
          </p:cNvSpPr>
          <p:nvPr>
            <p:ph type="sldNum" sz="quarter" idx="12"/>
          </p:nvPr>
        </p:nvSpPr>
        <p:spPr/>
        <p:txBody>
          <a:bodyPr/>
          <a:lstStyle/>
          <a:p>
            <a:fld id="{41BDB5AD-8D6D-5742-ACD3-DBAE461B20D6}" type="slidenum">
              <a:rPr lang="en-US" smtClean="0"/>
              <a:t>‹#›</a:t>
            </a:fld>
            <a:endParaRPr lang="en-US"/>
          </a:p>
        </p:txBody>
      </p:sp>
    </p:spTree>
    <p:extLst>
      <p:ext uri="{BB962C8B-B14F-4D97-AF65-F5344CB8AC3E}">
        <p14:creationId xmlns:p14="http://schemas.microsoft.com/office/powerpoint/2010/main" val="130615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CFBEF-9EFD-AD4F-A571-427E48881F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29AA5C-1B4D-0D49-9E45-AC6D358D04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19A986-573D-D043-9F0A-4DD9CCF5C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835D33-1CE4-1E43-9E68-2A6C5F23A53A}"/>
              </a:ext>
            </a:extLst>
          </p:cNvPr>
          <p:cNvSpPr>
            <a:spLocks noGrp="1"/>
          </p:cNvSpPr>
          <p:nvPr>
            <p:ph type="dt" sz="half" idx="10"/>
          </p:nvPr>
        </p:nvSpPr>
        <p:spPr/>
        <p:txBody>
          <a:bodyPr/>
          <a:lstStyle/>
          <a:p>
            <a:fld id="{D3778A63-57C8-0E42-B124-CAF3C33CACE6}" type="datetimeFigureOut">
              <a:rPr lang="en-US" smtClean="0"/>
              <a:t>8/9/19</a:t>
            </a:fld>
            <a:endParaRPr lang="en-US"/>
          </a:p>
        </p:txBody>
      </p:sp>
      <p:sp>
        <p:nvSpPr>
          <p:cNvPr id="6" name="Footer Placeholder 5">
            <a:extLst>
              <a:ext uri="{FF2B5EF4-FFF2-40B4-BE49-F238E27FC236}">
                <a16:creationId xmlns:a16="http://schemas.microsoft.com/office/drawing/2014/main" id="{E0F7796C-FE0F-3146-A1E9-64E03D28EC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4E7138-27AB-7C40-A66A-1A6340CBD5B4}"/>
              </a:ext>
            </a:extLst>
          </p:cNvPr>
          <p:cNvSpPr>
            <a:spLocks noGrp="1"/>
          </p:cNvSpPr>
          <p:nvPr>
            <p:ph type="sldNum" sz="quarter" idx="12"/>
          </p:nvPr>
        </p:nvSpPr>
        <p:spPr/>
        <p:txBody>
          <a:bodyPr/>
          <a:lstStyle/>
          <a:p>
            <a:fld id="{41BDB5AD-8D6D-5742-ACD3-DBAE461B20D6}" type="slidenum">
              <a:rPr lang="en-US" smtClean="0"/>
              <a:t>‹#›</a:t>
            </a:fld>
            <a:endParaRPr lang="en-US"/>
          </a:p>
        </p:txBody>
      </p:sp>
    </p:spTree>
    <p:extLst>
      <p:ext uri="{BB962C8B-B14F-4D97-AF65-F5344CB8AC3E}">
        <p14:creationId xmlns:p14="http://schemas.microsoft.com/office/powerpoint/2010/main" val="154032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AF4158-A40A-5F46-9653-2EDBC3E5A0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803541-FB51-8145-9DEA-D918F8CEF1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14109-7AB1-A145-8F33-880A50E2E1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78A63-57C8-0E42-B124-CAF3C33CACE6}" type="datetimeFigureOut">
              <a:rPr lang="en-US" smtClean="0"/>
              <a:t>8/9/19</a:t>
            </a:fld>
            <a:endParaRPr lang="en-US"/>
          </a:p>
        </p:txBody>
      </p:sp>
      <p:sp>
        <p:nvSpPr>
          <p:cNvPr id="5" name="Footer Placeholder 4">
            <a:extLst>
              <a:ext uri="{FF2B5EF4-FFF2-40B4-BE49-F238E27FC236}">
                <a16:creationId xmlns:a16="http://schemas.microsoft.com/office/drawing/2014/main" id="{C53C681A-CC2E-DC4C-806B-3C510E26C7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7C2A2A-AF34-414D-BC33-CFD6484533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DB5AD-8D6D-5742-ACD3-DBAE461B20D6}" type="slidenum">
              <a:rPr lang="en-US" smtClean="0"/>
              <a:t>‹#›</a:t>
            </a:fld>
            <a:endParaRPr lang="en-US"/>
          </a:p>
        </p:txBody>
      </p:sp>
    </p:spTree>
    <p:extLst>
      <p:ext uri="{BB962C8B-B14F-4D97-AF65-F5344CB8AC3E}">
        <p14:creationId xmlns:p14="http://schemas.microsoft.com/office/powerpoint/2010/main" val="1038365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8204-6DBD-6347-8E79-95CCA4136BF6}"/>
              </a:ext>
            </a:extLst>
          </p:cNvPr>
          <p:cNvSpPr>
            <a:spLocks noGrp="1"/>
          </p:cNvSpPr>
          <p:nvPr>
            <p:ph type="ctrTitle"/>
          </p:nvPr>
        </p:nvSpPr>
        <p:spPr>
          <a:xfrm>
            <a:off x="345989" y="244773"/>
            <a:ext cx="11500021" cy="1386553"/>
          </a:xfrm>
        </p:spPr>
        <p:txBody>
          <a:bodyPr>
            <a:normAutofit fontScale="90000"/>
          </a:bodyPr>
          <a:lstStyle/>
          <a:p>
            <a:r>
              <a:rPr lang="en-US" b="1" dirty="0">
                <a:solidFill>
                  <a:srgbClr val="1E3759"/>
                </a:solidFill>
                <a:latin typeface="Arial" panose="020B0604020202020204" pitchFamily="34" charset="0"/>
                <a:cs typeface="Arial" panose="020B0604020202020204" pitchFamily="34" charset="0"/>
              </a:rPr>
              <a:t>OSHA Safe and Sound Week</a:t>
            </a:r>
            <a:br>
              <a:rPr lang="en-US" b="1" dirty="0">
                <a:solidFill>
                  <a:srgbClr val="1E3759"/>
                </a:solidFill>
                <a:latin typeface="Arial" panose="020B0604020202020204" pitchFamily="34" charset="0"/>
                <a:cs typeface="Arial" panose="020B0604020202020204" pitchFamily="34" charset="0"/>
              </a:rPr>
            </a:br>
            <a:r>
              <a:rPr lang="en-US" sz="4400" b="1" dirty="0">
                <a:solidFill>
                  <a:srgbClr val="1E3759"/>
                </a:solidFill>
                <a:latin typeface="Arial" panose="020B0604020202020204" pitchFamily="34" charset="0"/>
                <a:cs typeface="Arial" panose="020B0604020202020204" pitchFamily="34" charset="0"/>
              </a:rPr>
              <a:t>August 12-18, 2019</a:t>
            </a:r>
          </a:p>
        </p:txBody>
      </p:sp>
      <p:sp>
        <p:nvSpPr>
          <p:cNvPr id="3" name="Subtitle 2">
            <a:extLst>
              <a:ext uri="{FF2B5EF4-FFF2-40B4-BE49-F238E27FC236}">
                <a16:creationId xmlns:a16="http://schemas.microsoft.com/office/drawing/2014/main" id="{6DDA8C4B-BD67-F54A-BB8F-D9D14C7F4257}"/>
              </a:ext>
            </a:extLst>
          </p:cNvPr>
          <p:cNvSpPr>
            <a:spLocks noGrp="1"/>
          </p:cNvSpPr>
          <p:nvPr>
            <p:ph type="subTitle" idx="1"/>
          </p:nvPr>
        </p:nvSpPr>
        <p:spPr>
          <a:xfrm>
            <a:off x="757881" y="2694879"/>
            <a:ext cx="3319849" cy="1655762"/>
          </a:xfrm>
        </p:spPr>
        <p:txBody>
          <a:bodyPr>
            <a:noAutofit/>
          </a:bodyPr>
          <a:lstStyle/>
          <a:p>
            <a:r>
              <a:rPr lang="en-US" sz="3200" dirty="0">
                <a:solidFill>
                  <a:srgbClr val="1E3759"/>
                </a:solidFill>
                <a:latin typeface="Arial" panose="020B0604020202020204" pitchFamily="34" charset="0"/>
                <a:cs typeface="Arial" panose="020B0604020202020204" pitchFamily="34" charset="0"/>
              </a:rPr>
              <a:t>Best Practice Energized Work</a:t>
            </a:r>
          </a:p>
        </p:txBody>
      </p:sp>
      <p:sp>
        <p:nvSpPr>
          <p:cNvPr id="4" name="TextBox 3">
            <a:extLst>
              <a:ext uri="{FF2B5EF4-FFF2-40B4-BE49-F238E27FC236}">
                <a16:creationId xmlns:a16="http://schemas.microsoft.com/office/drawing/2014/main" id="{881BB44C-EDC7-9F4E-8BC0-90D02E9F8A38}"/>
              </a:ext>
            </a:extLst>
          </p:cNvPr>
          <p:cNvSpPr txBox="1"/>
          <p:nvPr/>
        </p:nvSpPr>
        <p:spPr>
          <a:xfrm>
            <a:off x="9304639" y="2694879"/>
            <a:ext cx="2014151" cy="1077218"/>
          </a:xfrm>
          <a:prstGeom prst="rect">
            <a:avLst/>
          </a:prstGeom>
          <a:noFill/>
        </p:spPr>
        <p:txBody>
          <a:bodyPr wrap="square" rtlCol="0">
            <a:spAutoFit/>
          </a:bodyPr>
          <a:lstStyle/>
          <a:p>
            <a:pPr algn="ctr"/>
            <a:r>
              <a:rPr lang="en-US" sz="3200" dirty="0">
                <a:solidFill>
                  <a:srgbClr val="1E3759"/>
                </a:solidFill>
                <a:latin typeface="Arial" panose="020B0604020202020204" pitchFamily="34" charset="0"/>
                <a:cs typeface="Arial" panose="020B0604020202020204" pitchFamily="34" charset="0"/>
              </a:rPr>
              <a:t>Safety Message</a:t>
            </a:r>
            <a:endParaRPr lang="en-US" sz="3200" dirty="0">
              <a:solidFill>
                <a:srgbClr val="1E3759"/>
              </a:solidFill>
            </a:endParaRPr>
          </a:p>
        </p:txBody>
      </p:sp>
    </p:spTree>
    <p:extLst>
      <p:ext uri="{BB962C8B-B14F-4D97-AF65-F5344CB8AC3E}">
        <p14:creationId xmlns:p14="http://schemas.microsoft.com/office/powerpoint/2010/main" val="407974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2C31-583D-CA4C-8C0E-21EB901FF9E2}"/>
              </a:ext>
            </a:extLst>
          </p:cNvPr>
          <p:cNvSpPr>
            <a:spLocks noGrp="1"/>
          </p:cNvSpPr>
          <p:nvPr>
            <p:ph type="title"/>
          </p:nvPr>
        </p:nvSpPr>
        <p:spPr>
          <a:xfrm>
            <a:off x="838200" y="130347"/>
            <a:ext cx="10515600" cy="1325563"/>
          </a:xfrm>
        </p:spPr>
        <p:txBody>
          <a:bodyPr/>
          <a:lstStyle/>
          <a:p>
            <a:pPr algn="ctr"/>
            <a:r>
              <a:rPr lang="en-US" b="1">
                <a:solidFill>
                  <a:srgbClr val="E0703C"/>
                </a:solidFill>
                <a:latin typeface="Arial" panose="020B0604020202020204" pitchFamily="34" charset="0"/>
                <a:cs typeface="Arial" panose="020B0604020202020204" pitchFamily="34" charset="0"/>
              </a:rPr>
              <a:t>Best Practice: </a:t>
            </a:r>
            <a:r>
              <a:rPr lang="en-US" b="1" dirty="0">
                <a:solidFill>
                  <a:srgbClr val="E0703C"/>
                </a:solidFill>
                <a:latin typeface="Arial" panose="020B0604020202020204" pitchFamily="34" charset="0"/>
                <a:cs typeface="Arial" panose="020B0604020202020204" pitchFamily="34" charset="0"/>
              </a:rPr>
              <a:t>Energized Work</a:t>
            </a:r>
          </a:p>
        </p:txBody>
      </p:sp>
      <p:sp>
        <p:nvSpPr>
          <p:cNvPr id="3" name="Content Placeholder 2">
            <a:extLst>
              <a:ext uri="{FF2B5EF4-FFF2-40B4-BE49-F238E27FC236}">
                <a16:creationId xmlns:a16="http://schemas.microsoft.com/office/drawing/2014/main" id="{BD634E42-F777-EF4C-8B5C-763D6249D05E}"/>
              </a:ext>
            </a:extLst>
          </p:cNvPr>
          <p:cNvSpPr>
            <a:spLocks noGrp="1"/>
          </p:cNvSpPr>
          <p:nvPr>
            <p:ph idx="1"/>
          </p:nvPr>
        </p:nvSpPr>
        <p:spPr>
          <a:xfrm>
            <a:off x="838200" y="1453723"/>
            <a:ext cx="10515600" cy="4351338"/>
          </a:xfrm>
        </p:spPr>
        <p:txBody>
          <a:bodyPr>
            <a:normAutofit fontScale="92500" lnSpcReduction="10000"/>
          </a:bodyPr>
          <a:lstStyle/>
          <a:p>
            <a:pPr marL="0" indent="0">
              <a:buNone/>
            </a:pPr>
            <a:r>
              <a:rPr lang="en-US" dirty="0">
                <a:solidFill>
                  <a:srgbClr val="1E3759"/>
                </a:solidFill>
                <a:latin typeface="Arial" panose="020B0604020202020204" pitchFamily="34" charset="0"/>
                <a:cs typeface="Arial" panose="020B0604020202020204" pitchFamily="34" charset="0"/>
              </a:rPr>
              <a:t>Some of the things that must be considered to determine if “performing energized work” is justified and in compliance with OSHA and/or NFPA 70E Standard. </a:t>
            </a:r>
          </a:p>
          <a:p>
            <a:endParaRPr lang="en-US" dirty="0">
              <a:solidFill>
                <a:srgbClr val="1E3759"/>
              </a:solidFill>
              <a:latin typeface="Arial" panose="020B0604020202020204" pitchFamily="34" charset="0"/>
              <a:cs typeface="Arial" panose="020B0604020202020204" pitchFamily="34" charset="0"/>
            </a:endParaRPr>
          </a:p>
          <a:p>
            <a:r>
              <a:rPr lang="en-US" dirty="0">
                <a:solidFill>
                  <a:srgbClr val="1E3759"/>
                </a:solidFill>
                <a:latin typeface="Arial" panose="020B0604020202020204" pitchFamily="34" charset="0"/>
                <a:cs typeface="Arial" panose="020B0604020202020204" pitchFamily="34" charset="0"/>
              </a:rPr>
              <a:t>Only qualified persons can perform energized work.</a:t>
            </a:r>
          </a:p>
          <a:p>
            <a:pPr marL="0" indent="0">
              <a:buNone/>
            </a:pPr>
            <a:r>
              <a:rPr lang="en-US" dirty="0">
                <a:solidFill>
                  <a:srgbClr val="1E3759"/>
                </a:solidFill>
                <a:latin typeface="Arial" panose="020B0604020202020204" pitchFamily="34" charset="0"/>
                <a:cs typeface="Arial" panose="020B0604020202020204" pitchFamily="34" charset="0"/>
              </a:rPr>
              <a:t> </a:t>
            </a:r>
          </a:p>
          <a:p>
            <a:r>
              <a:rPr lang="en-US" dirty="0">
                <a:solidFill>
                  <a:srgbClr val="1E3759"/>
                </a:solidFill>
                <a:latin typeface="Arial" panose="020B0604020202020204" pitchFamily="34" charset="0"/>
                <a:cs typeface="Arial" panose="020B0604020202020204" pitchFamily="34" charset="0"/>
              </a:rPr>
              <a:t>The “energized work” must be justified in accordance with OSHA and NFPA 70E rules.</a:t>
            </a:r>
          </a:p>
          <a:p>
            <a:pPr marL="0" indent="0">
              <a:buNone/>
            </a:pPr>
            <a:endParaRPr lang="en-US" dirty="0">
              <a:solidFill>
                <a:srgbClr val="1E3759"/>
              </a:solidFill>
              <a:latin typeface="Arial" panose="020B0604020202020204" pitchFamily="34" charset="0"/>
              <a:cs typeface="Arial" panose="020B0604020202020204" pitchFamily="34" charset="0"/>
            </a:endParaRPr>
          </a:p>
          <a:p>
            <a:r>
              <a:rPr lang="en-US" dirty="0">
                <a:solidFill>
                  <a:srgbClr val="1E3759"/>
                </a:solidFill>
                <a:latin typeface="Arial" panose="020B0604020202020204" pitchFamily="34" charset="0"/>
                <a:cs typeface="Arial" panose="020B0604020202020204" pitchFamily="34" charset="0"/>
              </a:rPr>
              <a:t>The worker must be a “qualified person” in accordance with OSHA and NFPA 70E.</a:t>
            </a:r>
          </a:p>
          <a:p>
            <a:endParaRPr lang="en-US" dirty="0">
              <a:solidFill>
                <a:srgbClr val="1E37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739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2C31-583D-CA4C-8C0E-21EB901FF9E2}"/>
              </a:ext>
            </a:extLst>
          </p:cNvPr>
          <p:cNvSpPr>
            <a:spLocks noGrp="1"/>
          </p:cNvSpPr>
          <p:nvPr>
            <p:ph type="title"/>
          </p:nvPr>
        </p:nvSpPr>
        <p:spPr>
          <a:xfrm>
            <a:off x="838200" y="142703"/>
            <a:ext cx="10515600" cy="1325563"/>
          </a:xfrm>
        </p:spPr>
        <p:txBody>
          <a:bodyPr/>
          <a:lstStyle/>
          <a:p>
            <a:r>
              <a:rPr lang="en-US" b="1" dirty="0">
                <a:solidFill>
                  <a:srgbClr val="E0703C"/>
                </a:solidFill>
                <a:latin typeface="Arial" panose="020B0604020202020204" pitchFamily="34" charset="0"/>
                <a:cs typeface="Arial" panose="020B0604020202020204" pitchFamily="34" charset="0"/>
              </a:rPr>
              <a:t>Best Practice: Energized Work </a:t>
            </a:r>
            <a:r>
              <a:rPr lang="en-US" sz="2400" b="1" i="1" dirty="0">
                <a:solidFill>
                  <a:srgbClr val="E0703C"/>
                </a:solidFill>
                <a:latin typeface="Arial" panose="020B0604020202020204" pitchFamily="34" charset="0"/>
                <a:cs typeface="Arial" panose="020B0604020202020204" pitchFamily="34" charset="0"/>
              </a:rPr>
              <a:t>(continued)</a:t>
            </a:r>
          </a:p>
        </p:txBody>
      </p:sp>
      <p:sp>
        <p:nvSpPr>
          <p:cNvPr id="3" name="Content Placeholder 2">
            <a:extLst>
              <a:ext uri="{FF2B5EF4-FFF2-40B4-BE49-F238E27FC236}">
                <a16:creationId xmlns:a16="http://schemas.microsoft.com/office/drawing/2014/main" id="{BD634E42-F777-EF4C-8B5C-763D6249D05E}"/>
              </a:ext>
            </a:extLst>
          </p:cNvPr>
          <p:cNvSpPr>
            <a:spLocks noGrp="1"/>
          </p:cNvSpPr>
          <p:nvPr>
            <p:ph idx="1"/>
          </p:nvPr>
        </p:nvSpPr>
        <p:spPr>
          <a:xfrm>
            <a:off x="838200" y="1468266"/>
            <a:ext cx="10515600" cy="4351338"/>
          </a:xfrm>
        </p:spPr>
        <p:txBody>
          <a:bodyPr/>
          <a:lstStyle/>
          <a:p>
            <a:r>
              <a:rPr lang="en-US" dirty="0">
                <a:solidFill>
                  <a:srgbClr val="1E3759"/>
                </a:solidFill>
                <a:latin typeface="Arial" panose="020B0604020202020204" pitchFamily="34" charset="0"/>
                <a:cs typeface="Arial" panose="020B0604020202020204" pitchFamily="34" charset="0"/>
              </a:rPr>
              <a:t>The 70E training to become a “qualified person” is documented by the contractor (employer) when proficiency is demonstrated.</a:t>
            </a:r>
          </a:p>
          <a:p>
            <a:pPr marL="0" indent="0">
              <a:buNone/>
            </a:pPr>
            <a:r>
              <a:rPr lang="en-US" dirty="0">
                <a:solidFill>
                  <a:srgbClr val="1E3759"/>
                </a:solidFill>
                <a:latin typeface="Arial" panose="020B0604020202020204" pitchFamily="34" charset="0"/>
                <a:cs typeface="Arial" panose="020B0604020202020204" pitchFamily="34" charset="0"/>
              </a:rPr>
              <a:t> </a:t>
            </a:r>
          </a:p>
          <a:p>
            <a:r>
              <a:rPr lang="en-US" dirty="0">
                <a:solidFill>
                  <a:srgbClr val="1E3759"/>
                </a:solidFill>
                <a:latin typeface="Arial" panose="020B0604020202020204" pitchFamily="34" charset="0"/>
                <a:cs typeface="Arial" panose="020B0604020202020204" pitchFamily="34" charset="0"/>
              </a:rPr>
              <a:t>A shock and arc-flash risk assessment has been completed and is used by the qualified person when application of the Hierarchy of Risk Control Methods has determined that the additional protective measures includes the use of PPE.</a:t>
            </a:r>
          </a:p>
          <a:p>
            <a:pPr marL="0" indent="0">
              <a:buNone/>
            </a:pPr>
            <a:r>
              <a:rPr lang="en-US" dirty="0">
                <a:solidFill>
                  <a:srgbClr val="1E3759"/>
                </a:solidFill>
                <a:latin typeface="Arial" panose="020B0604020202020204" pitchFamily="34" charset="0"/>
                <a:cs typeface="Arial" panose="020B0604020202020204" pitchFamily="34" charset="0"/>
              </a:rPr>
              <a:t> </a:t>
            </a:r>
          </a:p>
          <a:p>
            <a:endParaRPr lang="en-US" dirty="0">
              <a:solidFill>
                <a:srgbClr val="1E37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9408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634E42-F777-EF4C-8B5C-763D6249D05E}"/>
              </a:ext>
            </a:extLst>
          </p:cNvPr>
          <p:cNvSpPr>
            <a:spLocks noGrp="1"/>
          </p:cNvSpPr>
          <p:nvPr>
            <p:ph idx="1"/>
          </p:nvPr>
        </p:nvSpPr>
        <p:spPr>
          <a:xfrm>
            <a:off x="838200" y="1468266"/>
            <a:ext cx="10515600" cy="4351338"/>
          </a:xfrm>
        </p:spPr>
        <p:txBody>
          <a:bodyPr/>
          <a:lstStyle/>
          <a:p>
            <a:r>
              <a:rPr lang="en-US" dirty="0">
                <a:solidFill>
                  <a:srgbClr val="1E3759"/>
                </a:solidFill>
                <a:latin typeface="Arial" panose="020B0604020202020204" pitchFamily="34" charset="0"/>
                <a:cs typeface="Arial" panose="020B0604020202020204" pitchFamily="34" charset="0"/>
              </a:rPr>
              <a:t>Personal Protective Equipment (such as rubber insulating gloves and leather protectors, arc-rated garments and arc-rated face shields) and other protective equipment (such as insulated tools) have been provided by the contractor (employer).</a:t>
            </a:r>
          </a:p>
          <a:p>
            <a:pPr marL="0" indent="0">
              <a:buNone/>
            </a:pPr>
            <a:endParaRPr lang="en-US" dirty="0">
              <a:solidFill>
                <a:srgbClr val="1E3759"/>
              </a:solidFill>
              <a:latin typeface="Arial" panose="020B0604020202020204" pitchFamily="34" charset="0"/>
              <a:cs typeface="Arial" panose="020B0604020202020204" pitchFamily="34" charset="0"/>
            </a:endParaRPr>
          </a:p>
          <a:p>
            <a:r>
              <a:rPr lang="en-US" dirty="0">
                <a:solidFill>
                  <a:srgbClr val="1E3759"/>
                </a:solidFill>
                <a:latin typeface="Arial" panose="020B0604020202020204" pitchFamily="34" charset="0"/>
                <a:cs typeface="Arial" panose="020B0604020202020204" pitchFamily="34" charset="0"/>
              </a:rPr>
              <a:t>The contractor (employer) has documented that the employee has demonstrated proficiency in selecting an appropriate test instrument, how to use it to verify the absence of voltage and understands all limitations of each test instrument.</a:t>
            </a:r>
          </a:p>
          <a:p>
            <a:endParaRPr lang="en-US" dirty="0">
              <a:solidFill>
                <a:srgbClr val="1E3759"/>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5F8D96A-99C0-8249-A2BD-796DD79602FC}"/>
              </a:ext>
            </a:extLst>
          </p:cNvPr>
          <p:cNvSpPr txBox="1">
            <a:spLocks/>
          </p:cNvSpPr>
          <p:nvPr/>
        </p:nvSpPr>
        <p:spPr>
          <a:xfrm>
            <a:off x="838200" y="1427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0703C"/>
                </a:solidFill>
                <a:latin typeface="Arial" panose="020B0604020202020204" pitchFamily="34" charset="0"/>
                <a:cs typeface="Arial" panose="020B0604020202020204" pitchFamily="34" charset="0"/>
              </a:rPr>
              <a:t>Best Practice: Energized Work </a:t>
            </a:r>
            <a:r>
              <a:rPr lang="en-US" sz="2400" b="1" i="1" dirty="0">
                <a:solidFill>
                  <a:srgbClr val="E0703C"/>
                </a:solidFill>
                <a:latin typeface="Arial" panose="020B0604020202020204" pitchFamily="34" charset="0"/>
                <a:cs typeface="Arial" panose="020B0604020202020204" pitchFamily="34" charset="0"/>
              </a:rPr>
              <a:t>(continued)</a:t>
            </a:r>
          </a:p>
        </p:txBody>
      </p:sp>
    </p:spTree>
    <p:extLst>
      <p:ext uri="{BB962C8B-B14F-4D97-AF65-F5344CB8AC3E}">
        <p14:creationId xmlns:p14="http://schemas.microsoft.com/office/powerpoint/2010/main" val="257770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634E42-F777-EF4C-8B5C-763D6249D05E}"/>
              </a:ext>
            </a:extLst>
          </p:cNvPr>
          <p:cNvSpPr>
            <a:spLocks noGrp="1"/>
          </p:cNvSpPr>
          <p:nvPr>
            <p:ph idx="1"/>
          </p:nvPr>
        </p:nvSpPr>
        <p:spPr>
          <a:xfrm>
            <a:off x="838200" y="1468266"/>
            <a:ext cx="10515600" cy="4351338"/>
          </a:xfrm>
        </p:spPr>
        <p:txBody>
          <a:bodyPr>
            <a:normAutofit fontScale="92500"/>
          </a:bodyPr>
          <a:lstStyle/>
          <a:p>
            <a:r>
              <a:rPr lang="en-US" dirty="0">
                <a:solidFill>
                  <a:srgbClr val="1E3759"/>
                </a:solidFill>
                <a:latin typeface="Arial" panose="020B0604020202020204" pitchFamily="34" charset="0"/>
                <a:cs typeface="Arial" panose="020B0604020202020204" pitchFamily="34" charset="0"/>
              </a:rPr>
              <a:t>The test equipment used (such as a voltage tester), has an adequate rating (such as voltage and category rating).</a:t>
            </a:r>
          </a:p>
          <a:p>
            <a:pPr marL="0" indent="0">
              <a:buNone/>
            </a:pPr>
            <a:endParaRPr lang="en-US" dirty="0">
              <a:solidFill>
                <a:srgbClr val="1E3759"/>
              </a:solidFill>
              <a:latin typeface="Arial" panose="020B0604020202020204" pitchFamily="34" charset="0"/>
              <a:cs typeface="Arial" panose="020B0604020202020204" pitchFamily="34" charset="0"/>
            </a:endParaRPr>
          </a:p>
          <a:p>
            <a:r>
              <a:rPr lang="en-US" dirty="0">
                <a:solidFill>
                  <a:srgbClr val="1E3759"/>
                </a:solidFill>
                <a:latin typeface="Arial" panose="020B0604020202020204" pitchFamily="34" charset="0"/>
                <a:cs typeface="Arial" panose="020B0604020202020204" pitchFamily="34" charset="0"/>
              </a:rPr>
              <a:t>Performing energized work includes performing tasks such as testing, troubleshooting, and voltage measuring on electrical equipment operating at voltages equal to or greater than 50 volts.</a:t>
            </a:r>
          </a:p>
          <a:p>
            <a:pPr marL="0" indent="0">
              <a:buNone/>
            </a:pPr>
            <a:endParaRPr lang="en-US" dirty="0">
              <a:solidFill>
                <a:srgbClr val="1E3759"/>
              </a:solidFill>
              <a:latin typeface="Arial" panose="020B0604020202020204" pitchFamily="34" charset="0"/>
              <a:cs typeface="Arial" panose="020B0604020202020204" pitchFamily="34" charset="0"/>
            </a:endParaRPr>
          </a:p>
          <a:p>
            <a:r>
              <a:rPr lang="en-US" dirty="0">
                <a:solidFill>
                  <a:srgbClr val="1E3759"/>
                </a:solidFill>
                <a:latin typeface="Arial" panose="020B0604020202020204" pitchFamily="34" charset="0"/>
                <a:cs typeface="Arial" panose="020B0604020202020204" pitchFamily="34" charset="0"/>
              </a:rPr>
              <a:t>Conductors and parts of electrical equipment that have been deenergized but have not been locked out and tagged must be treated as energized parts.</a:t>
            </a:r>
          </a:p>
          <a:p>
            <a:pPr marL="0" indent="0">
              <a:buNone/>
            </a:pPr>
            <a:endParaRPr lang="en-US" dirty="0">
              <a:solidFill>
                <a:srgbClr val="1E3759"/>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6759BD19-D48E-6148-ADF7-D5CF6C4734F7}"/>
              </a:ext>
            </a:extLst>
          </p:cNvPr>
          <p:cNvSpPr txBox="1">
            <a:spLocks/>
          </p:cNvSpPr>
          <p:nvPr/>
        </p:nvSpPr>
        <p:spPr>
          <a:xfrm>
            <a:off x="838200" y="1427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0703C"/>
                </a:solidFill>
                <a:latin typeface="Arial" panose="020B0604020202020204" pitchFamily="34" charset="0"/>
                <a:cs typeface="Arial" panose="020B0604020202020204" pitchFamily="34" charset="0"/>
              </a:rPr>
              <a:t>Best Practice: Energized Work </a:t>
            </a:r>
            <a:r>
              <a:rPr lang="en-US" sz="2400" b="1" i="1" dirty="0">
                <a:solidFill>
                  <a:srgbClr val="E0703C"/>
                </a:solidFill>
                <a:latin typeface="Arial" panose="020B0604020202020204" pitchFamily="34" charset="0"/>
                <a:cs typeface="Arial" panose="020B0604020202020204" pitchFamily="34" charset="0"/>
              </a:rPr>
              <a:t>(continued)</a:t>
            </a:r>
          </a:p>
        </p:txBody>
      </p:sp>
    </p:spTree>
    <p:extLst>
      <p:ext uri="{BB962C8B-B14F-4D97-AF65-F5344CB8AC3E}">
        <p14:creationId xmlns:p14="http://schemas.microsoft.com/office/powerpoint/2010/main" val="1033880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634E42-F777-EF4C-8B5C-763D6249D05E}"/>
              </a:ext>
            </a:extLst>
          </p:cNvPr>
          <p:cNvSpPr>
            <a:spLocks noGrp="1"/>
          </p:cNvSpPr>
          <p:nvPr>
            <p:ph idx="1"/>
          </p:nvPr>
        </p:nvSpPr>
        <p:spPr>
          <a:xfrm>
            <a:off x="838200" y="1455910"/>
            <a:ext cx="10515600" cy="4351338"/>
          </a:xfrm>
        </p:spPr>
        <p:txBody>
          <a:bodyPr>
            <a:normAutofit/>
          </a:bodyPr>
          <a:lstStyle/>
          <a:p>
            <a:pPr marL="0" indent="0">
              <a:buNone/>
            </a:pPr>
            <a:r>
              <a:rPr lang="en-US" b="1" dirty="0">
                <a:solidFill>
                  <a:srgbClr val="F7C858"/>
                </a:solidFill>
                <a:latin typeface="Arial" panose="020B0604020202020204" pitchFamily="34" charset="0"/>
                <a:cs typeface="Arial" panose="020B0604020202020204" pitchFamily="34" charset="0"/>
              </a:rPr>
              <a:t>Summary</a:t>
            </a:r>
          </a:p>
          <a:p>
            <a:pPr marL="0" indent="0">
              <a:buNone/>
            </a:pPr>
            <a:endParaRPr lang="en-US" dirty="0">
              <a:solidFill>
                <a:srgbClr val="1E3759"/>
              </a:solidFill>
              <a:latin typeface="Arial" panose="020B0604020202020204" pitchFamily="34" charset="0"/>
              <a:cs typeface="Arial" panose="020B0604020202020204" pitchFamily="34" charset="0"/>
            </a:endParaRPr>
          </a:p>
          <a:p>
            <a:pPr marL="0" indent="0">
              <a:buNone/>
            </a:pPr>
            <a:r>
              <a:rPr lang="en-US" sz="2400" dirty="0">
                <a:solidFill>
                  <a:srgbClr val="1E3759"/>
                </a:solidFill>
                <a:latin typeface="Arial" panose="020B0604020202020204" pitchFamily="34" charset="0"/>
                <a:cs typeface="Arial" panose="020B0604020202020204" pitchFamily="34" charset="0"/>
              </a:rPr>
              <a:t>It is essential that all involved always strive to eliminate the hazard and establish an electrically safe work condition as the first choice. </a:t>
            </a:r>
          </a:p>
          <a:p>
            <a:pPr marL="0" indent="0">
              <a:buNone/>
            </a:pPr>
            <a:endParaRPr lang="en-US" sz="2400" dirty="0">
              <a:solidFill>
                <a:srgbClr val="1E3759"/>
              </a:solidFill>
              <a:latin typeface="Arial" panose="020B0604020202020204" pitchFamily="34" charset="0"/>
              <a:cs typeface="Arial" panose="020B0604020202020204" pitchFamily="34" charset="0"/>
            </a:endParaRPr>
          </a:p>
          <a:p>
            <a:pPr marL="0" indent="0">
              <a:buNone/>
            </a:pPr>
            <a:r>
              <a:rPr lang="en-US" sz="2400" dirty="0">
                <a:solidFill>
                  <a:srgbClr val="1E3759"/>
                </a:solidFill>
                <a:latin typeface="Arial" panose="020B0604020202020204" pitchFamily="34" charset="0"/>
                <a:cs typeface="Arial" panose="020B0604020202020204" pitchFamily="34" charset="0"/>
              </a:rPr>
              <a:t>Use of Personal Protective Equipment is the last in the hierarchy of risk control methods when justified energized work must be performed by a qualified (trained) person. Consult NFPA 70E in its entirety.</a:t>
            </a:r>
          </a:p>
          <a:p>
            <a:pPr marL="0" indent="0">
              <a:buNone/>
            </a:pPr>
            <a:endParaRPr lang="en-US" dirty="0">
              <a:solidFill>
                <a:srgbClr val="1E3759"/>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03BB62BA-2A3A-D947-A6DC-CA26CD9EEA44}"/>
              </a:ext>
            </a:extLst>
          </p:cNvPr>
          <p:cNvSpPr txBox="1">
            <a:spLocks/>
          </p:cNvSpPr>
          <p:nvPr/>
        </p:nvSpPr>
        <p:spPr>
          <a:xfrm>
            <a:off x="838200" y="13034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E0703C"/>
                </a:solidFill>
                <a:latin typeface="Arial" panose="020B0604020202020204" pitchFamily="34" charset="0"/>
                <a:cs typeface="Arial" panose="020B0604020202020204" pitchFamily="34" charset="0"/>
              </a:rPr>
              <a:t>Best Practice: Energized Work</a:t>
            </a:r>
          </a:p>
        </p:txBody>
      </p:sp>
    </p:spTree>
    <p:extLst>
      <p:ext uri="{BB962C8B-B14F-4D97-AF65-F5344CB8AC3E}">
        <p14:creationId xmlns:p14="http://schemas.microsoft.com/office/powerpoint/2010/main" val="2386260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DA8C4B-BD67-F54A-BB8F-D9D14C7F4257}"/>
              </a:ext>
            </a:extLst>
          </p:cNvPr>
          <p:cNvSpPr>
            <a:spLocks noGrp="1"/>
          </p:cNvSpPr>
          <p:nvPr>
            <p:ph type="subTitle" idx="1"/>
          </p:nvPr>
        </p:nvSpPr>
        <p:spPr>
          <a:xfrm>
            <a:off x="1523999" y="2877636"/>
            <a:ext cx="9144000" cy="1655762"/>
          </a:xfrm>
        </p:spPr>
        <p:txBody>
          <a:bodyPr>
            <a:noAutofit/>
          </a:bodyPr>
          <a:lstStyle/>
          <a:p>
            <a:r>
              <a:rPr lang="en-US" sz="4000" dirty="0">
                <a:solidFill>
                  <a:srgbClr val="E0703C"/>
                </a:solidFill>
                <a:latin typeface="Arial" panose="020B0604020202020204" pitchFamily="34" charset="0"/>
                <a:cs typeface="Arial" panose="020B0604020202020204" pitchFamily="34" charset="0"/>
              </a:rPr>
              <a:t>Best Practice Energized Work</a:t>
            </a:r>
            <a:br>
              <a:rPr lang="en-US" sz="4000" dirty="0">
                <a:solidFill>
                  <a:srgbClr val="E0703C"/>
                </a:solidFill>
                <a:latin typeface="Arial" panose="020B0604020202020204" pitchFamily="34" charset="0"/>
                <a:cs typeface="Arial" panose="020B0604020202020204" pitchFamily="34" charset="0"/>
              </a:rPr>
            </a:br>
            <a:br>
              <a:rPr lang="en-US" sz="4000" dirty="0">
                <a:solidFill>
                  <a:srgbClr val="E0703C"/>
                </a:solidFill>
                <a:latin typeface="Arial" panose="020B0604020202020204" pitchFamily="34" charset="0"/>
                <a:cs typeface="Arial" panose="020B0604020202020204" pitchFamily="34" charset="0"/>
              </a:rPr>
            </a:br>
            <a:r>
              <a:rPr lang="en-US" sz="4000" dirty="0">
                <a:solidFill>
                  <a:srgbClr val="E0703C"/>
                </a:solidFill>
                <a:latin typeface="Arial" panose="020B0604020202020204" pitchFamily="34" charset="0"/>
                <a:cs typeface="Arial" panose="020B0604020202020204" pitchFamily="34" charset="0"/>
              </a:rPr>
              <a:t>Safety Message</a:t>
            </a:r>
          </a:p>
        </p:txBody>
      </p:sp>
      <p:sp>
        <p:nvSpPr>
          <p:cNvPr id="4" name="Title 1">
            <a:extLst>
              <a:ext uri="{FF2B5EF4-FFF2-40B4-BE49-F238E27FC236}">
                <a16:creationId xmlns:a16="http://schemas.microsoft.com/office/drawing/2014/main" id="{0230FBA0-4157-5B49-A0BA-4D453470595A}"/>
              </a:ext>
            </a:extLst>
          </p:cNvPr>
          <p:cNvSpPr txBox="1">
            <a:spLocks/>
          </p:cNvSpPr>
          <p:nvPr/>
        </p:nvSpPr>
        <p:spPr>
          <a:xfrm>
            <a:off x="345989" y="938050"/>
            <a:ext cx="11500021" cy="1386553"/>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1E3759"/>
                </a:solidFill>
                <a:latin typeface="Arial" panose="020B0604020202020204" pitchFamily="34" charset="0"/>
                <a:cs typeface="Arial" panose="020B0604020202020204" pitchFamily="34" charset="0"/>
              </a:rPr>
              <a:t>OSHA Safe and Sound Week</a:t>
            </a:r>
            <a:br>
              <a:rPr lang="en-US" b="1" dirty="0">
                <a:solidFill>
                  <a:srgbClr val="1E3759"/>
                </a:solidFill>
                <a:latin typeface="Arial" panose="020B0604020202020204" pitchFamily="34" charset="0"/>
                <a:cs typeface="Arial" panose="020B0604020202020204" pitchFamily="34" charset="0"/>
              </a:rPr>
            </a:br>
            <a:r>
              <a:rPr lang="en-US" sz="4400" b="1" dirty="0">
                <a:solidFill>
                  <a:srgbClr val="1E3759"/>
                </a:solidFill>
                <a:latin typeface="Arial" panose="020B0604020202020204" pitchFamily="34" charset="0"/>
                <a:cs typeface="Arial" panose="020B0604020202020204" pitchFamily="34" charset="0"/>
              </a:rPr>
              <a:t>August 12-18, 2019</a:t>
            </a:r>
          </a:p>
        </p:txBody>
      </p:sp>
    </p:spTree>
    <p:extLst>
      <p:ext uri="{BB962C8B-B14F-4D97-AF65-F5344CB8AC3E}">
        <p14:creationId xmlns:p14="http://schemas.microsoft.com/office/powerpoint/2010/main" val="4192704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332</Words>
  <Application>Microsoft Macintosh PowerPoint</Application>
  <PresentationFormat>Widescreen</PresentationFormat>
  <Paragraphs>34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OSHA Safe and Sound Week August 12-18, 2019</vt:lpstr>
      <vt:lpstr>Best Practice: Energized Work</vt:lpstr>
      <vt:lpstr>Best Practice: Energized Work (continued)</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 Safe and Sound Week August 12-18, 2019</dc:title>
  <dc:creator>Johnston, Michael J.</dc:creator>
  <cp:lastModifiedBy>Wilson, Ginger</cp:lastModifiedBy>
  <cp:revision>4</cp:revision>
  <dcterms:created xsi:type="dcterms:W3CDTF">2019-08-09T11:00:01Z</dcterms:created>
  <dcterms:modified xsi:type="dcterms:W3CDTF">2019-08-09T21:22:38Z</dcterms:modified>
</cp:coreProperties>
</file>