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435" r:id="rId3"/>
    <p:sldId id="333" r:id="rId4"/>
    <p:sldId id="542" r:id="rId5"/>
    <p:sldId id="520" r:id="rId6"/>
    <p:sldId id="521" r:id="rId7"/>
    <p:sldId id="529" r:id="rId8"/>
    <p:sldId id="544" r:id="rId9"/>
    <p:sldId id="531" r:id="rId10"/>
    <p:sldId id="545" r:id="rId11"/>
    <p:sldId id="546" r:id="rId12"/>
    <p:sldId id="547" r:id="rId13"/>
    <p:sldId id="537" r:id="rId14"/>
    <p:sldId id="538" r:id="rId15"/>
    <p:sldId id="539" r:id="rId16"/>
    <p:sldId id="543" r:id="rId17"/>
    <p:sldId id="511" r:id="rId18"/>
    <p:sldId id="519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62DCAA-213B-443E-B8D0-5DB2A98725B9}">
          <p14:sldIdLst/>
        </p14:section>
        <p14:section name="Untitled Section" id="{DA8D11A3-79F9-4482-B461-58BB991E5713}">
          <p14:sldIdLst>
            <p14:sldId id="435"/>
            <p14:sldId id="333"/>
            <p14:sldId id="542"/>
            <p14:sldId id="520"/>
            <p14:sldId id="521"/>
            <p14:sldId id="529"/>
            <p14:sldId id="544"/>
            <p14:sldId id="531"/>
            <p14:sldId id="545"/>
            <p14:sldId id="546"/>
            <p14:sldId id="547"/>
            <p14:sldId id="537"/>
            <p14:sldId id="538"/>
            <p14:sldId id="539"/>
            <p14:sldId id="543"/>
            <p14:sldId id="511"/>
            <p14:sldId id="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104" d="100"/>
          <a:sy n="104" d="100"/>
        </p:scale>
        <p:origin x="17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646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24349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7DE443A-164A-40EF-8496-B5243F910AE7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B6F8CBE-3F47-4BA9-9888-A570AB5B9C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17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7DE443A-164A-40EF-8496-B5243F910AE7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F8CBE-3F47-4BA9-9888-A570AB5B9C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6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52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7432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525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spcBef>
                <a:spcPts val="1000"/>
              </a:spcBef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2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7432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88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89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77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46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31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72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1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15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spcBef>
                <a:spcPts val="1000"/>
              </a:spcBef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24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41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7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900B-BA60-440A-85EE-68B4F715D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900B-BA60-440A-85EE-68B4F715D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2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981200"/>
            <a:ext cx="8229600" cy="1295400"/>
          </a:xfrm>
        </p:spPr>
        <p:txBody>
          <a:bodyPr>
            <a:normAutofit/>
          </a:bodyPr>
          <a:lstStyle/>
          <a:p>
            <a:r>
              <a:rPr lang="en-US" sz="6600" b="1" dirty="0"/>
              <a:t>Academy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53440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0004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BAE8A7-09EC-4AB9-88C5-3EC20FE90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140" y="1917548"/>
            <a:ext cx="737972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A5A127-63B9-4420-8E80-2485775B76A3}"/>
              </a:ext>
            </a:extLst>
          </p:cNvPr>
          <p:cNvSpPr txBox="1"/>
          <p:nvPr/>
        </p:nvSpPr>
        <p:spPr>
          <a:xfrm>
            <a:off x="2093700" y="28932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844BB-E941-43AE-9E4E-741EE2A06315}"/>
              </a:ext>
            </a:extLst>
          </p:cNvPr>
          <p:cNvSpPr txBox="1"/>
          <p:nvPr/>
        </p:nvSpPr>
        <p:spPr>
          <a:xfrm>
            <a:off x="2997896" y="319079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70565-553B-4FB9-B034-69057AACD829}"/>
              </a:ext>
            </a:extLst>
          </p:cNvPr>
          <p:cNvSpPr txBox="1"/>
          <p:nvPr/>
        </p:nvSpPr>
        <p:spPr>
          <a:xfrm>
            <a:off x="4114800" y="510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B34E2-B9C4-40DE-98B3-374B46AB3F80}"/>
              </a:ext>
            </a:extLst>
          </p:cNvPr>
          <p:cNvSpPr txBox="1"/>
          <p:nvPr/>
        </p:nvSpPr>
        <p:spPr>
          <a:xfrm>
            <a:off x="5810691" y="30687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1A0DA-98A2-48D3-9E0E-498DA7B3BA5B}"/>
              </a:ext>
            </a:extLst>
          </p:cNvPr>
          <p:cNvSpPr txBox="1"/>
          <p:nvPr/>
        </p:nvSpPr>
        <p:spPr>
          <a:xfrm>
            <a:off x="6815689" y="337546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312E8-47B3-4020-B19B-1D4BBA838D93}"/>
              </a:ext>
            </a:extLst>
          </p:cNvPr>
          <p:cNvSpPr txBox="1"/>
          <p:nvPr/>
        </p:nvSpPr>
        <p:spPr>
          <a:xfrm>
            <a:off x="7250545" y="25801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8D300-72C2-4AA5-A1C0-23FE68F36BB9}"/>
              </a:ext>
            </a:extLst>
          </p:cNvPr>
          <p:cNvSpPr txBox="1"/>
          <p:nvPr/>
        </p:nvSpPr>
        <p:spPr>
          <a:xfrm>
            <a:off x="7414491" y="3038030"/>
            <a:ext cx="28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760DD1-9340-4AA9-9F72-7F30351D1607}"/>
              </a:ext>
            </a:extLst>
          </p:cNvPr>
          <p:cNvSpPr txBox="1"/>
          <p:nvPr/>
        </p:nvSpPr>
        <p:spPr>
          <a:xfrm>
            <a:off x="6861123" y="42220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itle 16">
            <a:extLst>
              <a:ext uri="{FF2B5EF4-FFF2-40B4-BE49-F238E27FC236}">
                <a16:creationId xmlns:a16="http://schemas.microsoft.com/office/drawing/2014/main" id="{8C7AE3E8-D91A-4B75-B8C5-71A53C2AB021}"/>
              </a:ext>
            </a:extLst>
          </p:cNvPr>
          <p:cNvSpPr txBox="1">
            <a:spLocks/>
          </p:cNvSpPr>
          <p:nvPr/>
        </p:nvSpPr>
        <p:spPr>
          <a:xfrm>
            <a:off x="457200" y="1317213"/>
            <a:ext cx="8229600" cy="6003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Sites of Academy Meetings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8A4C2-FB0E-4A0E-8A68-E741BB1B461D}"/>
              </a:ext>
            </a:extLst>
          </p:cNvPr>
          <p:cNvSpPr txBox="1"/>
          <p:nvPr/>
        </p:nvSpPr>
        <p:spPr>
          <a:xfrm>
            <a:off x="2246100" y="45565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BF1A1-B6ED-4FA9-9D0C-2B48216F2C67}"/>
              </a:ext>
            </a:extLst>
          </p:cNvPr>
          <p:cNvSpPr txBox="1"/>
          <p:nvPr/>
        </p:nvSpPr>
        <p:spPr>
          <a:xfrm>
            <a:off x="6324600" y="487339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236D4-A2B6-4B71-BAC4-AFF3275AEF3F}"/>
              </a:ext>
            </a:extLst>
          </p:cNvPr>
          <p:cNvSpPr txBox="1"/>
          <p:nvPr/>
        </p:nvSpPr>
        <p:spPr>
          <a:xfrm>
            <a:off x="6745668" y="39571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F9B14-9603-4315-A490-2F9C6B4BCC86}"/>
              </a:ext>
            </a:extLst>
          </p:cNvPr>
          <p:cNvSpPr txBox="1"/>
          <p:nvPr/>
        </p:nvSpPr>
        <p:spPr>
          <a:xfrm>
            <a:off x="6982690" y="294174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04166E-F6CA-4696-926D-F4F5BAF99DD0}"/>
              </a:ext>
            </a:extLst>
          </p:cNvPr>
          <p:cNvSpPr txBox="1"/>
          <p:nvPr/>
        </p:nvSpPr>
        <p:spPr>
          <a:xfrm>
            <a:off x="3162995" y="3852689"/>
            <a:ext cx="27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FAF7E2-ACD2-4D06-8C5A-68748FB80ECF}"/>
              </a:ext>
            </a:extLst>
          </p:cNvPr>
          <p:cNvSpPr txBox="1"/>
          <p:nvPr/>
        </p:nvSpPr>
        <p:spPr>
          <a:xfrm>
            <a:off x="6652931" y="5599753"/>
            <a:ext cx="27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3834B8-F2DC-4405-A106-617AFD18D43B}"/>
              </a:ext>
            </a:extLst>
          </p:cNvPr>
          <p:cNvSpPr txBox="1"/>
          <p:nvPr/>
        </p:nvSpPr>
        <p:spPr>
          <a:xfrm>
            <a:off x="6463145" y="382280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8826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BAE8A7-09EC-4AB9-88C5-3EC20FE90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140" y="1917548"/>
            <a:ext cx="737972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A5A127-63B9-4420-8E80-2485775B76A3}"/>
              </a:ext>
            </a:extLst>
          </p:cNvPr>
          <p:cNvSpPr txBox="1"/>
          <p:nvPr/>
        </p:nvSpPr>
        <p:spPr>
          <a:xfrm>
            <a:off x="2093700" y="28932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844BB-E941-43AE-9E4E-741EE2A06315}"/>
              </a:ext>
            </a:extLst>
          </p:cNvPr>
          <p:cNvSpPr txBox="1"/>
          <p:nvPr/>
        </p:nvSpPr>
        <p:spPr>
          <a:xfrm>
            <a:off x="2997896" y="319079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70565-553B-4FB9-B034-69057AACD829}"/>
              </a:ext>
            </a:extLst>
          </p:cNvPr>
          <p:cNvSpPr txBox="1"/>
          <p:nvPr/>
        </p:nvSpPr>
        <p:spPr>
          <a:xfrm>
            <a:off x="4114800" y="510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B34E2-B9C4-40DE-98B3-374B46AB3F80}"/>
              </a:ext>
            </a:extLst>
          </p:cNvPr>
          <p:cNvSpPr txBox="1"/>
          <p:nvPr/>
        </p:nvSpPr>
        <p:spPr>
          <a:xfrm>
            <a:off x="5810691" y="30687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1A0DA-98A2-48D3-9E0E-498DA7B3BA5B}"/>
              </a:ext>
            </a:extLst>
          </p:cNvPr>
          <p:cNvSpPr txBox="1"/>
          <p:nvPr/>
        </p:nvSpPr>
        <p:spPr>
          <a:xfrm>
            <a:off x="6815689" y="337546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312E8-47B3-4020-B19B-1D4BBA838D93}"/>
              </a:ext>
            </a:extLst>
          </p:cNvPr>
          <p:cNvSpPr txBox="1"/>
          <p:nvPr/>
        </p:nvSpPr>
        <p:spPr>
          <a:xfrm>
            <a:off x="7250545" y="25801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8D300-72C2-4AA5-A1C0-23FE68F36BB9}"/>
              </a:ext>
            </a:extLst>
          </p:cNvPr>
          <p:cNvSpPr txBox="1"/>
          <p:nvPr/>
        </p:nvSpPr>
        <p:spPr>
          <a:xfrm>
            <a:off x="7414491" y="3038030"/>
            <a:ext cx="28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760DD1-9340-4AA9-9F72-7F30351D1607}"/>
              </a:ext>
            </a:extLst>
          </p:cNvPr>
          <p:cNvSpPr txBox="1"/>
          <p:nvPr/>
        </p:nvSpPr>
        <p:spPr>
          <a:xfrm>
            <a:off x="6861123" y="42220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itle 16">
            <a:extLst>
              <a:ext uri="{FF2B5EF4-FFF2-40B4-BE49-F238E27FC236}">
                <a16:creationId xmlns:a16="http://schemas.microsoft.com/office/drawing/2014/main" id="{8C7AE3E8-D91A-4B75-B8C5-71A53C2AB021}"/>
              </a:ext>
            </a:extLst>
          </p:cNvPr>
          <p:cNvSpPr txBox="1">
            <a:spLocks/>
          </p:cNvSpPr>
          <p:nvPr/>
        </p:nvSpPr>
        <p:spPr>
          <a:xfrm>
            <a:off x="457200" y="1317213"/>
            <a:ext cx="8229600" cy="6003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Sites of Academy Meetings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8A4C2-FB0E-4A0E-8A68-E741BB1B461D}"/>
              </a:ext>
            </a:extLst>
          </p:cNvPr>
          <p:cNvSpPr txBox="1"/>
          <p:nvPr/>
        </p:nvSpPr>
        <p:spPr>
          <a:xfrm>
            <a:off x="2257000" y="456052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BF1A1-B6ED-4FA9-9D0C-2B48216F2C67}"/>
              </a:ext>
            </a:extLst>
          </p:cNvPr>
          <p:cNvSpPr txBox="1"/>
          <p:nvPr/>
        </p:nvSpPr>
        <p:spPr>
          <a:xfrm>
            <a:off x="6324600" y="487339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236D4-A2B6-4B71-BAC4-AFF3275AEF3F}"/>
              </a:ext>
            </a:extLst>
          </p:cNvPr>
          <p:cNvSpPr txBox="1"/>
          <p:nvPr/>
        </p:nvSpPr>
        <p:spPr>
          <a:xfrm>
            <a:off x="6745668" y="39571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F9B14-9603-4315-A490-2F9C6B4BCC86}"/>
              </a:ext>
            </a:extLst>
          </p:cNvPr>
          <p:cNvSpPr txBox="1"/>
          <p:nvPr/>
        </p:nvSpPr>
        <p:spPr>
          <a:xfrm>
            <a:off x="6982690" y="294174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04166E-F6CA-4696-926D-F4F5BAF99DD0}"/>
              </a:ext>
            </a:extLst>
          </p:cNvPr>
          <p:cNvSpPr txBox="1"/>
          <p:nvPr/>
        </p:nvSpPr>
        <p:spPr>
          <a:xfrm>
            <a:off x="3162995" y="3852689"/>
            <a:ext cx="27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FAF7E2-ACD2-4D06-8C5A-68748FB80ECF}"/>
              </a:ext>
            </a:extLst>
          </p:cNvPr>
          <p:cNvSpPr txBox="1"/>
          <p:nvPr/>
        </p:nvSpPr>
        <p:spPr>
          <a:xfrm>
            <a:off x="6652931" y="5599753"/>
            <a:ext cx="27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3834B8-F2DC-4405-A106-617AFD18D43B}"/>
              </a:ext>
            </a:extLst>
          </p:cNvPr>
          <p:cNvSpPr txBox="1"/>
          <p:nvPr/>
        </p:nvSpPr>
        <p:spPr>
          <a:xfrm>
            <a:off x="6463145" y="382280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38DB71-A2AD-405E-B627-391573AC9C6A}"/>
              </a:ext>
            </a:extLst>
          </p:cNvPr>
          <p:cNvSpPr txBox="1"/>
          <p:nvPr/>
        </p:nvSpPr>
        <p:spPr>
          <a:xfrm>
            <a:off x="1205225" y="4007471"/>
            <a:ext cx="44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2031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8578-134E-40B4-B429-1BDFCC78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Boca Raton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229A2-0A8C-4D2C-AE78-B32FFDEE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707" y="2209800"/>
            <a:ext cx="4916586" cy="36814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0A5E939-E0C3-4EA7-8A5A-3C8BCC0CF228}"/>
              </a:ext>
            </a:extLst>
          </p:cNvPr>
          <p:cNvSpPr txBox="1">
            <a:spLocks/>
          </p:cNvSpPr>
          <p:nvPr/>
        </p:nvSpPr>
        <p:spPr>
          <a:xfrm>
            <a:off x="838200" y="5891225"/>
            <a:ext cx="8229600" cy="50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1976, 1981, 1985 &amp; 1990</a:t>
            </a:r>
          </a:p>
        </p:txBody>
      </p:sp>
    </p:spTree>
    <p:extLst>
      <p:ext uri="{BB962C8B-B14F-4D97-AF65-F5344CB8AC3E}">
        <p14:creationId xmlns:p14="http://schemas.microsoft.com/office/powerpoint/2010/main" val="393983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8578-134E-40B4-B429-1BDFCC78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Broadmoor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2C5C9-7163-4E9E-9FDB-FA4BAD04E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07" y="2209800"/>
            <a:ext cx="5754786" cy="32689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4CC763-EAFE-40B0-AA2E-6F4684AE7B10}"/>
              </a:ext>
            </a:extLst>
          </p:cNvPr>
          <p:cNvSpPr txBox="1">
            <a:spLocks/>
          </p:cNvSpPr>
          <p:nvPr/>
        </p:nvSpPr>
        <p:spPr>
          <a:xfrm>
            <a:off x="838200" y="5478701"/>
            <a:ext cx="8229600" cy="50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1970, 1972, 1974, 1991 &amp; 2012</a:t>
            </a:r>
          </a:p>
        </p:txBody>
      </p:sp>
    </p:spTree>
    <p:extLst>
      <p:ext uri="{BB962C8B-B14F-4D97-AF65-F5344CB8AC3E}">
        <p14:creationId xmlns:p14="http://schemas.microsoft.com/office/powerpoint/2010/main" val="151630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8578-134E-40B4-B429-1BDFCC78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Greenbrier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EF570-49FF-46DC-B830-9B13A4C0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07" y="2219036"/>
            <a:ext cx="5736313" cy="29759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F7FFE2-936A-41F7-9E74-733257D7CB31}"/>
              </a:ext>
            </a:extLst>
          </p:cNvPr>
          <p:cNvSpPr txBox="1">
            <a:spLocks/>
          </p:cNvSpPr>
          <p:nvPr/>
        </p:nvSpPr>
        <p:spPr>
          <a:xfrm>
            <a:off x="838200" y="5180727"/>
            <a:ext cx="8229600" cy="50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1969, 1973, 1979, 1983, 1987, 1994 &amp; 2011</a:t>
            </a:r>
          </a:p>
        </p:txBody>
      </p:sp>
    </p:spTree>
    <p:extLst>
      <p:ext uri="{BB962C8B-B14F-4D97-AF65-F5344CB8AC3E}">
        <p14:creationId xmlns:p14="http://schemas.microsoft.com/office/powerpoint/2010/main" val="313713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8578-134E-40B4-B429-1BDFCC78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0C3FC-BF58-4F01-AD1D-B5E8D9F56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59" y="1438292"/>
            <a:ext cx="4173682" cy="540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3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F7070B-B2F2-41BA-99A7-9BA8F8A0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/>
              <a:t>“Oldest” Fellows</a:t>
            </a:r>
          </a:p>
          <a:p>
            <a:pPr marL="0" indent="0">
              <a:buNone/>
            </a:pPr>
            <a:r>
              <a:rPr lang="en-US" sz="4400" b="1" dirty="0"/>
              <a:t>Walter Parkes (‘91)</a:t>
            </a:r>
          </a:p>
          <a:p>
            <a:pPr marL="0" indent="0">
              <a:buNone/>
            </a:pPr>
            <a:r>
              <a:rPr lang="en-US" sz="4400" b="1" dirty="0"/>
              <a:t>Bob Dixon (‘91)</a:t>
            </a:r>
          </a:p>
          <a:p>
            <a:pPr marL="0" indent="0">
              <a:buNone/>
            </a:pPr>
            <a:r>
              <a:rPr lang="en-US" sz="4400" b="1" dirty="0"/>
              <a:t>Dick McBride (‘90)</a:t>
            </a:r>
          </a:p>
          <a:p>
            <a:pPr marL="0" indent="0">
              <a:buNone/>
            </a:pPr>
            <a:r>
              <a:rPr lang="en-US" sz="4400" b="1" dirty="0"/>
              <a:t>Rod Borden (‘88)</a:t>
            </a:r>
          </a:p>
          <a:p>
            <a:pPr marL="0" indent="0">
              <a:buNone/>
            </a:pPr>
            <a:r>
              <a:rPr lang="en-US" sz="4400" b="1" dirty="0"/>
              <a:t>John Grau (‘86)</a:t>
            </a:r>
          </a:p>
          <a:p>
            <a:pPr marL="0" indent="0">
              <a:buNone/>
            </a:pPr>
            <a:r>
              <a:rPr lang="en-US" sz="4400" b="1" dirty="0"/>
              <a:t>Fred Sargent (‘81)</a:t>
            </a:r>
          </a:p>
        </p:txBody>
      </p:sp>
    </p:spTree>
    <p:extLst>
      <p:ext uri="{BB962C8B-B14F-4D97-AF65-F5344CB8AC3E}">
        <p14:creationId xmlns:p14="http://schemas.microsoft.com/office/powerpoint/2010/main" val="122424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66044" y="1676400"/>
            <a:ext cx="7924800" cy="1143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5400" b="1" i="1" dirty="0"/>
              <a:t>Special Thanks to: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6044" y="3048000"/>
            <a:ext cx="7848600" cy="2590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Robert L Higgins (’68)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John M Grau (‘86)</a:t>
            </a:r>
          </a:p>
        </p:txBody>
      </p:sp>
    </p:spTree>
    <p:extLst>
      <p:ext uri="{BB962C8B-B14F-4D97-AF65-F5344CB8AC3E}">
        <p14:creationId xmlns:p14="http://schemas.microsoft.com/office/powerpoint/2010/main" val="252476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57200" y="2209800"/>
            <a:ext cx="8305800" cy="2133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5400" b="1" i="1" dirty="0"/>
              <a:t>Fifty Years of the</a:t>
            </a:r>
            <a:br>
              <a:rPr lang="en-US" sz="5400" b="1" i="1" dirty="0"/>
            </a:br>
            <a:r>
              <a:rPr lang="en-US" sz="5400" b="1" i="1" dirty="0"/>
              <a:t>Academy of Electrical</a:t>
            </a:r>
            <a:br>
              <a:rPr lang="en-US" sz="5400" b="1" i="1" dirty="0"/>
            </a:br>
            <a:r>
              <a:rPr lang="en-US" sz="5400" b="1" i="1" dirty="0"/>
              <a:t>Contracting</a:t>
            </a:r>
            <a:br>
              <a:rPr lang="en-US" sz="4800" b="1" dirty="0"/>
            </a:b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848600" cy="9144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J Michael Thompson (’92)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FED8C-159F-4AAC-8BD1-F2B492F0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D1568-EA25-4EFD-A08D-A4A8230B9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27200"/>
            <a:ext cx="6705600" cy="447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E2DE37-1BF6-48BB-A520-F068F1C1E41B}"/>
              </a:ext>
            </a:extLst>
          </p:cNvPr>
          <p:cNvSpPr txBox="1"/>
          <p:nvPr/>
        </p:nvSpPr>
        <p:spPr>
          <a:xfrm>
            <a:off x="6477000" y="3810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6.3 </a:t>
            </a:r>
            <a:r>
              <a:rPr lang="en-US" sz="2800" dirty="0" err="1">
                <a:solidFill>
                  <a:schemeClr val="bg1"/>
                </a:solidFill>
              </a:rPr>
              <a:t>oz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D08F3-9FDE-4C93-AC3B-41CD79D27AC3}"/>
              </a:ext>
            </a:extLst>
          </p:cNvPr>
          <p:cNvSpPr txBox="1"/>
          <p:nvPr/>
        </p:nvSpPr>
        <p:spPr>
          <a:xfrm>
            <a:off x="1981200" y="4191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1.9 </a:t>
            </a:r>
            <a:r>
              <a:rPr lang="en-US" sz="2800" dirty="0" err="1">
                <a:solidFill>
                  <a:schemeClr val="bg1"/>
                </a:solidFill>
              </a:rPr>
              <a:t>oz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5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FED8C-159F-4AAC-8BD1-F2B492F0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Think About It: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4400" b="1" dirty="0"/>
              <a:t>Academy of Electrical Contractors</a:t>
            </a:r>
          </a:p>
          <a:p>
            <a:pPr marL="0" indent="0" algn="ctr">
              <a:buNone/>
            </a:pPr>
            <a:r>
              <a:rPr lang="en-US" sz="4400" b="1" dirty="0"/>
              <a:t>OR</a:t>
            </a:r>
          </a:p>
          <a:p>
            <a:pPr marL="0" indent="0" algn="ctr">
              <a:buNone/>
            </a:pPr>
            <a:r>
              <a:rPr lang="en-US" sz="4400" b="1" dirty="0"/>
              <a:t>Academy of Electrical Contracting</a:t>
            </a:r>
          </a:p>
        </p:txBody>
      </p:sp>
    </p:spTree>
    <p:extLst>
      <p:ext uri="{BB962C8B-B14F-4D97-AF65-F5344CB8AC3E}">
        <p14:creationId xmlns:p14="http://schemas.microsoft.com/office/powerpoint/2010/main" val="393271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FED8C-159F-4AAC-8BD1-F2B492F0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The Answer Is: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 </a:t>
            </a:r>
          </a:p>
          <a:p>
            <a:pPr marL="0" indent="0" algn="ctr">
              <a:buNone/>
            </a:pPr>
            <a:r>
              <a:rPr lang="en-US" sz="4400" b="1" dirty="0"/>
              <a:t>Academy of Electrical Contract</a:t>
            </a:r>
            <a:r>
              <a:rPr lang="en-US" sz="4400" b="1" u="sng" dirty="0"/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377495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2009FFE2-A434-4296-9592-AA3881EB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/>
              <a:t>Sites of Academy Meetings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2743E5B-B781-4096-A060-FFBDC2CB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56" y="1905000"/>
            <a:ext cx="738028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BAE8A7-09EC-4AB9-88C5-3EC20FE90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140" y="1917548"/>
            <a:ext cx="737972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A5A127-63B9-4420-8E80-2485775B76A3}"/>
              </a:ext>
            </a:extLst>
          </p:cNvPr>
          <p:cNvSpPr txBox="1"/>
          <p:nvPr/>
        </p:nvSpPr>
        <p:spPr>
          <a:xfrm>
            <a:off x="2093700" y="28932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844BB-E941-43AE-9E4E-741EE2A06315}"/>
              </a:ext>
            </a:extLst>
          </p:cNvPr>
          <p:cNvSpPr txBox="1"/>
          <p:nvPr/>
        </p:nvSpPr>
        <p:spPr>
          <a:xfrm>
            <a:off x="2997896" y="319079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70565-553B-4FB9-B034-69057AACD829}"/>
              </a:ext>
            </a:extLst>
          </p:cNvPr>
          <p:cNvSpPr txBox="1"/>
          <p:nvPr/>
        </p:nvSpPr>
        <p:spPr>
          <a:xfrm>
            <a:off x="4114800" y="510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B34E2-B9C4-40DE-98B3-374B46AB3F80}"/>
              </a:ext>
            </a:extLst>
          </p:cNvPr>
          <p:cNvSpPr txBox="1"/>
          <p:nvPr/>
        </p:nvSpPr>
        <p:spPr>
          <a:xfrm>
            <a:off x="5810691" y="30687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1A0DA-98A2-48D3-9E0E-498DA7B3BA5B}"/>
              </a:ext>
            </a:extLst>
          </p:cNvPr>
          <p:cNvSpPr txBox="1"/>
          <p:nvPr/>
        </p:nvSpPr>
        <p:spPr>
          <a:xfrm>
            <a:off x="6815689" y="337546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312E8-47B3-4020-B19B-1D4BBA838D93}"/>
              </a:ext>
            </a:extLst>
          </p:cNvPr>
          <p:cNvSpPr txBox="1"/>
          <p:nvPr/>
        </p:nvSpPr>
        <p:spPr>
          <a:xfrm>
            <a:off x="7250545" y="25801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8D300-72C2-4AA5-A1C0-23FE68F36BB9}"/>
              </a:ext>
            </a:extLst>
          </p:cNvPr>
          <p:cNvSpPr txBox="1"/>
          <p:nvPr/>
        </p:nvSpPr>
        <p:spPr>
          <a:xfrm>
            <a:off x="7414491" y="3038030"/>
            <a:ext cx="28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760DD1-9340-4AA9-9F72-7F30351D1607}"/>
              </a:ext>
            </a:extLst>
          </p:cNvPr>
          <p:cNvSpPr txBox="1"/>
          <p:nvPr/>
        </p:nvSpPr>
        <p:spPr>
          <a:xfrm>
            <a:off x="6861123" y="42220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itle 16">
            <a:extLst>
              <a:ext uri="{FF2B5EF4-FFF2-40B4-BE49-F238E27FC236}">
                <a16:creationId xmlns:a16="http://schemas.microsoft.com/office/drawing/2014/main" id="{8C7AE3E8-D91A-4B75-B8C5-71A53C2AB021}"/>
              </a:ext>
            </a:extLst>
          </p:cNvPr>
          <p:cNvSpPr txBox="1">
            <a:spLocks/>
          </p:cNvSpPr>
          <p:nvPr/>
        </p:nvSpPr>
        <p:spPr>
          <a:xfrm>
            <a:off x="457200" y="1317213"/>
            <a:ext cx="8229600" cy="6003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Sites of Academy Meetings</a:t>
            </a:r>
          </a:p>
        </p:txBody>
      </p:sp>
    </p:spTree>
    <p:extLst>
      <p:ext uri="{BB962C8B-B14F-4D97-AF65-F5344CB8AC3E}">
        <p14:creationId xmlns:p14="http://schemas.microsoft.com/office/powerpoint/2010/main" val="327509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BAE8A7-09EC-4AB9-88C5-3EC20FE90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140" y="1917548"/>
            <a:ext cx="737972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A5A127-63B9-4420-8E80-2485775B76A3}"/>
              </a:ext>
            </a:extLst>
          </p:cNvPr>
          <p:cNvSpPr txBox="1"/>
          <p:nvPr/>
        </p:nvSpPr>
        <p:spPr>
          <a:xfrm>
            <a:off x="2093700" y="28932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844BB-E941-43AE-9E4E-741EE2A06315}"/>
              </a:ext>
            </a:extLst>
          </p:cNvPr>
          <p:cNvSpPr txBox="1"/>
          <p:nvPr/>
        </p:nvSpPr>
        <p:spPr>
          <a:xfrm>
            <a:off x="2997896" y="319079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70565-553B-4FB9-B034-69057AACD829}"/>
              </a:ext>
            </a:extLst>
          </p:cNvPr>
          <p:cNvSpPr txBox="1"/>
          <p:nvPr/>
        </p:nvSpPr>
        <p:spPr>
          <a:xfrm>
            <a:off x="4114800" y="510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B34E2-B9C4-40DE-98B3-374B46AB3F80}"/>
              </a:ext>
            </a:extLst>
          </p:cNvPr>
          <p:cNvSpPr txBox="1"/>
          <p:nvPr/>
        </p:nvSpPr>
        <p:spPr>
          <a:xfrm>
            <a:off x="5810691" y="30687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1A0DA-98A2-48D3-9E0E-498DA7B3BA5B}"/>
              </a:ext>
            </a:extLst>
          </p:cNvPr>
          <p:cNvSpPr txBox="1"/>
          <p:nvPr/>
        </p:nvSpPr>
        <p:spPr>
          <a:xfrm>
            <a:off x="6815689" y="337546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312E8-47B3-4020-B19B-1D4BBA838D93}"/>
              </a:ext>
            </a:extLst>
          </p:cNvPr>
          <p:cNvSpPr txBox="1"/>
          <p:nvPr/>
        </p:nvSpPr>
        <p:spPr>
          <a:xfrm>
            <a:off x="7250545" y="25801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8D300-72C2-4AA5-A1C0-23FE68F36BB9}"/>
              </a:ext>
            </a:extLst>
          </p:cNvPr>
          <p:cNvSpPr txBox="1"/>
          <p:nvPr/>
        </p:nvSpPr>
        <p:spPr>
          <a:xfrm>
            <a:off x="7414491" y="3038030"/>
            <a:ext cx="28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760DD1-9340-4AA9-9F72-7F30351D1607}"/>
              </a:ext>
            </a:extLst>
          </p:cNvPr>
          <p:cNvSpPr txBox="1"/>
          <p:nvPr/>
        </p:nvSpPr>
        <p:spPr>
          <a:xfrm>
            <a:off x="6861123" y="42220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itle 16">
            <a:extLst>
              <a:ext uri="{FF2B5EF4-FFF2-40B4-BE49-F238E27FC236}">
                <a16:creationId xmlns:a16="http://schemas.microsoft.com/office/drawing/2014/main" id="{8C7AE3E8-D91A-4B75-B8C5-71A53C2AB021}"/>
              </a:ext>
            </a:extLst>
          </p:cNvPr>
          <p:cNvSpPr txBox="1">
            <a:spLocks/>
          </p:cNvSpPr>
          <p:nvPr/>
        </p:nvSpPr>
        <p:spPr>
          <a:xfrm>
            <a:off x="457200" y="1317213"/>
            <a:ext cx="8229600" cy="6003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Sites of Academy Meetings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8A4C2-FB0E-4A0E-8A68-E741BB1B461D}"/>
              </a:ext>
            </a:extLst>
          </p:cNvPr>
          <p:cNvSpPr txBox="1"/>
          <p:nvPr/>
        </p:nvSpPr>
        <p:spPr>
          <a:xfrm>
            <a:off x="2246100" y="45565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BF1A1-B6ED-4FA9-9D0C-2B48216F2C67}"/>
              </a:ext>
            </a:extLst>
          </p:cNvPr>
          <p:cNvSpPr txBox="1"/>
          <p:nvPr/>
        </p:nvSpPr>
        <p:spPr>
          <a:xfrm>
            <a:off x="6324600" y="487339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236D4-A2B6-4B71-BAC4-AFF3275AEF3F}"/>
              </a:ext>
            </a:extLst>
          </p:cNvPr>
          <p:cNvSpPr txBox="1"/>
          <p:nvPr/>
        </p:nvSpPr>
        <p:spPr>
          <a:xfrm>
            <a:off x="6745668" y="39571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F9B14-9603-4315-A490-2F9C6B4BCC86}"/>
              </a:ext>
            </a:extLst>
          </p:cNvPr>
          <p:cNvSpPr txBox="1"/>
          <p:nvPr/>
        </p:nvSpPr>
        <p:spPr>
          <a:xfrm>
            <a:off x="6982690" y="294174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841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BAE8A7-09EC-4AB9-88C5-3EC20FE90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140" y="1917548"/>
            <a:ext cx="737972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A5A127-63B9-4420-8E80-2485775B76A3}"/>
              </a:ext>
            </a:extLst>
          </p:cNvPr>
          <p:cNvSpPr txBox="1"/>
          <p:nvPr/>
        </p:nvSpPr>
        <p:spPr>
          <a:xfrm>
            <a:off x="2093700" y="28932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844BB-E941-43AE-9E4E-741EE2A06315}"/>
              </a:ext>
            </a:extLst>
          </p:cNvPr>
          <p:cNvSpPr txBox="1"/>
          <p:nvPr/>
        </p:nvSpPr>
        <p:spPr>
          <a:xfrm>
            <a:off x="2997896" y="319079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70565-553B-4FB9-B034-69057AACD829}"/>
              </a:ext>
            </a:extLst>
          </p:cNvPr>
          <p:cNvSpPr txBox="1"/>
          <p:nvPr/>
        </p:nvSpPr>
        <p:spPr>
          <a:xfrm>
            <a:off x="4114800" y="510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B34E2-B9C4-40DE-98B3-374B46AB3F80}"/>
              </a:ext>
            </a:extLst>
          </p:cNvPr>
          <p:cNvSpPr txBox="1"/>
          <p:nvPr/>
        </p:nvSpPr>
        <p:spPr>
          <a:xfrm>
            <a:off x="5810691" y="30687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1A0DA-98A2-48D3-9E0E-498DA7B3BA5B}"/>
              </a:ext>
            </a:extLst>
          </p:cNvPr>
          <p:cNvSpPr txBox="1"/>
          <p:nvPr/>
        </p:nvSpPr>
        <p:spPr>
          <a:xfrm>
            <a:off x="6815689" y="337546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312E8-47B3-4020-B19B-1D4BBA838D93}"/>
              </a:ext>
            </a:extLst>
          </p:cNvPr>
          <p:cNvSpPr txBox="1"/>
          <p:nvPr/>
        </p:nvSpPr>
        <p:spPr>
          <a:xfrm>
            <a:off x="7250545" y="25801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8D300-72C2-4AA5-A1C0-23FE68F36BB9}"/>
              </a:ext>
            </a:extLst>
          </p:cNvPr>
          <p:cNvSpPr txBox="1"/>
          <p:nvPr/>
        </p:nvSpPr>
        <p:spPr>
          <a:xfrm>
            <a:off x="7414491" y="3038030"/>
            <a:ext cx="28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760DD1-9340-4AA9-9F72-7F30351D1607}"/>
              </a:ext>
            </a:extLst>
          </p:cNvPr>
          <p:cNvSpPr txBox="1"/>
          <p:nvPr/>
        </p:nvSpPr>
        <p:spPr>
          <a:xfrm>
            <a:off x="6861123" y="42220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itle 16">
            <a:extLst>
              <a:ext uri="{FF2B5EF4-FFF2-40B4-BE49-F238E27FC236}">
                <a16:creationId xmlns:a16="http://schemas.microsoft.com/office/drawing/2014/main" id="{8C7AE3E8-D91A-4B75-B8C5-71A53C2AB021}"/>
              </a:ext>
            </a:extLst>
          </p:cNvPr>
          <p:cNvSpPr txBox="1">
            <a:spLocks/>
          </p:cNvSpPr>
          <p:nvPr/>
        </p:nvSpPr>
        <p:spPr>
          <a:xfrm>
            <a:off x="457200" y="1317213"/>
            <a:ext cx="8229600" cy="6003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Sites of Academy Meetings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8A4C2-FB0E-4A0E-8A68-E741BB1B461D}"/>
              </a:ext>
            </a:extLst>
          </p:cNvPr>
          <p:cNvSpPr txBox="1"/>
          <p:nvPr/>
        </p:nvSpPr>
        <p:spPr>
          <a:xfrm>
            <a:off x="2246100" y="45565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BF1A1-B6ED-4FA9-9D0C-2B48216F2C67}"/>
              </a:ext>
            </a:extLst>
          </p:cNvPr>
          <p:cNvSpPr txBox="1"/>
          <p:nvPr/>
        </p:nvSpPr>
        <p:spPr>
          <a:xfrm>
            <a:off x="6324600" y="487339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236D4-A2B6-4B71-BAC4-AFF3275AEF3F}"/>
              </a:ext>
            </a:extLst>
          </p:cNvPr>
          <p:cNvSpPr txBox="1"/>
          <p:nvPr/>
        </p:nvSpPr>
        <p:spPr>
          <a:xfrm>
            <a:off x="6745668" y="39571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F9B14-9603-4315-A490-2F9C6B4BCC86}"/>
              </a:ext>
            </a:extLst>
          </p:cNvPr>
          <p:cNvSpPr txBox="1"/>
          <p:nvPr/>
        </p:nvSpPr>
        <p:spPr>
          <a:xfrm>
            <a:off x="6982690" y="294174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04166E-F6CA-4696-926D-F4F5BAF99DD0}"/>
              </a:ext>
            </a:extLst>
          </p:cNvPr>
          <p:cNvSpPr txBox="1"/>
          <p:nvPr/>
        </p:nvSpPr>
        <p:spPr>
          <a:xfrm>
            <a:off x="3162995" y="3852689"/>
            <a:ext cx="27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FAF7E2-ACD2-4D06-8C5A-68748FB80ECF}"/>
              </a:ext>
            </a:extLst>
          </p:cNvPr>
          <p:cNvSpPr txBox="1"/>
          <p:nvPr/>
        </p:nvSpPr>
        <p:spPr>
          <a:xfrm>
            <a:off x="6652931" y="5599753"/>
            <a:ext cx="27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3220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12821</TotalTime>
  <Words>214</Words>
  <Application>Microsoft Office PowerPoint</Application>
  <PresentationFormat>On-screen Show (4:3)</PresentationFormat>
  <Paragraphs>104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2_Office Theme</vt:lpstr>
      <vt:lpstr>Academy Paper</vt:lpstr>
      <vt:lpstr>Fifty Years of the Academy of Electrical Contracting </vt:lpstr>
      <vt:lpstr>PowerPoint Presentation</vt:lpstr>
      <vt:lpstr>PowerPoint Presentation</vt:lpstr>
      <vt:lpstr>PowerPoint Presentation</vt:lpstr>
      <vt:lpstr>Sites of Academy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Boca Raton</vt:lpstr>
      <vt:lpstr>The Broadmoor</vt:lpstr>
      <vt:lpstr>The Greenbrier</vt:lpstr>
      <vt:lpstr>PowerPoint Presentation</vt:lpstr>
      <vt:lpstr>PowerPoint Presentation</vt:lpstr>
      <vt:lpstr>Special Thanks to:</vt:lpstr>
    </vt:vector>
  </TitlesOfParts>
  <Company>National Electrical Contractors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{Add Academy Logo Here}</dc:title>
  <dc:creator>Michael.Thompson</dc:creator>
  <cp:lastModifiedBy>Jacobson, Diane S.</cp:lastModifiedBy>
  <cp:revision>383</cp:revision>
  <cp:lastPrinted>2018-06-05T17:01:08Z</cp:lastPrinted>
  <dcterms:created xsi:type="dcterms:W3CDTF">2014-05-30T00:25:42Z</dcterms:created>
  <dcterms:modified xsi:type="dcterms:W3CDTF">2018-06-20T16:01:23Z</dcterms:modified>
</cp:coreProperties>
</file>