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notesSlides/notesSlide11.xml" ContentType="application/vnd.openxmlformats-officedocument.presentationml.notesSlide+xml"/>
  <Override PartName="/ppt/authors.xml" ContentType="application/vnd.ms-powerpoint.authors+xml"/>
  <Override PartName="/ppt/slideLayouts/slideLayout4.xml" ContentType="application/vnd.openxmlformats-officedocument.presentationml.slideLayout+xml"/>
  <Override PartName="/ppt/slides/slide21.xml" ContentType="application/vnd.openxmlformats-officedocument.presentationml.slide+xml"/>
  <Override PartName="/docProps/app.xml" ContentType="application/vnd.openxmlformats-officedocument.extended-properties+xml"/>
  <Override PartName="/ppt/slides/slide18.xml" ContentType="application/vnd.openxmlformats-officedocument.presentationml.slide+xml"/>
  <Override PartName="/docProps/core.xml" ContentType="application/vnd.openxmlformats-package.core-properties+xml"/>
  <Override PartName="/ppt/theme/theme1.xml" ContentType="application/vnd.openxmlformats-officedocument.theme+xml"/>
  <Override PartName="/ppt/slideLayouts/slideLayout3.xml" ContentType="application/vnd.openxmlformats-officedocument.presentationml.slideLayout+xml"/>
  <Override PartName="/ppt/charts/chart1.xml" ContentType="application/vnd.openxmlformats-officedocument.drawingml.chart+xml"/>
  <Override PartName="/ppt/slideLayouts/slideLayout13.xml" ContentType="application/vnd.openxmlformats-officedocument.presentationml.slideLayout+xml"/>
  <Override PartName="/ppt/slides/slide17.xml" ContentType="application/vnd.openxmlformats-officedocument.presentationml.slide+xml"/>
  <Override PartName="/ppt/charts/chart2.xml" ContentType="application/vnd.openxmlformats-officedocument.drawingml.chart+xml"/>
  <Override PartName="/ppt/theme/theme3.xml" ContentType="application/vnd.openxmlformats-officedocument.theme+xml"/>
  <Override PartName="/ppt/slideLayouts/slideLayout26.xml" ContentType="application/vnd.openxmlformats-officedocument.presentationml.slideLayout+xml"/>
  <Override PartName="/ppt/comments/modernComment_394_8980F587.xml" ContentType="application/vnd.ms-powerpoint.comments+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s/slide24.xml" ContentType="application/vnd.openxmlformats-officedocument.presentationml.slide+xml"/>
  <Override PartName="/ppt/notesSlides/notesSlide17.xml" ContentType="application/vnd.openxmlformats-officedocument.presentationml.notesSlide+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19.xml" ContentType="application/vnd.openxmlformats-officedocument.presentationml.notesSlide+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slideMasters/slideMaster3.xml" ContentType="application/vnd.openxmlformats-officedocument.presentationml.slideMaster+xml"/>
  <Override PartName="/ppt/viewProps.xml" ContentType="application/vnd.openxmlformats-officedocument.presentationml.viewProps+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4.xml" ContentType="application/vnd.openxmlformats-officedocument.presentationml.notesSlide+xml"/>
  <Override PartName="/ppt/slides/slide2.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21.xml" ContentType="application/vnd.openxmlformats-officedocument.presentationml.slideLayout+xml"/>
  <Override PartName="/ppt/slideLayouts/slideLayout6.xml" ContentType="application/vnd.openxmlformats-officedocument.presentationml.slideLayout+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15.xml" ContentType="application/vnd.openxmlformats-officedocument.presentationml.slideLayout+xml"/>
  <Override PartName="/ppt/slides/slide11.xml" ContentType="application/vnd.openxmlformats-officedocument.presentationml.slide+xml"/>
  <Override PartName="/ppt/slideLayouts/slideLayout16.xml" ContentType="application/vnd.openxmlformats-officedocument.presentationml.slideLayout+xml"/>
  <Override PartName="/ppt/slides/slide12.xml" ContentType="application/vnd.openxmlformats-officedocument.presentationml.slide+xml"/>
  <Override PartName="/ppt/slideLayouts/slideLayout17.xml" ContentType="application/vnd.openxmlformats-officedocument.presentationml.slideLayout+xml"/>
  <Override PartName="/ppt/slides/slide13.xml" ContentType="application/vnd.openxmlformats-officedocument.presentationml.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62" r:id="rId3"/>
  </p:sldMasterIdLst>
  <p:notesMasterIdLst>
    <p:notesMasterId r:id="rId28"/>
  </p:notesMasterIdLst>
  <p:sldIdLst>
    <p:sldId id="256" r:id="rId4"/>
    <p:sldId id="257" r:id="rId5"/>
    <p:sldId id="258" r:id="rId6"/>
    <p:sldId id="259" r:id="rId7"/>
    <p:sldId id="260" r:id="rId8"/>
    <p:sldId id="276" r:id="rId9"/>
    <p:sldId id="261" r:id="rId10"/>
    <p:sldId id="262" r:id="rId11"/>
    <p:sldId id="263" r:id="rId12"/>
    <p:sldId id="264" r:id="rId13"/>
    <p:sldId id="277" r:id="rId14"/>
    <p:sldId id="265" r:id="rId15"/>
    <p:sldId id="266" r:id="rId16"/>
    <p:sldId id="267" r:id="rId17"/>
    <p:sldId id="268" r:id="rId18"/>
    <p:sldId id="269" r:id="rId19"/>
    <p:sldId id="270" r:id="rId20"/>
    <p:sldId id="271" r:id="rId21"/>
    <p:sldId id="273" r:id="rId22"/>
    <p:sldId id="274" r:id="rId23"/>
    <p:sldId id="916" r:id="rId24"/>
    <p:sldId id="275" r:id="rId25"/>
    <p:sldId id="278" r:id="rId26"/>
    <p:sldId id="279" r:id="rId27"/>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69FBF3-075C-A5AB-1352-807731C8998B}" name="Kelcey Henderson" initials="KH" userId="Kelcey Hender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78C55-07A4-4D56-96DF-A0044CC019DB}" v="9" dt="2026-06-12T15:48:44.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1" d="100"/>
          <a:sy n="71" d="100"/>
        </p:scale>
        <p:origin x="3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Hyperscale capacity (GW)</c:v>
                </c:pt>
              </c:strCache>
            </c:strRef>
          </c:tx>
          <c:spPr>
            <a:solidFill>
              <a:srgbClr val="6E1422"/>
            </a:solidFill>
            <a:effectLst/>
          </c:spPr>
          <c:invertIfNegative val="0"/>
          <c:dLbls>
            <c:numFmt formatCode="0&quot; GW&quot;" sourceLinked="0"/>
            <c:spPr>
              <a:noFill/>
              <a:ln>
                <a:noFill/>
              </a:ln>
              <a:effectLst/>
            </c:spPr>
            <c:txPr>
              <a:bodyPr/>
              <a:lstStyle/>
              <a:p>
                <a:pPr>
                  <a:defRPr sz="1500" b="1" i="0" u="none" strike="noStrike">
                    <a:solidFill>
                      <a:srgbClr val="6E1422"/>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Operational</c:v>
                </c:pt>
                <c:pt idx="1">
                  <c:v>In construction</c:v>
                </c:pt>
                <c:pt idx="2">
                  <c:v>Planned / announced</c:v>
                </c:pt>
              </c:strCache>
            </c:strRef>
          </c:cat>
          <c:val>
            <c:numRef>
              <c:f>Sheet1!$B$2:$B$4</c:f>
              <c:numCache>
                <c:formatCode>General</c:formatCode>
                <c:ptCount val="3"/>
                <c:pt idx="0">
                  <c:v>12</c:v>
                </c:pt>
                <c:pt idx="1">
                  <c:v>21</c:v>
                </c:pt>
                <c:pt idx="2">
                  <c:v>148</c:v>
                </c:pt>
              </c:numCache>
            </c:numRef>
          </c:val>
          <c:extLst>
            <c:ext xmlns:c16="http://schemas.microsoft.com/office/drawing/2014/chart" uri="{C3380CC4-5D6E-409C-BE32-E72D297353CC}">
              <c16:uniqueId val="{00000000-14A5-48C2-9EA1-4552226BB15C}"/>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300" b="0" i="0" u="none" strike="noStrike">
                <a:solidFill>
                  <a:srgbClr val="242424"/>
                </a:solidFill>
                <a:latin typeface="Calibri"/>
              </a:defRPr>
            </a:pPr>
            <a:endParaRPr lang="en-US"/>
          </a:p>
        </c:txPr>
        <c:crossAx val="2094734552"/>
        <c:crosses val="autoZero"/>
        <c:auto val="1"/>
        <c:lblAlgn val="ctr"/>
        <c:lblOffset val="100"/>
        <c:noMultiLvlLbl val="1"/>
      </c:catAx>
      <c:valAx>
        <c:axId val="2094734552"/>
        <c:scaling>
          <c:orientation val="minMax"/>
          <c:max val="170"/>
        </c:scaling>
        <c:delete val="1"/>
        <c:axPos val="b"/>
        <c:numFmt formatCode="General" sourceLinked="0"/>
        <c:majorTickMark val="out"/>
        <c:minorTickMark val="none"/>
        <c:tickLblPos val="low"/>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500" b="0" i="0" u="none" strike="noStrike">
                <a:solidFill>
                  <a:srgbClr val="151515"/>
                </a:solidFill>
                <a:latin typeface="Georgia"/>
              </a:defRPr>
            </a:pPr>
            <a:r>
              <a:rPr lang="en-US" sz="1500" b="0" i="0" u="none" strike="noStrike">
                <a:solidFill>
                  <a:srgbClr val="151515"/>
                </a:solidFill>
                <a:latin typeface="Georgia"/>
              </a:rPr>
              <a:t>A 4× expansion in 25 years</a:t>
            </a:r>
          </a:p>
        </c:rich>
      </c:tx>
      <c:overlay val="0"/>
    </c:title>
    <c:autoTitleDeleted val="0"/>
    <c:plotArea>
      <c:layout/>
      <c:barChart>
        <c:barDir val="col"/>
        <c:grouping val="clustered"/>
        <c:varyColors val="0"/>
        <c:ser>
          <c:idx val="0"/>
          <c:order val="0"/>
          <c:tx>
            <c:strRef>
              <c:f>Sheet1!$B$1</c:f>
              <c:strCache>
                <c:ptCount val="1"/>
                <c:pt idx="0">
                  <c:v>Nuclear capacity (GW)</c:v>
                </c:pt>
              </c:strCache>
            </c:strRef>
          </c:tx>
          <c:spPr>
            <a:solidFill>
              <a:srgbClr val="6E1422"/>
            </a:solidFill>
            <a:effectLst/>
          </c:spPr>
          <c:invertIfNegative val="0"/>
          <c:dLbls>
            <c:numFmt formatCode="0&quot; GW&quot;" sourceLinked="0"/>
            <c:spPr>
              <a:noFill/>
              <a:ln>
                <a:noFill/>
              </a:ln>
              <a:effectLst/>
            </c:spPr>
            <c:txPr>
              <a:bodyPr/>
              <a:lstStyle/>
              <a:p>
                <a:pPr>
                  <a:defRPr sz="1600" b="1" i="0" u="none" strike="noStrike">
                    <a:solidFill>
                      <a:srgbClr val="6E1422"/>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Today (~2025)</c:v>
                </c:pt>
                <c:pt idx="1">
                  <c:v>Target 2050</c:v>
                </c:pt>
              </c:strCache>
            </c:strRef>
          </c:cat>
          <c:val>
            <c:numRef>
              <c:f>Sheet1!$B$2:$B$3</c:f>
              <c:numCache>
                <c:formatCode>General</c:formatCode>
                <c:ptCount val="2"/>
                <c:pt idx="0">
                  <c:v>100</c:v>
                </c:pt>
                <c:pt idx="1">
                  <c:v>400</c:v>
                </c:pt>
              </c:numCache>
            </c:numRef>
          </c:val>
          <c:extLst>
            <c:ext xmlns:c16="http://schemas.microsoft.com/office/drawing/2014/chart" uri="{C3380CC4-5D6E-409C-BE32-E72D297353CC}">
              <c16:uniqueId val="{00000000-ACA1-4B5B-86C6-C8F23F2D4864}"/>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300" b="0" i="0" u="none" strike="noStrike">
                <a:solidFill>
                  <a:srgbClr val="242424"/>
                </a:solidFill>
                <a:latin typeface="Calibri"/>
              </a:defRPr>
            </a:pPr>
            <a:endParaRPr lang="en-US"/>
          </a:p>
        </c:txPr>
        <c:crossAx val="2094734552"/>
        <c:crosses val="autoZero"/>
        <c:auto val="1"/>
        <c:lblAlgn val="ctr"/>
        <c:lblOffset val="100"/>
        <c:noMultiLvlLbl val="1"/>
      </c:catAx>
      <c:valAx>
        <c:axId val="2094734552"/>
        <c:scaling>
          <c:orientation val="minMax"/>
          <c:max val="460"/>
        </c:scaling>
        <c:delete val="1"/>
        <c:axPos val="l"/>
        <c:numFmt formatCode="General" sourceLinked="0"/>
        <c:majorTickMark val="out"/>
        <c:minorTickMark val="none"/>
        <c:tickLblPos val="nextTo"/>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comments/modernComment_394_8980F587.xml><?xml version="1.0" encoding="utf-8"?>
<p188:cmLst xmlns:a="http://schemas.openxmlformats.org/drawingml/2006/main" xmlns:r="http://schemas.openxmlformats.org/officeDocument/2006/relationships" xmlns:p188="http://schemas.microsoft.com/office/powerpoint/2018/8/main">
  <p188:cm id="{9283E5A4-2546-4A27-80CB-60607877D12E}" authorId="{6069FBF3-075C-A5AB-1352-807731C8998B}" created="2026-06-02T19:31:04.816">
    <pc:sldMkLst xmlns:pc="http://schemas.microsoft.com/office/powerpoint/2013/main/command">
      <pc:docMk/>
      <pc:sldMk cId="2306930055" sldId="916"/>
    </pc:sldMkLst>
    <p188:txBody>
      <a:bodyPr/>
      <a:lstStyle/>
      <a:p>
        <a:r>
          <a:rPr lang="en-US"/>
          <a:t>I also noticed these standard slides in the example Jessica shared, so created a version here. Let me know if the language needs adjusting.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72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warmly. Thank the Academy. 
Key line to land: 'I want to make a claim this morning that I believe is literally true — not a metaphor. We are standing at the start line of the largest construction project in the history of humanity. And the electrical contractor is not a subcontractor to that future. We are the spine of it.'
Set expectation: 'For the next 40 minutes I'm going to show you five engines of demand converging at the same time. Then I'm going to ask you the hardest question in our industry — and it has nothing to do with the work. It has to do with us.'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it together: 'A fab is the densest electrical environment we ever build — more complex per square foot than a data center. And we are reshoring fabs precisely so the chips for engine one get made here. The engines aren't a list. They're a circuit — each one drives load onto the next.'
If you want a single line: 'You can't have an AI economy without a manufacturing base, and you can't have a manufacturing base without electricians.'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92971-0824-95DA-CE5B-72E54FB8E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E73C7-08BE-CB38-48FE-72548AE7B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F0263-EAEF-AB90-547B-7F2EA96FEB20}"/>
              </a:ext>
            </a:extLst>
          </p:cNvPr>
          <p:cNvSpPr>
            <a:spLocks noGrp="1"/>
          </p:cNvSpPr>
          <p:nvPr>
            <p:ph type="body" idx="1"/>
          </p:nvPr>
        </p:nvSpPr>
        <p:spPr/>
        <p:txBody>
          <a:bodyPr/>
          <a:lstStyle/>
          <a:p>
            <a:r>
              <a:rPr lang="en-US" dirty="0"/>
              <a:t>Tie it together: 'A fab is the densest electrical environment we ever build — more complex per square foot than a data center. And we are reshoring fabs precisely so the chips for engine one get made here. The engines aren't a list. They're a circuit — each one drives load onto the next.'
If you want a single line: 'You can't have an AI economy without a manufacturing base, and you can't have a manufacturing base without electricians.'</a:t>
            </a:r>
          </a:p>
        </p:txBody>
      </p:sp>
      <p:sp>
        <p:nvSpPr>
          <p:cNvPr id="4" name="Slide Number Placeholder 3">
            <a:extLst>
              <a:ext uri="{FF2B5EF4-FFF2-40B4-BE49-F238E27FC236}">
                <a16:creationId xmlns:a16="http://schemas.microsoft.com/office/drawing/2014/main" id="{B0D728E6-154B-88B4-892D-21C7B63D856C}"/>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91349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slide that brings it home for the small and mid-size contractor who thinks 'I'll never bid a data center.' 
'Maybe you never pour a gigawatt campus. Doesn't matter. Engine five is yours. Every home, office, warehouse, distribution center, factory, airport, school, and hospital in your service area has to be electrified, made intelligent, and maintained. That's not a project — it's an annuity. And it's the largest engine of the five because the installed base of buildings is effectively infinite.'
Emphasize: service and integration is recurring, local, and recession-resistant in a way new construction never is.</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crescendo for Part One. Land the reframe hard.
'Any one of these would define a career. We've had careers built on a single highway program or a single industrial client. Now stack five national supercycles on top of each other — and they overlap for 25 years.'
Pause. 'Read the box on the right. The work is not the question. The work is settled. The only open question is whether we can staff it. Which brings me to the hardest part of this talk.'</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hinge of the whole talk. The emotional shift: from 'will there be enough work?' (the fear we grew up with) to 'will there be enough of us?' (the new reality).
'Every number on this slide says the same thing in a different way: the constraint has flipped. We spent 40 years afraid the work would run out. Now the work is effectively infinite and WE are the thing in short supply. That is a profound, once-in-a-lifetime inversion — and our instincts have not caught up to it.'
Numbers: ABC 349k net-new construction workers in 2026; ~20k electricians retiring/yr; electrical = 45-70% of DC cost; trades named the top constraint on the AI build-out.</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 two columns line by line — left is the habit, right is the 2026 consequence. This is where you pay off the 'confession' slide from earlier.
'Remember the three habits I confessed to at the start? Here's the bill. Every one of them was protective in a scarce world and self-defeating in an abundant one. We are, right now, at risk of gatekeeping ourselves out of the biggest opportunity our trade will ever see.'
This should sting a little — but you're indicting the instinct, never the people.</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 down. Let it sit. This is the line the whole keynote exists to deliver.
Read the question aloud, then go quiet for a beat. 'I don't have a slide that solves this. If I did, I'd be selling it. What I have is a conviction: the binding constraint on the future of this industry is not capital, chips, or kilowatts. It's a mindset we earned the hard way and now have to outgrow.'
'So let's talk about how three groups in this room — owners, labor leadership, and training directors — actually make that shift.'</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practical heart of the answer. Don't read every cell — pick three and tell a story on each.
Strongest beats: (1) Apprentices flip from cost to best investment. (2) The contractor across town flips from rival to partner — 'there is more work than all of us combined can do; the enemy is the unstaffed job, not the shop down the road.' (3) Prefab/technology flips from threat to multiplier — 'when people are the scarce input, anything that lets one electrician do the work of two is our friend, not our enemy.'
Land: 'Abundance mindset isn't optimism. It's just accurate, given the numbers I showed you.'</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this direct and personal — name the people in the room.
'Owners: the bravest thing you can do in 2026 is hire ahead of your backlog. I know every instinct says wait until the contract is signed. Don't. The labor won't be there when you finally call.'
'Labor leadership: every person we don't recruit is a job that goes non-union or goes unbuilt. Growth IS the security strategy now.'
'Training directors: you are the actual throttle on this entire industry. Not the NRC, not the hyperscalers — you. If the JATCs can't scale, none of the five engines get crewed.'
This is the ask. Be specific, be warm, be urgent.</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the stakes honestly — this is not guaranteed to us.
'Here's what I need this room to understand: abundance does not mean it automatically comes to us. The work is guaranteed. Our share of it is not. Somebody is going to build all of this. The only question is whether it's us — at our wage, our standard, our banner — or whether owners route around us because we couldn't or wouldn't staff it.'
'Scarcity thinking, in an abundant market, is how a powerful trade quietly hands away its own future. We have a window. It's open now. It does not stay open forever.'</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job of this slide is to reframe before anyone can dismiss the boom as 'just data centers' or 'just another up-cycle.'
Say it plainly: 'Most of us have a scar tissue response to good news. We've been burned. So when someone tells you the future is abundant, your gut says: enjoy it while it lasts.'
'I'm here to argue that the up-cycle muscle memory is now a liability. This isn't a wave. It's a tide change. And the thing all five engines have in common is the most important sentence on this slide: everything that gets built this century gets built on electrons.'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Tighten everything into three verbs the audience can repeat in the hallway: Decide it's real. Fund the pipeline. Grow the whole trade.
'If you remember nothing else: three things. Decide the abundance is real and act like it. Fund the pipeline like the future depends on it — because it literally does. And grow the whole trade, not just your slice of it.'
Then go to the close.</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F61EF-AD07-4C07-BCA1-35A150596D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760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closing couplet is the takeaway line — say it slowly, make eye contact, then stop.
'We spent our careers learning to survive scarcity. Our legacy — what they'll say about this generation of leaders — will be whether we learned to lead abundance.'
Beat. 'The largest construction project in the history of humanity is already underway. It runs on electrons. That makes it ours. Let's go build it. Thank you.'
Then open for questions / discussion with the Academy.</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74C92-A6BA-7D49-932D-5FF0011D98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0833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empathy beat. Do NOT scold the room. You are one of them.
'I'm not going to stand up here and tell you scarcity thinking was dumb. It was rational. Every habit on this slide kept the lights on through three recessions. I have those habits. You have those habits.'
'But here is the trap: the exact instincts that protected us in a scarce world will quietly strangle us in an abundant one. Hold that thought — we'll come back to all three.'
This sets up the payoff at the end where each habit gets inverted.</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 keep it short, high energy.
'Let me walk you through the five engines. I want you to notice one thing as I go: not one of them depends on the others to be real. Any single one would be the story of a career. We get all five — at once.'
Gesture across the five. Then move to data centers.</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to have in your pocket: JLL / Moody's / Nvidia all converge on a $3–4T global build-out by 2030; IBEW's own figure that electrical is 45–70% of data-center construction cost; ~190 GW announced across 777 projects (early 2026).
The rhetorical move: take 'data centers' from a buzzword to a balance sheet. 'When the press says data center, picture a giant electrical box with some servers in it. Forty-five to seventy cents of every construction dollar is ours.'
Then pivot: 'And here's the part nobody on CNBC says out loud — data centers are the TIP of the spear. They get the headlines. They are the smallest of the five engines. Let me show you the shaft of that spear.'</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0705E-0525-B11A-395A-00AAA92DE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8EF0C-C619-A33F-85A9-3537CBB21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989DA-70C8-D85C-D7C8-F2D801999CA7}"/>
              </a:ext>
            </a:extLst>
          </p:cNvPr>
          <p:cNvSpPr>
            <a:spLocks noGrp="1"/>
          </p:cNvSpPr>
          <p:nvPr>
            <p:ph type="body" idx="1"/>
          </p:nvPr>
        </p:nvSpPr>
        <p:spPr/>
        <p:txBody>
          <a:bodyPr/>
          <a:lstStyle/>
          <a:p>
            <a:r>
              <a:rPr lang="en-US" dirty="0"/>
              <a:t>Sources to have in your pocket: JLL / Moody's / Nvidia all converge on a $3–4T global build-out by 2030; IBEW's own figure that electrical is 45–70% of data-center construction cost; ~190 GW announced across 777 projects (early 2026).
The rhetorical move: take 'data centers' from a buzzword to a balance sheet. 'When the press says data center, picture a giant electrical box with some servers in it. Forty-five to seventy cents of every construction dollar is ours.'
Then pivot: 'And here's the part nobody on CNBC says out loud — data centers are the TIP of the spear. They get the headlines. They are the smallest of the five engines. Let me show you the shaft of that spear.'</a:t>
            </a:r>
          </a:p>
        </p:txBody>
      </p:sp>
      <p:sp>
        <p:nvSpPr>
          <p:cNvPr id="4" name="Slide Number Placeholder 3">
            <a:extLst>
              <a:ext uri="{FF2B5EF4-FFF2-40B4-BE49-F238E27FC236}">
                <a16:creationId xmlns:a16="http://schemas.microsoft.com/office/drawing/2014/main" id="{5DCA6E6D-38E5-A24A-089C-138175DFCB50}"/>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0749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this chart is to kill the 'bubble' objection before it lands. 
'You'll hear this is a bubble. Maybe some financing froths. But look at the bars: the work is not theoretical — it's already announced, permitted, and capitalized. What it is waiting on is power and people. Power is being solved with engine three. People is the question I'll end on.'
Note the 5-7 year interconnection gap — that's grid work, substations, transmission. More electrical scope, for longer.</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this audience hasn't connected Genesis to their order book yet. That's the value you add.
'In November the federal government launched something it openly calls a Manhattan-Project-scale effort — the Genesis Mission. It turns all 17 national labs into one AI-driven discovery machine. Now ask the contractor's question: what does a national lab buildout consume? Power. Cooling. Switchgear. Controls. Clean-room and high-bay electrical. This is decades of mission-critical work, funded as national security.'
Keep it factual and non-political — it's an executive order and a budget line, full stop.</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Facts: EOs of May 23, 2025 — target 300 GW NET new (400 GW total), 10 large reactors under construction by 2030, 5 GW of uprates, NRC reform, domestic fuel supply chain. DOE has since funded TVA/Holtec SMRs and more.
The contractor translation: 'A reactor is one of the most electrically dense structures humans build — and we're talking about ~300 of them, plus uprates, plus the transmission to move that power to the data centers from engine one. Every one is a multi-year mission-critical electrical project, in your jurisdiction, with your people.'
The loop to close for the room: AI needs power → nuclear is the power → both are electrical scope. The engines feed each other.</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797C-ABF6-B036-CBCF-D2ED8D539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661DCD-945E-AAC8-DDD2-9C69871380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118A7E-81FB-3169-F773-032F8885E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F71EE5-6059-574E-9DE7-B79851FDFD63}"/>
              </a:ext>
            </a:extLst>
          </p:cNvPr>
          <p:cNvSpPr>
            <a:spLocks noGrp="1"/>
          </p:cNvSpPr>
          <p:nvPr>
            <p:ph type="dt" sz="half" idx="10"/>
          </p:nvPr>
        </p:nvSpPr>
        <p:spPr/>
        <p:txBody>
          <a:bodyPr/>
          <a:lstStyle/>
          <a:p>
            <a:fld id="{46F2D603-5CB0-DA4E-B289-3AF7B454F386}" type="datetimeFigureOut">
              <a:rPr lang="en-US" smtClean="0"/>
              <a:t>6/12/2026</a:t>
            </a:fld>
            <a:endParaRPr lang="en-US"/>
          </a:p>
        </p:txBody>
      </p:sp>
      <p:sp>
        <p:nvSpPr>
          <p:cNvPr id="6" name="Footer Placeholder 5">
            <a:extLst>
              <a:ext uri="{FF2B5EF4-FFF2-40B4-BE49-F238E27FC236}">
                <a16:creationId xmlns:a16="http://schemas.microsoft.com/office/drawing/2014/main" id="{867B1198-9C2A-AC41-E013-D0804EC40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03EA8-3CA1-090B-4436-5D41CC4704CC}"/>
              </a:ext>
            </a:extLst>
          </p:cNvPr>
          <p:cNvSpPr>
            <a:spLocks noGrp="1"/>
          </p:cNvSpPr>
          <p:nvPr>
            <p:ph type="sldNum" sz="quarter" idx="12"/>
          </p:nvPr>
        </p:nvSpPr>
        <p:spPr/>
        <p:txBody>
          <a:bodyPr/>
          <a:lstStyle/>
          <a:p>
            <a:fld id="{5EE988CD-E006-E043-A3AC-D19758D8A12E}" type="slidenum">
              <a:rPr lang="en-US" smtClean="0"/>
              <a:t>‹#›</a:t>
            </a:fld>
            <a:endParaRPr lang="en-US"/>
          </a:p>
        </p:txBody>
      </p:sp>
    </p:spTree>
    <p:extLst>
      <p:ext uri="{BB962C8B-B14F-4D97-AF65-F5344CB8AC3E}">
        <p14:creationId xmlns:p14="http://schemas.microsoft.com/office/powerpoint/2010/main" val="401681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1760-C678-243F-ACAF-8B8553B602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68E552-82C6-42F5-6AAB-566A41F98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13F73-1939-B27B-F4D2-D93BAE072260}"/>
              </a:ext>
            </a:extLst>
          </p:cNvPr>
          <p:cNvSpPr>
            <a:spLocks noGrp="1"/>
          </p:cNvSpPr>
          <p:nvPr>
            <p:ph type="dt" sz="half" idx="10"/>
          </p:nvPr>
        </p:nvSpPr>
        <p:spPr/>
        <p:txBody>
          <a:bodyPr/>
          <a:lstStyle/>
          <a:p>
            <a:fld id="{46F2D603-5CB0-DA4E-B289-3AF7B454F386}" type="datetimeFigureOut">
              <a:rPr lang="en-US" smtClean="0"/>
              <a:t>6/12/2026</a:t>
            </a:fld>
            <a:endParaRPr lang="en-US"/>
          </a:p>
        </p:txBody>
      </p:sp>
      <p:sp>
        <p:nvSpPr>
          <p:cNvPr id="5" name="Footer Placeholder 4">
            <a:extLst>
              <a:ext uri="{FF2B5EF4-FFF2-40B4-BE49-F238E27FC236}">
                <a16:creationId xmlns:a16="http://schemas.microsoft.com/office/drawing/2014/main" id="{C8A08A93-D3DA-AD94-F7D1-340CB84DC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9AD2F-5932-C302-F721-65CEBD920C4B}"/>
              </a:ext>
            </a:extLst>
          </p:cNvPr>
          <p:cNvSpPr>
            <a:spLocks noGrp="1"/>
          </p:cNvSpPr>
          <p:nvPr>
            <p:ph type="sldNum" sz="quarter" idx="12"/>
          </p:nvPr>
        </p:nvSpPr>
        <p:spPr/>
        <p:txBody>
          <a:bodyPr/>
          <a:lstStyle/>
          <a:p>
            <a:fld id="{5EE988CD-E006-E043-A3AC-D19758D8A12E}" type="slidenum">
              <a:rPr lang="en-US" smtClean="0"/>
              <a:t>‹#›</a:t>
            </a:fld>
            <a:endParaRPr lang="en-US"/>
          </a:p>
        </p:txBody>
      </p:sp>
    </p:spTree>
    <p:extLst>
      <p:ext uri="{BB962C8B-B14F-4D97-AF65-F5344CB8AC3E}">
        <p14:creationId xmlns:p14="http://schemas.microsoft.com/office/powerpoint/2010/main" val="3268258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9D2A0-6120-429F-5EE5-E77762570A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85B814-D3E3-B950-985E-B7D5D5D221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F204F-A32F-DE15-2CB8-6EA9E1C1921D}"/>
              </a:ext>
            </a:extLst>
          </p:cNvPr>
          <p:cNvSpPr>
            <a:spLocks noGrp="1"/>
          </p:cNvSpPr>
          <p:nvPr>
            <p:ph type="dt" sz="half" idx="10"/>
          </p:nvPr>
        </p:nvSpPr>
        <p:spPr/>
        <p:txBody>
          <a:bodyPr/>
          <a:lstStyle/>
          <a:p>
            <a:fld id="{46F2D603-5CB0-DA4E-B289-3AF7B454F386}" type="datetimeFigureOut">
              <a:rPr lang="en-US" smtClean="0"/>
              <a:t>6/12/2026</a:t>
            </a:fld>
            <a:endParaRPr lang="en-US"/>
          </a:p>
        </p:txBody>
      </p:sp>
      <p:sp>
        <p:nvSpPr>
          <p:cNvPr id="5" name="Footer Placeholder 4">
            <a:extLst>
              <a:ext uri="{FF2B5EF4-FFF2-40B4-BE49-F238E27FC236}">
                <a16:creationId xmlns:a16="http://schemas.microsoft.com/office/drawing/2014/main" id="{FAEAB829-61BF-2A72-E4D5-9B3856C1B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B2222-2727-4AA5-F72B-1FFFEDA89AF6}"/>
              </a:ext>
            </a:extLst>
          </p:cNvPr>
          <p:cNvSpPr>
            <a:spLocks noGrp="1"/>
          </p:cNvSpPr>
          <p:nvPr>
            <p:ph type="sldNum" sz="quarter" idx="12"/>
          </p:nvPr>
        </p:nvSpPr>
        <p:spPr/>
        <p:txBody>
          <a:bodyPr/>
          <a:lstStyle/>
          <a:p>
            <a:fld id="{5EE988CD-E006-E043-A3AC-D19758D8A12E}" type="slidenum">
              <a:rPr lang="en-US" smtClean="0"/>
              <a:t>‹#›</a:t>
            </a:fld>
            <a:endParaRPr lang="en-US"/>
          </a:p>
        </p:txBody>
      </p:sp>
    </p:spTree>
    <p:extLst>
      <p:ext uri="{BB962C8B-B14F-4D97-AF65-F5344CB8AC3E}">
        <p14:creationId xmlns:p14="http://schemas.microsoft.com/office/powerpoint/2010/main" val="3723798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A19136-8208-5B42-AB58-E48F2F5265EA}"/>
              </a:ext>
            </a:extLst>
          </p:cNvPr>
          <p:cNvSpPr/>
          <p:nvPr userDrawn="1"/>
        </p:nvSpPr>
        <p:spPr>
          <a:xfrm>
            <a:off x="-1" y="0"/>
            <a:ext cx="1773183" cy="6858000"/>
          </a:xfrm>
          <a:prstGeom prst="rect">
            <a:avLst/>
          </a:prstGeom>
          <a:solidFill>
            <a:srgbClr val="9D2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2580732-F58A-0C46-96E9-A9BF1947C8B4}"/>
              </a:ext>
            </a:extLst>
          </p:cNvPr>
          <p:cNvSpPr/>
          <p:nvPr userDrawn="1"/>
        </p:nvSpPr>
        <p:spPr>
          <a:xfrm>
            <a:off x="1286165" y="268356"/>
            <a:ext cx="974035" cy="974035"/>
          </a:xfrm>
          <a:prstGeom prst="ellipse">
            <a:avLst/>
          </a:prstGeom>
          <a:solidFill>
            <a:schemeClr val="bg1"/>
          </a:solidFill>
          <a:ln>
            <a:solidFill>
              <a:srgbClr val="9D2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260344E6-DFE4-A04A-9148-625B0642482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578164" y="6155638"/>
            <a:ext cx="1508777" cy="702362"/>
          </a:xfrm>
          <a:prstGeom prst="rect">
            <a:avLst/>
          </a:prstGeom>
        </p:spPr>
      </p:pic>
      <p:pic>
        <p:nvPicPr>
          <p:cNvPr id="17" name="Graphic 16">
            <a:extLst>
              <a:ext uri="{FF2B5EF4-FFF2-40B4-BE49-F238E27FC236}">
                <a16:creationId xmlns:a16="http://schemas.microsoft.com/office/drawing/2014/main" id="{39CECA1A-03A8-5947-B400-1378A74BF9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0832" y="73023"/>
            <a:ext cx="1364699" cy="1364699"/>
          </a:xfrm>
          <a:prstGeom prst="rect">
            <a:avLst/>
          </a:prstGeom>
        </p:spPr>
      </p:pic>
    </p:spTree>
    <p:extLst>
      <p:ext uri="{BB962C8B-B14F-4D97-AF65-F5344CB8AC3E}">
        <p14:creationId xmlns:p14="http://schemas.microsoft.com/office/powerpoint/2010/main" val="283347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AE74-B233-FE4C-B357-AF3A5830A017}"/>
              </a:ext>
            </a:extLst>
          </p:cNvPr>
          <p:cNvSpPr>
            <a:spLocks noGrp="1"/>
          </p:cNvSpPr>
          <p:nvPr>
            <p:ph type="title"/>
          </p:nvPr>
        </p:nvSpPr>
        <p:spPr>
          <a:xfrm>
            <a:off x="2764091" y="365125"/>
            <a:ext cx="8589709" cy="1325563"/>
          </a:xfrm>
        </p:spPr>
        <p:txBody>
          <a:bodyPr/>
          <a:lstStyle>
            <a:lvl1pPr>
              <a:defRPr b="1">
                <a:solidFill>
                  <a:srgbClr val="9D293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85B24E-BB91-9249-8F4D-A012360B24A9}"/>
              </a:ext>
            </a:extLst>
          </p:cNvPr>
          <p:cNvSpPr>
            <a:spLocks noGrp="1"/>
          </p:cNvSpPr>
          <p:nvPr>
            <p:ph idx="1"/>
          </p:nvPr>
        </p:nvSpPr>
        <p:spPr>
          <a:xfrm>
            <a:off x="2764090" y="1825625"/>
            <a:ext cx="8589709" cy="4351338"/>
          </a:xfrm>
        </p:spPr>
        <p:txBody>
          <a:bodyPr/>
          <a:lstStyle>
            <a:lvl1pPr>
              <a:defRPr>
                <a:solidFill>
                  <a:schemeClr val="tx1">
                    <a:lumMod val="50000"/>
                    <a:lumOff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AF18568-D62F-E04F-B9A2-AAC269629FE5}"/>
              </a:ext>
            </a:extLst>
          </p:cNvPr>
          <p:cNvSpPr/>
          <p:nvPr userDrawn="1"/>
        </p:nvSpPr>
        <p:spPr>
          <a:xfrm>
            <a:off x="0" y="0"/>
            <a:ext cx="2117035" cy="6858000"/>
          </a:xfrm>
          <a:prstGeom prst="rect">
            <a:avLst/>
          </a:prstGeom>
          <a:solidFill>
            <a:srgbClr val="9D2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5518DF5-2560-1B44-84A1-78BB2876A0A2}"/>
              </a:ext>
            </a:extLst>
          </p:cNvPr>
          <p:cNvSpPr/>
          <p:nvPr userDrawn="1"/>
        </p:nvSpPr>
        <p:spPr>
          <a:xfrm>
            <a:off x="1612680" y="268356"/>
            <a:ext cx="974035" cy="974035"/>
          </a:xfrm>
          <a:prstGeom prst="ellipse">
            <a:avLst/>
          </a:prstGeom>
          <a:solidFill>
            <a:schemeClr val="bg1"/>
          </a:solidFill>
          <a:ln>
            <a:solidFill>
              <a:srgbClr val="9D2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117BC828-2CEA-6547-9A8B-847F88A5C0F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417347" y="73023"/>
            <a:ext cx="1364699" cy="1364699"/>
          </a:xfrm>
          <a:prstGeom prst="rect">
            <a:avLst/>
          </a:prstGeom>
        </p:spPr>
      </p:pic>
    </p:spTree>
    <p:extLst>
      <p:ext uri="{BB962C8B-B14F-4D97-AF65-F5344CB8AC3E}">
        <p14:creationId xmlns:p14="http://schemas.microsoft.com/office/powerpoint/2010/main" val="623616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5B24E-BB91-9249-8F4D-A012360B24A9}"/>
              </a:ext>
            </a:extLst>
          </p:cNvPr>
          <p:cNvSpPr>
            <a:spLocks noGrp="1"/>
          </p:cNvSpPr>
          <p:nvPr>
            <p:ph idx="1"/>
          </p:nvPr>
        </p:nvSpPr>
        <p:spPr>
          <a:xfrm>
            <a:off x="4358936" y="352245"/>
            <a:ext cx="7474998" cy="6153510"/>
          </a:xfrm>
        </p:spPr>
        <p:txBody>
          <a:bodyPr/>
          <a:lstStyle>
            <a:lvl1pPr>
              <a:defRPr>
                <a:solidFill>
                  <a:schemeClr val="tx1">
                    <a:lumMod val="50000"/>
                    <a:lumOff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AF18568-D62F-E04F-B9A2-AAC269629FE5}"/>
              </a:ext>
            </a:extLst>
          </p:cNvPr>
          <p:cNvSpPr/>
          <p:nvPr userDrawn="1"/>
        </p:nvSpPr>
        <p:spPr>
          <a:xfrm>
            <a:off x="-1" y="0"/>
            <a:ext cx="4039341" cy="6858000"/>
          </a:xfrm>
          <a:prstGeom prst="rect">
            <a:avLst/>
          </a:prstGeom>
          <a:solidFill>
            <a:srgbClr val="9D2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9093251-F2E4-B29B-A315-023946339B72}"/>
              </a:ext>
            </a:extLst>
          </p:cNvPr>
          <p:cNvGrpSpPr/>
          <p:nvPr userDrawn="1"/>
        </p:nvGrpSpPr>
        <p:grpSpPr>
          <a:xfrm>
            <a:off x="-154001" y="5621567"/>
            <a:ext cx="1364699" cy="1364699"/>
            <a:chOff x="1417347" y="73023"/>
            <a:chExt cx="1364699" cy="1364699"/>
          </a:xfrm>
        </p:grpSpPr>
        <p:sp>
          <p:nvSpPr>
            <p:cNvPr id="8" name="Oval 7">
              <a:extLst>
                <a:ext uri="{FF2B5EF4-FFF2-40B4-BE49-F238E27FC236}">
                  <a16:creationId xmlns:a16="http://schemas.microsoft.com/office/drawing/2014/main" id="{85518DF5-2560-1B44-84A1-78BB2876A0A2}"/>
                </a:ext>
              </a:extLst>
            </p:cNvPr>
            <p:cNvSpPr/>
            <p:nvPr userDrawn="1"/>
          </p:nvSpPr>
          <p:spPr>
            <a:xfrm>
              <a:off x="1612680" y="268356"/>
              <a:ext cx="974035" cy="974035"/>
            </a:xfrm>
            <a:prstGeom prst="ellipse">
              <a:avLst/>
            </a:prstGeom>
            <a:solidFill>
              <a:schemeClr val="bg1"/>
            </a:solidFill>
            <a:ln>
              <a:solidFill>
                <a:srgbClr val="9D2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117BC828-2CEA-6547-9A8B-847F88A5C0F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417347" y="73023"/>
              <a:ext cx="1364699" cy="1364699"/>
            </a:xfrm>
            <a:prstGeom prst="rect">
              <a:avLst/>
            </a:prstGeom>
          </p:spPr>
        </p:pic>
      </p:grpSp>
      <p:sp>
        <p:nvSpPr>
          <p:cNvPr id="2" name="Title 1">
            <a:extLst>
              <a:ext uri="{FF2B5EF4-FFF2-40B4-BE49-F238E27FC236}">
                <a16:creationId xmlns:a16="http://schemas.microsoft.com/office/drawing/2014/main" id="{2707AE74-B233-FE4C-B357-AF3A5830A017}"/>
              </a:ext>
            </a:extLst>
          </p:cNvPr>
          <p:cNvSpPr>
            <a:spLocks noGrp="1"/>
          </p:cNvSpPr>
          <p:nvPr>
            <p:ph type="title"/>
          </p:nvPr>
        </p:nvSpPr>
        <p:spPr>
          <a:xfrm>
            <a:off x="358066" y="1825625"/>
            <a:ext cx="3281779" cy="2053917"/>
          </a:xfrm>
        </p:spPr>
        <p:txBody>
          <a:bodyPr>
            <a:normAutofit/>
          </a:bodyPr>
          <a:lstStyle>
            <a:lvl1pPr algn="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03343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DC59E6-2B9A-DA41-8ED3-DACFE0603DFE}"/>
              </a:ext>
            </a:extLst>
          </p:cNvPr>
          <p:cNvSpPr/>
          <p:nvPr userDrawn="1"/>
        </p:nvSpPr>
        <p:spPr>
          <a:xfrm>
            <a:off x="1559293" y="0"/>
            <a:ext cx="10632707" cy="6858000"/>
          </a:xfrm>
          <a:prstGeom prst="rect">
            <a:avLst/>
          </a:prstGeom>
          <a:solidFill>
            <a:srgbClr val="9D2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F5428-E6B8-D94A-9056-3E9249B9A368}"/>
              </a:ext>
            </a:extLst>
          </p:cNvPr>
          <p:cNvSpPr>
            <a:spLocks noGrp="1"/>
          </p:cNvSpPr>
          <p:nvPr>
            <p:ph type="title"/>
          </p:nvPr>
        </p:nvSpPr>
        <p:spPr>
          <a:xfrm>
            <a:off x="2444014" y="1709738"/>
            <a:ext cx="8903436"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BEBF9DF-7765-824D-8A26-A130548F72AE}"/>
              </a:ext>
            </a:extLst>
          </p:cNvPr>
          <p:cNvSpPr>
            <a:spLocks noGrp="1"/>
          </p:cNvSpPr>
          <p:nvPr>
            <p:ph type="body" idx="1"/>
          </p:nvPr>
        </p:nvSpPr>
        <p:spPr>
          <a:xfrm>
            <a:off x="2444012" y="4589463"/>
            <a:ext cx="8903437" cy="1500187"/>
          </a:xfrm>
        </p:spPr>
        <p:txBody>
          <a:bodyPr/>
          <a:lstStyle>
            <a:lvl1pPr marL="0" indent="0">
              <a:buNone/>
              <a:defRPr sz="2400">
                <a:solidFill>
                  <a:schemeClr val="bg2">
                    <a:lumMod val="9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Oval 11">
            <a:extLst>
              <a:ext uri="{FF2B5EF4-FFF2-40B4-BE49-F238E27FC236}">
                <a16:creationId xmlns:a16="http://schemas.microsoft.com/office/drawing/2014/main" id="{A7A4BCF4-BA0C-6447-ABF0-6AAABBD1CE16}"/>
              </a:ext>
            </a:extLst>
          </p:cNvPr>
          <p:cNvSpPr/>
          <p:nvPr userDrawn="1"/>
        </p:nvSpPr>
        <p:spPr>
          <a:xfrm>
            <a:off x="1082785" y="268356"/>
            <a:ext cx="974035" cy="974035"/>
          </a:xfrm>
          <a:prstGeom prst="ellipse">
            <a:avLst/>
          </a:prstGeom>
          <a:solidFill>
            <a:schemeClr val="bg1"/>
          </a:solidFill>
          <a:ln>
            <a:solidFill>
              <a:srgbClr val="9D2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ABF80415-4BF3-1743-B266-6C250279868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7452" y="73023"/>
            <a:ext cx="1364699" cy="1364699"/>
          </a:xfrm>
          <a:prstGeom prst="rect">
            <a:avLst/>
          </a:prstGeom>
        </p:spPr>
      </p:pic>
    </p:spTree>
    <p:extLst>
      <p:ext uri="{BB962C8B-B14F-4D97-AF65-F5344CB8AC3E}">
        <p14:creationId xmlns:p14="http://schemas.microsoft.com/office/powerpoint/2010/main" val="3082211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A577-8FB7-3449-8351-8AFC2BB343BC}"/>
              </a:ext>
            </a:extLst>
          </p:cNvPr>
          <p:cNvSpPr>
            <a:spLocks noGrp="1"/>
          </p:cNvSpPr>
          <p:nvPr>
            <p:ph type="title"/>
          </p:nvPr>
        </p:nvSpPr>
        <p:spPr/>
        <p:txBody>
          <a:bodyPr/>
          <a:lstStyle>
            <a:lvl1pPr>
              <a:defRPr b="1">
                <a:solidFill>
                  <a:srgbClr val="C0000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038E162-0CD3-E449-970F-8C249ADC9778}"/>
              </a:ext>
            </a:extLst>
          </p:cNvPr>
          <p:cNvSpPr>
            <a:spLocks noGrp="1"/>
          </p:cNvSpPr>
          <p:nvPr>
            <p:ph sz="half" idx="1"/>
          </p:nvPr>
        </p:nvSpPr>
        <p:spPr>
          <a:xfrm>
            <a:off x="838200" y="1825625"/>
            <a:ext cx="5181600" cy="4351338"/>
          </a:xfrm>
        </p:spPr>
        <p:txBody>
          <a:bodyPr/>
          <a:lstStyle>
            <a:lvl1pPr>
              <a:defRPr>
                <a:solidFill>
                  <a:schemeClr val="bg2">
                    <a:lumMod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B43FC8-DE15-B24A-BDCC-1550AAA8B3E9}"/>
              </a:ext>
            </a:extLst>
          </p:cNvPr>
          <p:cNvSpPr>
            <a:spLocks noGrp="1"/>
          </p:cNvSpPr>
          <p:nvPr>
            <p:ph sz="half" idx="2"/>
          </p:nvPr>
        </p:nvSpPr>
        <p:spPr>
          <a:xfrm>
            <a:off x="6172200" y="1825625"/>
            <a:ext cx="5181600" cy="4351338"/>
          </a:xfrm>
        </p:spPr>
        <p:txBody>
          <a:bodyPr/>
          <a:lstStyle>
            <a:lvl1pPr>
              <a:defRPr>
                <a:solidFill>
                  <a:schemeClr val="bg2">
                    <a:lumMod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CF9636A2-8E52-3F45-ADFF-788397237830}"/>
              </a:ext>
            </a:extLst>
          </p:cNvPr>
          <p:cNvSpPr/>
          <p:nvPr userDrawn="1"/>
        </p:nvSpPr>
        <p:spPr>
          <a:xfrm>
            <a:off x="1" y="6311900"/>
            <a:ext cx="12192000" cy="546100"/>
          </a:xfrm>
          <a:prstGeom prst="rect">
            <a:avLst/>
          </a:prstGeom>
          <a:solidFill>
            <a:srgbClr val="9D2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46E44CB-EC10-2044-9352-1A01D0D5E058}"/>
              </a:ext>
            </a:extLst>
          </p:cNvPr>
          <p:cNvSpPr/>
          <p:nvPr userDrawn="1"/>
        </p:nvSpPr>
        <p:spPr>
          <a:xfrm>
            <a:off x="198782" y="6007678"/>
            <a:ext cx="639418" cy="639418"/>
          </a:xfrm>
          <a:prstGeom prst="ellipse">
            <a:avLst/>
          </a:prstGeom>
          <a:solidFill>
            <a:schemeClr val="bg1"/>
          </a:solidFill>
          <a:ln>
            <a:solidFill>
              <a:srgbClr val="9D2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C8D7A07-CCB2-6143-B72A-BCDCA4FED1B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3689" y="5915285"/>
            <a:ext cx="858811" cy="858811"/>
          </a:xfrm>
          <a:prstGeom prst="rect">
            <a:avLst/>
          </a:prstGeom>
        </p:spPr>
      </p:pic>
    </p:spTree>
    <p:extLst>
      <p:ext uri="{BB962C8B-B14F-4D97-AF65-F5344CB8AC3E}">
        <p14:creationId xmlns:p14="http://schemas.microsoft.com/office/powerpoint/2010/main" val="1791563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801D-F0C4-F04A-BEB1-2FB8FE208435}"/>
              </a:ext>
            </a:extLst>
          </p:cNvPr>
          <p:cNvSpPr>
            <a:spLocks noGrp="1"/>
          </p:cNvSpPr>
          <p:nvPr>
            <p:ph type="title"/>
          </p:nvPr>
        </p:nvSpPr>
        <p:spPr>
          <a:xfrm>
            <a:off x="839788" y="365125"/>
            <a:ext cx="10515600" cy="1325563"/>
          </a:xfrm>
        </p:spPr>
        <p:txBody>
          <a:bodyPr/>
          <a:lstStyle>
            <a:lvl1pPr>
              <a:defRPr b="1">
                <a:solidFill>
                  <a:srgbClr val="9D293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9372F24-ECB6-714A-A14D-1AC6CB97A378}"/>
              </a:ext>
            </a:extLst>
          </p:cNvPr>
          <p:cNvSpPr>
            <a:spLocks noGrp="1"/>
          </p:cNvSpPr>
          <p:nvPr>
            <p:ph type="body" idx="1"/>
          </p:nvPr>
        </p:nvSpPr>
        <p:spPr>
          <a:xfrm>
            <a:off x="839788" y="1681163"/>
            <a:ext cx="5157787" cy="823912"/>
          </a:xfrm>
        </p:spPr>
        <p:txBody>
          <a:bodyPr anchor="b"/>
          <a:lstStyle>
            <a:lvl1pPr marL="0" indent="0">
              <a:buNone/>
              <a:defRPr sz="2400" b="1">
                <a:solidFill>
                  <a:srgbClr val="9D29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A96F34-1C90-F548-BDA9-E640F77B61DB}"/>
              </a:ext>
            </a:extLst>
          </p:cNvPr>
          <p:cNvSpPr>
            <a:spLocks noGrp="1"/>
          </p:cNvSpPr>
          <p:nvPr>
            <p:ph sz="half" idx="2"/>
          </p:nvPr>
        </p:nvSpPr>
        <p:spPr>
          <a:xfrm>
            <a:off x="839788" y="2505075"/>
            <a:ext cx="5157787" cy="3684588"/>
          </a:xfrm>
        </p:spPr>
        <p:txBody>
          <a:bodyPr/>
          <a:lstStyle>
            <a:lvl1pPr>
              <a:defRPr>
                <a:solidFill>
                  <a:schemeClr val="bg2">
                    <a:lumMod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DE2240-8C16-D941-B1F1-FDD5472347C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9D29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978C68-A53F-DD4F-A60C-18D6BB6450A2}"/>
              </a:ext>
            </a:extLst>
          </p:cNvPr>
          <p:cNvSpPr>
            <a:spLocks noGrp="1"/>
          </p:cNvSpPr>
          <p:nvPr>
            <p:ph sz="quarter" idx="4"/>
          </p:nvPr>
        </p:nvSpPr>
        <p:spPr>
          <a:xfrm>
            <a:off x="6172200" y="2505075"/>
            <a:ext cx="5183188" cy="3684588"/>
          </a:xfrm>
        </p:spPr>
        <p:txBody>
          <a:bodyPr/>
          <a:lstStyle>
            <a:lvl1pPr>
              <a:defRPr>
                <a:solidFill>
                  <a:schemeClr val="bg2">
                    <a:lumMod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75F0A9E-1CF5-7546-9DB9-ECFACF489D15}"/>
              </a:ext>
            </a:extLst>
          </p:cNvPr>
          <p:cNvSpPr/>
          <p:nvPr userDrawn="1"/>
        </p:nvSpPr>
        <p:spPr>
          <a:xfrm>
            <a:off x="1" y="6311900"/>
            <a:ext cx="12192000" cy="546100"/>
          </a:xfrm>
          <a:prstGeom prst="rect">
            <a:avLst/>
          </a:prstGeom>
          <a:solidFill>
            <a:srgbClr val="9D2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37B5169-41AC-724C-B8BD-E1953DCD9BD2}"/>
              </a:ext>
            </a:extLst>
          </p:cNvPr>
          <p:cNvSpPr/>
          <p:nvPr userDrawn="1"/>
        </p:nvSpPr>
        <p:spPr>
          <a:xfrm>
            <a:off x="198782" y="6007678"/>
            <a:ext cx="639418" cy="639418"/>
          </a:xfrm>
          <a:prstGeom prst="ellipse">
            <a:avLst/>
          </a:prstGeom>
          <a:solidFill>
            <a:schemeClr val="bg1"/>
          </a:solidFill>
          <a:ln>
            <a:solidFill>
              <a:srgbClr val="9D2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3D53B625-490C-8F40-B9CE-F36DBBE0D79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3689" y="5915285"/>
            <a:ext cx="858811" cy="858811"/>
          </a:xfrm>
          <a:prstGeom prst="rect">
            <a:avLst/>
          </a:prstGeom>
        </p:spPr>
      </p:pic>
    </p:spTree>
    <p:extLst>
      <p:ext uri="{BB962C8B-B14F-4D97-AF65-F5344CB8AC3E}">
        <p14:creationId xmlns:p14="http://schemas.microsoft.com/office/powerpoint/2010/main" val="1851675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8694-F1A5-3E48-A245-5B105F932216}"/>
              </a:ext>
            </a:extLst>
          </p:cNvPr>
          <p:cNvSpPr>
            <a:spLocks noGrp="1"/>
          </p:cNvSpPr>
          <p:nvPr>
            <p:ph type="title"/>
          </p:nvPr>
        </p:nvSpPr>
        <p:spPr/>
        <p:txBody>
          <a:bodyPr/>
          <a:lstStyle>
            <a:lvl1pPr>
              <a:defRPr b="1">
                <a:solidFill>
                  <a:srgbClr val="9D2931"/>
                </a:solidFill>
              </a:defRPr>
            </a:lvl1pPr>
          </a:lstStyle>
          <a:p>
            <a:r>
              <a:rPr lang="en-US"/>
              <a:t>Click to edit Master title style</a:t>
            </a:r>
          </a:p>
        </p:txBody>
      </p:sp>
      <p:sp>
        <p:nvSpPr>
          <p:cNvPr id="6" name="Rectangle 5">
            <a:extLst>
              <a:ext uri="{FF2B5EF4-FFF2-40B4-BE49-F238E27FC236}">
                <a16:creationId xmlns:a16="http://schemas.microsoft.com/office/drawing/2014/main" id="{A1B42A80-BEFC-B340-981A-1D29E11DA099}"/>
              </a:ext>
            </a:extLst>
          </p:cNvPr>
          <p:cNvSpPr/>
          <p:nvPr userDrawn="1"/>
        </p:nvSpPr>
        <p:spPr>
          <a:xfrm>
            <a:off x="1" y="6311900"/>
            <a:ext cx="12192000" cy="546100"/>
          </a:xfrm>
          <a:prstGeom prst="rect">
            <a:avLst/>
          </a:prstGeom>
          <a:solidFill>
            <a:srgbClr val="9D2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DD3BC61-D129-1D5B-0D12-B2F5E31522F5}"/>
              </a:ext>
            </a:extLst>
          </p:cNvPr>
          <p:cNvGrpSpPr/>
          <p:nvPr userDrawn="1"/>
        </p:nvGrpSpPr>
        <p:grpSpPr>
          <a:xfrm>
            <a:off x="93689" y="5915285"/>
            <a:ext cx="858811" cy="858811"/>
            <a:chOff x="93689" y="5915285"/>
            <a:chExt cx="858811" cy="858811"/>
          </a:xfrm>
        </p:grpSpPr>
        <p:sp>
          <p:nvSpPr>
            <p:cNvPr id="7" name="Oval 6">
              <a:extLst>
                <a:ext uri="{FF2B5EF4-FFF2-40B4-BE49-F238E27FC236}">
                  <a16:creationId xmlns:a16="http://schemas.microsoft.com/office/drawing/2014/main" id="{5D1985DB-F94A-104A-B1BA-8599F7318C4C}"/>
                </a:ext>
              </a:extLst>
            </p:cNvPr>
            <p:cNvSpPr/>
            <p:nvPr userDrawn="1"/>
          </p:nvSpPr>
          <p:spPr>
            <a:xfrm>
              <a:off x="198782" y="6007678"/>
              <a:ext cx="639418" cy="639418"/>
            </a:xfrm>
            <a:prstGeom prst="ellipse">
              <a:avLst/>
            </a:prstGeom>
            <a:solidFill>
              <a:schemeClr val="bg1"/>
            </a:solidFill>
            <a:ln>
              <a:solidFill>
                <a:srgbClr val="9D2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8AAD2BC-FDF3-7742-A65F-FF32088EEFF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3689" y="5915285"/>
              <a:ext cx="858811" cy="858811"/>
            </a:xfrm>
            <a:prstGeom prst="rect">
              <a:avLst/>
            </a:prstGeom>
          </p:spPr>
        </p:pic>
      </p:grpSp>
    </p:spTree>
    <p:extLst>
      <p:ext uri="{BB962C8B-B14F-4D97-AF65-F5344CB8AC3E}">
        <p14:creationId xmlns:p14="http://schemas.microsoft.com/office/powerpoint/2010/main" val="72518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06A6-7F1C-1EAD-786F-EF3F45BBB6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829B1E-EBB9-DE88-8B53-335D012AF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611987-8D68-D5C3-B5F3-873D5AE0F47E}"/>
              </a:ext>
            </a:extLst>
          </p:cNvPr>
          <p:cNvSpPr>
            <a:spLocks noGrp="1"/>
          </p:cNvSpPr>
          <p:nvPr>
            <p:ph type="dt" sz="half" idx="10"/>
          </p:nvPr>
        </p:nvSpPr>
        <p:spPr/>
        <p:txBody>
          <a:bodyPr/>
          <a:lstStyle/>
          <a:p>
            <a:fld id="{46F2D603-5CB0-DA4E-B289-3AF7B454F386}" type="datetimeFigureOut">
              <a:rPr lang="en-US" smtClean="0"/>
              <a:t>6/12/2026</a:t>
            </a:fld>
            <a:endParaRPr lang="en-US"/>
          </a:p>
        </p:txBody>
      </p:sp>
      <p:sp>
        <p:nvSpPr>
          <p:cNvPr id="5" name="Footer Placeholder 4">
            <a:extLst>
              <a:ext uri="{FF2B5EF4-FFF2-40B4-BE49-F238E27FC236}">
                <a16:creationId xmlns:a16="http://schemas.microsoft.com/office/drawing/2014/main" id="{232E89A5-2674-25AE-8042-DA805DF4E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68499-8896-B000-E6BC-12D2785C6BEB}"/>
              </a:ext>
            </a:extLst>
          </p:cNvPr>
          <p:cNvSpPr>
            <a:spLocks noGrp="1"/>
          </p:cNvSpPr>
          <p:nvPr>
            <p:ph type="sldNum" sz="quarter" idx="12"/>
          </p:nvPr>
        </p:nvSpPr>
        <p:spPr/>
        <p:txBody>
          <a:bodyPr/>
          <a:lstStyle/>
          <a:p>
            <a:fld id="{5EE988CD-E006-E043-A3AC-D19758D8A12E}" type="slidenum">
              <a:rPr lang="en-US" smtClean="0"/>
              <a:t>‹#›</a:t>
            </a:fld>
            <a:endParaRPr lang="en-US"/>
          </a:p>
        </p:txBody>
      </p:sp>
    </p:spTree>
    <p:extLst>
      <p:ext uri="{BB962C8B-B14F-4D97-AF65-F5344CB8AC3E}">
        <p14:creationId xmlns:p14="http://schemas.microsoft.com/office/powerpoint/2010/main" val="98438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820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6F1C-86CA-FD40-B971-8DCE089CA1C3}"/>
              </a:ext>
            </a:extLst>
          </p:cNvPr>
          <p:cNvSpPr>
            <a:spLocks noGrp="1"/>
          </p:cNvSpPr>
          <p:nvPr>
            <p:ph type="title"/>
          </p:nvPr>
        </p:nvSpPr>
        <p:spPr>
          <a:xfrm>
            <a:off x="839788" y="457200"/>
            <a:ext cx="3932237" cy="1600200"/>
          </a:xfrm>
        </p:spPr>
        <p:txBody>
          <a:bodyPr anchor="b"/>
          <a:lstStyle>
            <a:lvl1pPr>
              <a:defRPr sz="3200">
                <a:solidFill>
                  <a:srgbClr val="9D293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93C9957-3ED6-AA43-981D-A32128C6B4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F4A246-1A66-C140-B209-F18F448A3037}"/>
              </a:ext>
            </a:extLst>
          </p:cNvPr>
          <p:cNvSpPr>
            <a:spLocks noGrp="1"/>
          </p:cNvSpPr>
          <p:nvPr>
            <p:ph type="body" sz="half" idx="2"/>
          </p:nvPr>
        </p:nvSpPr>
        <p:spPr>
          <a:xfrm>
            <a:off x="839788" y="2057400"/>
            <a:ext cx="3932237" cy="3811588"/>
          </a:xfrm>
        </p:spPr>
        <p:txBody>
          <a:bodyPr/>
          <a:lstStyle>
            <a:lvl1pPr marL="0" indent="0">
              <a:buNone/>
              <a:defRPr sz="1600">
                <a:solidFill>
                  <a:schemeClr val="bg2">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B7C85B01-AE94-9D42-A30E-87ADC7CF9A97}"/>
              </a:ext>
            </a:extLst>
          </p:cNvPr>
          <p:cNvSpPr/>
          <p:nvPr userDrawn="1"/>
        </p:nvSpPr>
        <p:spPr>
          <a:xfrm>
            <a:off x="1" y="6311900"/>
            <a:ext cx="12192000" cy="546100"/>
          </a:xfrm>
          <a:prstGeom prst="rect">
            <a:avLst/>
          </a:prstGeom>
          <a:solidFill>
            <a:srgbClr val="9D2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90E4FD-7D11-1247-8870-A6159187FA04}"/>
              </a:ext>
            </a:extLst>
          </p:cNvPr>
          <p:cNvSpPr/>
          <p:nvPr userDrawn="1"/>
        </p:nvSpPr>
        <p:spPr>
          <a:xfrm>
            <a:off x="198782" y="6007678"/>
            <a:ext cx="639418" cy="639418"/>
          </a:xfrm>
          <a:prstGeom prst="ellipse">
            <a:avLst/>
          </a:prstGeom>
          <a:solidFill>
            <a:schemeClr val="bg1"/>
          </a:solidFill>
          <a:ln>
            <a:solidFill>
              <a:srgbClr val="9D2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 food&#10;&#10;Description automatically generated">
            <a:extLst>
              <a:ext uri="{FF2B5EF4-FFF2-40B4-BE49-F238E27FC236}">
                <a16:creationId xmlns:a16="http://schemas.microsoft.com/office/drawing/2014/main" id="{CA2358B9-19A6-B540-B775-2B60C2167E5C}"/>
              </a:ext>
            </a:extLst>
          </p:cNvPr>
          <p:cNvPicPr>
            <a:picLocks noChangeAspect="1"/>
          </p:cNvPicPr>
          <p:nvPr userDrawn="1"/>
        </p:nvPicPr>
        <p:blipFill>
          <a:blip r:embed="rId2"/>
          <a:stretch>
            <a:fillRect/>
          </a:stretch>
        </p:blipFill>
        <p:spPr>
          <a:xfrm>
            <a:off x="317908" y="6124374"/>
            <a:ext cx="429301" cy="406025"/>
          </a:xfrm>
          <a:prstGeom prst="rect">
            <a:avLst/>
          </a:prstGeom>
        </p:spPr>
      </p:pic>
    </p:spTree>
    <p:extLst>
      <p:ext uri="{BB962C8B-B14F-4D97-AF65-F5344CB8AC3E}">
        <p14:creationId xmlns:p14="http://schemas.microsoft.com/office/powerpoint/2010/main" val="1897699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5D43A-C306-B544-ABB7-3AFFAEE6154A}"/>
              </a:ext>
            </a:extLst>
          </p:cNvPr>
          <p:cNvSpPr/>
          <p:nvPr userDrawn="1"/>
        </p:nvSpPr>
        <p:spPr>
          <a:xfrm>
            <a:off x="1" y="6311900"/>
            <a:ext cx="12192000" cy="546100"/>
          </a:xfrm>
          <a:prstGeom prst="rect">
            <a:avLst/>
          </a:prstGeom>
          <a:solidFill>
            <a:srgbClr val="9D2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849535C-D0FB-8F41-B7C1-4AA5F4A1BAF3}"/>
              </a:ext>
            </a:extLst>
          </p:cNvPr>
          <p:cNvSpPr/>
          <p:nvPr userDrawn="1"/>
        </p:nvSpPr>
        <p:spPr>
          <a:xfrm>
            <a:off x="198782" y="6007678"/>
            <a:ext cx="639418" cy="639418"/>
          </a:xfrm>
          <a:prstGeom prst="ellipse">
            <a:avLst/>
          </a:prstGeom>
          <a:solidFill>
            <a:schemeClr val="bg1"/>
          </a:solidFill>
          <a:ln>
            <a:solidFill>
              <a:srgbClr val="9D2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 food&#10;&#10;Description automatically generated">
            <a:extLst>
              <a:ext uri="{FF2B5EF4-FFF2-40B4-BE49-F238E27FC236}">
                <a16:creationId xmlns:a16="http://schemas.microsoft.com/office/drawing/2014/main" id="{96BDD749-1220-0842-A45B-EA4FE88AA8D6}"/>
              </a:ext>
            </a:extLst>
          </p:cNvPr>
          <p:cNvPicPr>
            <a:picLocks noChangeAspect="1"/>
          </p:cNvPicPr>
          <p:nvPr userDrawn="1"/>
        </p:nvPicPr>
        <p:blipFill>
          <a:blip r:embed="rId2"/>
          <a:stretch>
            <a:fillRect/>
          </a:stretch>
        </p:blipFill>
        <p:spPr>
          <a:xfrm>
            <a:off x="317908" y="6124374"/>
            <a:ext cx="429301" cy="406025"/>
          </a:xfrm>
          <a:prstGeom prst="rect">
            <a:avLst/>
          </a:prstGeom>
        </p:spPr>
      </p:pic>
      <p:sp>
        <p:nvSpPr>
          <p:cNvPr id="2" name="Title 1">
            <a:extLst>
              <a:ext uri="{FF2B5EF4-FFF2-40B4-BE49-F238E27FC236}">
                <a16:creationId xmlns:a16="http://schemas.microsoft.com/office/drawing/2014/main" id="{C5CEF9D5-C2B9-BAFC-4808-4A28123D8626}"/>
              </a:ext>
            </a:extLst>
          </p:cNvPr>
          <p:cNvSpPr>
            <a:spLocks noGrp="1"/>
          </p:cNvSpPr>
          <p:nvPr>
            <p:ph type="title"/>
          </p:nvPr>
        </p:nvSpPr>
        <p:spPr>
          <a:xfrm>
            <a:off x="723900" y="365125"/>
            <a:ext cx="10744200" cy="1033272"/>
          </a:xfrm>
        </p:spPr>
        <p:txBody>
          <a:bodyPr/>
          <a:lstStyle>
            <a:lvl1pPr>
              <a:defRPr b="1">
                <a:solidFill>
                  <a:srgbClr val="9D293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E7AFA5-4A9E-2119-4D3F-4E39ED0DAF0D}"/>
              </a:ext>
            </a:extLst>
          </p:cNvPr>
          <p:cNvSpPr>
            <a:spLocks noGrp="1"/>
          </p:cNvSpPr>
          <p:nvPr>
            <p:ph idx="1"/>
          </p:nvPr>
        </p:nvSpPr>
        <p:spPr>
          <a:xfrm>
            <a:off x="723900" y="1585923"/>
            <a:ext cx="10744200" cy="4591040"/>
          </a:xfrm>
        </p:spPr>
        <p:txBody>
          <a:bodyPr/>
          <a:lstStyle>
            <a:lvl1pPr>
              <a:defRPr>
                <a:solidFill>
                  <a:schemeClr val="tx1">
                    <a:lumMod val="50000"/>
                    <a:lumOff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2647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Takeawa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5D43A-C306-B544-ABB7-3AFFAEE6154A}"/>
              </a:ext>
            </a:extLst>
          </p:cNvPr>
          <p:cNvSpPr/>
          <p:nvPr userDrawn="1"/>
        </p:nvSpPr>
        <p:spPr>
          <a:xfrm>
            <a:off x="1" y="6311900"/>
            <a:ext cx="12192000" cy="546100"/>
          </a:xfrm>
          <a:prstGeom prst="rect">
            <a:avLst/>
          </a:prstGeom>
          <a:solidFill>
            <a:srgbClr val="9D2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849535C-D0FB-8F41-B7C1-4AA5F4A1BAF3}"/>
              </a:ext>
            </a:extLst>
          </p:cNvPr>
          <p:cNvSpPr/>
          <p:nvPr userDrawn="1"/>
        </p:nvSpPr>
        <p:spPr>
          <a:xfrm>
            <a:off x="198782" y="6007678"/>
            <a:ext cx="639418" cy="639418"/>
          </a:xfrm>
          <a:prstGeom prst="ellipse">
            <a:avLst/>
          </a:prstGeom>
          <a:solidFill>
            <a:schemeClr val="bg1"/>
          </a:solidFill>
          <a:ln>
            <a:solidFill>
              <a:srgbClr val="9D2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 food&#10;&#10;Description automatically generated">
            <a:extLst>
              <a:ext uri="{FF2B5EF4-FFF2-40B4-BE49-F238E27FC236}">
                <a16:creationId xmlns:a16="http://schemas.microsoft.com/office/drawing/2014/main" id="{96BDD749-1220-0842-A45B-EA4FE88AA8D6}"/>
              </a:ext>
            </a:extLst>
          </p:cNvPr>
          <p:cNvPicPr>
            <a:picLocks noChangeAspect="1"/>
          </p:cNvPicPr>
          <p:nvPr userDrawn="1"/>
        </p:nvPicPr>
        <p:blipFill>
          <a:blip r:embed="rId2"/>
          <a:stretch>
            <a:fillRect/>
          </a:stretch>
        </p:blipFill>
        <p:spPr>
          <a:xfrm>
            <a:off x="317908" y="6124374"/>
            <a:ext cx="429301" cy="406025"/>
          </a:xfrm>
          <a:prstGeom prst="rect">
            <a:avLst/>
          </a:prstGeom>
        </p:spPr>
      </p:pic>
      <p:sp>
        <p:nvSpPr>
          <p:cNvPr id="2" name="Title 1">
            <a:extLst>
              <a:ext uri="{FF2B5EF4-FFF2-40B4-BE49-F238E27FC236}">
                <a16:creationId xmlns:a16="http://schemas.microsoft.com/office/drawing/2014/main" id="{C5CEF9D5-C2B9-BAFC-4808-4A28123D8626}"/>
              </a:ext>
            </a:extLst>
          </p:cNvPr>
          <p:cNvSpPr>
            <a:spLocks noGrp="1"/>
          </p:cNvSpPr>
          <p:nvPr>
            <p:ph type="title"/>
          </p:nvPr>
        </p:nvSpPr>
        <p:spPr>
          <a:xfrm>
            <a:off x="723900" y="365125"/>
            <a:ext cx="10744200" cy="1033272"/>
          </a:xfrm>
        </p:spPr>
        <p:txBody>
          <a:bodyPr/>
          <a:lstStyle>
            <a:lvl1pPr algn="ctr">
              <a:defRPr b="1">
                <a:solidFill>
                  <a:srgbClr val="9D293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E7AFA5-4A9E-2119-4D3F-4E39ED0DAF0D}"/>
              </a:ext>
            </a:extLst>
          </p:cNvPr>
          <p:cNvSpPr>
            <a:spLocks noGrp="1"/>
          </p:cNvSpPr>
          <p:nvPr>
            <p:ph idx="1"/>
          </p:nvPr>
        </p:nvSpPr>
        <p:spPr>
          <a:xfrm>
            <a:off x="723900" y="1585923"/>
            <a:ext cx="6720509" cy="4591040"/>
          </a:xfrm>
        </p:spPr>
        <p:txBody>
          <a:bodyPr anchor="ctr"/>
          <a:lstStyle>
            <a:lvl1pPr>
              <a:defRPr>
                <a:solidFill>
                  <a:schemeClr val="tx1">
                    <a:lumMod val="50000"/>
                    <a:lumOff val="50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6CD377C4-175F-8305-E962-13E7BACAB0A4}"/>
              </a:ext>
            </a:extLst>
          </p:cNvPr>
          <p:cNvGrpSpPr/>
          <p:nvPr userDrawn="1"/>
        </p:nvGrpSpPr>
        <p:grpSpPr>
          <a:xfrm>
            <a:off x="7882215" y="2238295"/>
            <a:ext cx="3585884" cy="2899040"/>
            <a:chOff x="8247529" y="2094860"/>
            <a:chExt cx="3128684" cy="2899040"/>
          </a:xfrm>
        </p:grpSpPr>
        <p:sp>
          <p:nvSpPr>
            <p:cNvPr id="7" name="TextBox 6">
              <a:extLst>
                <a:ext uri="{FF2B5EF4-FFF2-40B4-BE49-F238E27FC236}">
                  <a16:creationId xmlns:a16="http://schemas.microsoft.com/office/drawing/2014/main" id="{5E329A54-3324-F807-F2EF-3D749C0F308A}"/>
                </a:ext>
              </a:extLst>
            </p:cNvPr>
            <p:cNvSpPr txBox="1"/>
            <p:nvPr/>
          </p:nvSpPr>
          <p:spPr>
            <a:xfrm>
              <a:off x="8247529" y="2101551"/>
              <a:ext cx="3128684" cy="2892349"/>
            </a:xfrm>
            <a:prstGeom prst="octagon">
              <a:avLst/>
            </a:prstGeom>
            <a:solidFill>
              <a:srgbClr val="CCD2DA">
                <a:alpha val="89804"/>
              </a:srgb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marR="0" lvl="1" indent="0" algn="ctr" defTabSz="711200" rtl="0" eaLnBrk="1" fontAlgn="auto" latinLnBrk="0" hangingPunct="1">
                <a:lnSpc>
                  <a:spcPct val="90000"/>
                </a:lnSpc>
                <a:spcBef>
                  <a:spcPct val="0"/>
                </a:spcBef>
                <a:spcAft>
                  <a:spcPct val="15000"/>
                </a:spcAft>
                <a:buClrTx/>
                <a:buSzPts val="1000"/>
                <a:buFontTx/>
                <a:buNone/>
                <a:tabLst/>
                <a:defRPr/>
              </a:pPr>
              <a:endPar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rial Narrow"/>
                <a:ea typeface="+mn-ea"/>
                <a:cs typeface="+mn-cs"/>
              </a:endParaRPr>
            </a:p>
            <a:p>
              <a:pPr marL="0" marR="0" lvl="1" indent="0" algn="ctr" defTabSz="711200" rtl="0" eaLnBrk="1" fontAlgn="auto" latinLnBrk="0" hangingPunct="1">
                <a:lnSpc>
                  <a:spcPct val="90000"/>
                </a:lnSpc>
                <a:spcBef>
                  <a:spcPct val="0"/>
                </a:spcBef>
                <a:spcAft>
                  <a:spcPct val="15000"/>
                </a:spcAft>
                <a:buClrTx/>
                <a:buSzPts val="1000"/>
                <a:buFontTx/>
                <a:buNone/>
                <a:tabLst/>
                <a:defRPr/>
              </a:pPr>
              <a:endPar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rial Narrow"/>
                <a:ea typeface="+mn-ea"/>
                <a:cs typeface="+mn-cs"/>
              </a:endParaRPr>
            </a:p>
            <a:p>
              <a:pPr marL="0" lvl="1" algn="ctr" defTabSz="711200">
                <a:lnSpc>
                  <a:spcPct val="90000"/>
                </a:lnSpc>
                <a:spcBef>
                  <a:spcPct val="0"/>
                </a:spcBef>
                <a:spcAft>
                  <a:spcPct val="15000"/>
                </a:spcAft>
                <a:buSzPts val="1000"/>
                <a:defRPr/>
              </a:pPr>
              <a:endParaRPr kumimoji="0" lang="en-US" sz="1600" b="0" i="0" u="none" strike="noStrike" kern="1200" cap="none" spc="0" normalizeH="0" baseline="0" noProof="0" dirty="0">
                <a:ln>
                  <a:noFill/>
                </a:ln>
                <a:solidFill>
                  <a:prstClr val="black">
                    <a:hueOff val="0"/>
                    <a:satOff val="0"/>
                    <a:lumOff val="0"/>
                    <a:alphaOff val="0"/>
                  </a:prstClr>
                </a:solidFill>
                <a:effectLst/>
                <a:uLnTx/>
                <a:uFillTx/>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8CA50E6C-15E7-FBCB-8419-2926FA6FC483}"/>
                </a:ext>
              </a:extLst>
            </p:cNvPr>
            <p:cNvSpPr txBox="1"/>
            <p:nvPr/>
          </p:nvSpPr>
          <p:spPr>
            <a:xfrm>
              <a:off x="8247529" y="2094860"/>
              <a:ext cx="3128684" cy="844105"/>
            </a:xfrm>
            <a:prstGeom prst="rect">
              <a:avLst/>
            </a:prstGeom>
            <a:solidFill>
              <a:srgbClr val="9D2931"/>
            </a:solidFill>
            <a:ln>
              <a:noFill/>
            </a:ln>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Key Takeaway</a:t>
              </a:r>
            </a:p>
          </p:txBody>
        </p:sp>
      </p:grpSp>
      <p:sp>
        <p:nvSpPr>
          <p:cNvPr id="13" name="Content Placeholder 12">
            <a:extLst>
              <a:ext uri="{FF2B5EF4-FFF2-40B4-BE49-F238E27FC236}">
                <a16:creationId xmlns:a16="http://schemas.microsoft.com/office/drawing/2014/main" id="{C872D53C-2D1B-4FE6-72DA-CA00B091D947}"/>
              </a:ext>
            </a:extLst>
          </p:cNvPr>
          <p:cNvSpPr>
            <a:spLocks noGrp="1"/>
          </p:cNvSpPr>
          <p:nvPr>
            <p:ph sz="quarter" idx="10"/>
          </p:nvPr>
        </p:nvSpPr>
        <p:spPr>
          <a:xfrm>
            <a:off x="8241413" y="3151573"/>
            <a:ext cx="2867489" cy="1917578"/>
          </a:xfrm>
        </p:spPr>
        <p:txBody>
          <a:bodyPr anchor="ctr"/>
          <a:lstStyle>
            <a:lvl1pPr marL="0" indent="0" algn="ctr">
              <a:buNone/>
              <a:defRPr sz="16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10327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Takeaway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5D43A-C306-B544-ABB7-3AFFAEE6154A}"/>
              </a:ext>
            </a:extLst>
          </p:cNvPr>
          <p:cNvSpPr/>
          <p:nvPr userDrawn="1"/>
        </p:nvSpPr>
        <p:spPr>
          <a:xfrm>
            <a:off x="1" y="6311900"/>
            <a:ext cx="12192000" cy="546100"/>
          </a:xfrm>
          <a:prstGeom prst="rect">
            <a:avLst/>
          </a:prstGeom>
          <a:solidFill>
            <a:srgbClr val="9D2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849535C-D0FB-8F41-B7C1-4AA5F4A1BAF3}"/>
              </a:ext>
            </a:extLst>
          </p:cNvPr>
          <p:cNvSpPr/>
          <p:nvPr userDrawn="1"/>
        </p:nvSpPr>
        <p:spPr>
          <a:xfrm>
            <a:off x="198782" y="6007678"/>
            <a:ext cx="639418" cy="639418"/>
          </a:xfrm>
          <a:prstGeom prst="ellipse">
            <a:avLst/>
          </a:prstGeom>
          <a:solidFill>
            <a:schemeClr val="bg1"/>
          </a:solidFill>
          <a:ln>
            <a:solidFill>
              <a:srgbClr val="9D2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 food&#10;&#10;Description automatically generated">
            <a:extLst>
              <a:ext uri="{FF2B5EF4-FFF2-40B4-BE49-F238E27FC236}">
                <a16:creationId xmlns:a16="http://schemas.microsoft.com/office/drawing/2014/main" id="{96BDD749-1220-0842-A45B-EA4FE88AA8D6}"/>
              </a:ext>
            </a:extLst>
          </p:cNvPr>
          <p:cNvPicPr>
            <a:picLocks noChangeAspect="1"/>
          </p:cNvPicPr>
          <p:nvPr userDrawn="1"/>
        </p:nvPicPr>
        <p:blipFill>
          <a:blip r:embed="rId2"/>
          <a:stretch>
            <a:fillRect/>
          </a:stretch>
        </p:blipFill>
        <p:spPr>
          <a:xfrm>
            <a:off x="317908" y="6124374"/>
            <a:ext cx="429301" cy="406025"/>
          </a:xfrm>
          <a:prstGeom prst="rect">
            <a:avLst/>
          </a:prstGeom>
        </p:spPr>
      </p:pic>
      <p:sp>
        <p:nvSpPr>
          <p:cNvPr id="2" name="Title 1">
            <a:extLst>
              <a:ext uri="{FF2B5EF4-FFF2-40B4-BE49-F238E27FC236}">
                <a16:creationId xmlns:a16="http://schemas.microsoft.com/office/drawing/2014/main" id="{C5CEF9D5-C2B9-BAFC-4808-4A28123D8626}"/>
              </a:ext>
            </a:extLst>
          </p:cNvPr>
          <p:cNvSpPr>
            <a:spLocks noGrp="1"/>
          </p:cNvSpPr>
          <p:nvPr>
            <p:ph type="title"/>
          </p:nvPr>
        </p:nvSpPr>
        <p:spPr>
          <a:xfrm>
            <a:off x="723900" y="365125"/>
            <a:ext cx="10744200" cy="1033272"/>
          </a:xfrm>
        </p:spPr>
        <p:txBody>
          <a:bodyPr/>
          <a:lstStyle>
            <a:lvl1pPr algn="ctr">
              <a:defRPr b="1">
                <a:solidFill>
                  <a:srgbClr val="9D293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E7AFA5-4A9E-2119-4D3F-4E39ED0DAF0D}"/>
              </a:ext>
            </a:extLst>
          </p:cNvPr>
          <p:cNvSpPr>
            <a:spLocks noGrp="1"/>
          </p:cNvSpPr>
          <p:nvPr>
            <p:ph idx="1"/>
          </p:nvPr>
        </p:nvSpPr>
        <p:spPr>
          <a:xfrm>
            <a:off x="723900" y="1585923"/>
            <a:ext cx="6720509" cy="4591040"/>
          </a:xfrm>
        </p:spPr>
        <p:txBody>
          <a:bodyPr anchor="ctr"/>
          <a:lstStyle>
            <a:lvl1pPr>
              <a:defRPr>
                <a:solidFill>
                  <a:schemeClr val="tx1">
                    <a:lumMod val="50000"/>
                    <a:lumOff val="50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6CD377C4-175F-8305-E962-13E7BACAB0A4}"/>
              </a:ext>
            </a:extLst>
          </p:cNvPr>
          <p:cNvGrpSpPr/>
          <p:nvPr userDrawn="1"/>
        </p:nvGrpSpPr>
        <p:grpSpPr>
          <a:xfrm>
            <a:off x="7882215" y="2238295"/>
            <a:ext cx="3585884" cy="2899040"/>
            <a:chOff x="8247529" y="2094860"/>
            <a:chExt cx="3128684" cy="2899040"/>
          </a:xfrm>
        </p:grpSpPr>
        <p:sp>
          <p:nvSpPr>
            <p:cNvPr id="7" name="TextBox 6">
              <a:extLst>
                <a:ext uri="{FF2B5EF4-FFF2-40B4-BE49-F238E27FC236}">
                  <a16:creationId xmlns:a16="http://schemas.microsoft.com/office/drawing/2014/main" id="{5E329A54-3324-F807-F2EF-3D749C0F308A}"/>
                </a:ext>
              </a:extLst>
            </p:cNvPr>
            <p:cNvSpPr txBox="1"/>
            <p:nvPr/>
          </p:nvSpPr>
          <p:spPr>
            <a:xfrm>
              <a:off x="8247529" y="2101551"/>
              <a:ext cx="3128684" cy="2892349"/>
            </a:xfrm>
            <a:prstGeom prst="octagon">
              <a:avLst/>
            </a:prstGeom>
            <a:solidFill>
              <a:srgbClr val="CCD2DA">
                <a:alpha val="89804"/>
              </a:srgb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marR="0" lvl="1" indent="0" algn="ctr" defTabSz="711200" rtl="0" eaLnBrk="1" fontAlgn="auto" latinLnBrk="0" hangingPunct="1">
                <a:lnSpc>
                  <a:spcPct val="90000"/>
                </a:lnSpc>
                <a:spcBef>
                  <a:spcPct val="0"/>
                </a:spcBef>
                <a:spcAft>
                  <a:spcPct val="15000"/>
                </a:spcAft>
                <a:buClrTx/>
                <a:buSzPts val="1000"/>
                <a:buFontTx/>
                <a:buNone/>
                <a:tabLst/>
                <a:defRPr/>
              </a:pPr>
              <a:endPar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rial Narrow"/>
                <a:ea typeface="+mn-ea"/>
                <a:cs typeface="+mn-cs"/>
              </a:endParaRPr>
            </a:p>
            <a:p>
              <a:pPr marL="0" marR="0" lvl="1" indent="0" algn="ctr" defTabSz="711200" rtl="0" eaLnBrk="1" fontAlgn="auto" latinLnBrk="0" hangingPunct="1">
                <a:lnSpc>
                  <a:spcPct val="90000"/>
                </a:lnSpc>
                <a:spcBef>
                  <a:spcPct val="0"/>
                </a:spcBef>
                <a:spcAft>
                  <a:spcPct val="15000"/>
                </a:spcAft>
                <a:buClrTx/>
                <a:buSzPts val="1000"/>
                <a:buFontTx/>
                <a:buNone/>
                <a:tabLst/>
                <a:defRPr/>
              </a:pPr>
              <a:endPar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rial Narrow"/>
                <a:ea typeface="+mn-ea"/>
                <a:cs typeface="+mn-cs"/>
              </a:endParaRPr>
            </a:p>
            <a:p>
              <a:pPr marL="0" lvl="1" algn="ctr" defTabSz="711200">
                <a:lnSpc>
                  <a:spcPct val="90000"/>
                </a:lnSpc>
                <a:spcBef>
                  <a:spcPct val="0"/>
                </a:spcBef>
                <a:spcAft>
                  <a:spcPct val="15000"/>
                </a:spcAft>
                <a:buSzPts val="1000"/>
                <a:defRPr/>
              </a:pPr>
              <a:endParaRPr kumimoji="0" lang="en-US" sz="1600" b="0" i="0" u="none" strike="noStrike" kern="1200" cap="none" spc="0" normalizeH="0" baseline="0" noProof="0" dirty="0">
                <a:ln>
                  <a:noFill/>
                </a:ln>
                <a:solidFill>
                  <a:prstClr val="black">
                    <a:hueOff val="0"/>
                    <a:satOff val="0"/>
                    <a:lumOff val="0"/>
                    <a:alphaOff val="0"/>
                  </a:prstClr>
                </a:solidFill>
                <a:effectLst/>
                <a:uLnTx/>
                <a:uFillTx/>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8CA50E6C-15E7-FBCB-8419-2926FA6FC483}"/>
                </a:ext>
              </a:extLst>
            </p:cNvPr>
            <p:cNvSpPr txBox="1"/>
            <p:nvPr/>
          </p:nvSpPr>
          <p:spPr>
            <a:xfrm>
              <a:off x="8247529" y="2094860"/>
              <a:ext cx="3128684" cy="844105"/>
            </a:xfrm>
            <a:prstGeom prst="rect">
              <a:avLst/>
            </a:prstGeom>
            <a:solidFill>
              <a:srgbClr val="9D2931"/>
            </a:solidFill>
            <a:ln>
              <a:noFill/>
            </a:ln>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1"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endParaRPr>
            </a:p>
          </p:txBody>
        </p:sp>
      </p:grpSp>
      <p:sp>
        <p:nvSpPr>
          <p:cNvPr id="13" name="Content Placeholder 12">
            <a:extLst>
              <a:ext uri="{FF2B5EF4-FFF2-40B4-BE49-F238E27FC236}">
                <a16:creationId xmlns:a16="http://schemas.microsoft.com/office/drawing/2014/main" id="{C872D53C-2D1B-4FE6-72DA-CA00B091D947}"/>
              </a:ext>
            </a:extLst>
          </p:cNvPr>
          <p:cNvSpPr>
            <a:spLocks noGrp="1"/>
          </p:cNvSpPr>
          <p:nvPr>
            <p:ph sz="quarter" idx="10"/>
          </p:nvPr>
        </p:nvSpPr>
        <p:spPr>
          <a:xfrm>
            <a:off x="8241413" y="3151573"/>
            <a:ext cx="2867489" cy="1917578"/>
          </a:xfrm>
        </p:spPr>
        <p:txBody>
          <a:bodyPr anchor="ctr"/>
          <a:lstStyle>
            <a:lvl1pPr marL="0" indent="0" algn="ctr">
              <a:buNone/>
              <a:defRPr sz="1600">
                <a:solidFill>
                  <a:schemeClr val="tx1"/>
                </a:solidFill>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EA7583E6-1C26-DCD2-82D9-94AAE9A6BD43}"/>
              </a:ext>
            </a:extLst>
          </p:cNvPr>
          <p:cNvSpPr>
            <a:spLocks noGrp="1"/>
          </p:cNvSpPr>
          <p:nvPr>
            <p:ph type="body" sz="quarter" idx="11"/>
          </p:nvPr>
        </p:nvSpPr>
        <p:spPr>
          <a:xfrm>
            <a:off x="7881938" y="2238295"/>
            <a:ext cx="3586162" cy="844630"/>
          </a:xfrm>
        </p:spPr>
        <p:txBody>
          <a:bodyPr anchor="ctr"/>
          <a:lstStyle>
            <a:lvl1pPr algn="ctr">
              <a:buNone/>
              <a:defRPr sz="19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885138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5D43A-C306-B544-ABB7-3AFFAEE6154A}"/>
              </a:ext>
            </a:extLst>
          </p:cNvPr>
          <p:cNvSpPr/>
          <p:nvPr userDrawn="1"/>
        </p:nvSpPr>
        <p:spPr>
          <a:xfrm>
            <a:off x="1" y="0"/>
            <a:ext cx="12192000" cy="546100"/>
          </a:xfrm>
          <a:prstGeom prst="rect">
            <a:avLst/>
          </a:prstGeom>
          <a:solidFill>
            <a:srgbClr val="9D2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853E606-8C68-749D-7DA7-2DFD938F2036}"/>
              </a:ext>
            </a:extLst>
          </p:cNvPr>
          <p:cNvGrpSpPr/>
          <p:nvPr userDrawn="1"/>
        </p:nvGrpSpPr>
        <p:grpSpPr>
          <a:xfrm>
            <a:off x="198782" y="186432"/>
            <a:ext cx="639418" cy="639418"/>
            <a:chOff x="198782" y="6007678"/>
            <a:chExt cx="639418" cy="639418"/>
          </a:xfrm>
        </p:grpSpPr>
        <p:sp>
          <p:nvSpPr>
            <p:cNvPr id="9" name="Oval 8">
              <a:extLst>
                <a:ext uri="{FF2B5EF4-FFF2-40B4-BE49-F238E27FC236}">
                  <a16:creationId xmlns:a16="http://schemas.microsoft.com/office/drawing/2014/main" id="{8849535C-D0FB-8F41-B7C1-4AA5F4A1BAF3}"/>
                </a:ext>
              </a:extLst>
            </p:cNvPr>
            <p:cNvSpPr/>
            <p:nvPr userDrawn="1"/>
          </p:nvSpPr>
          <p:spPr>
            <a:xfrm>
              <a:off x="198782" y="6007678"/>
              <a:ext cx="639418" cy="639418"/>
            </a:xfrm>
            <a:prstGeom prst="ellipse">
              <a:avLst/>
            </a:prstGeom>
            <a:solidFill>
              <a:schemeClr val="bg1"/>
            </a:solidFill>
            <a:ln>
              <a:solidFill>
                <a:srgbClr val="9D2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 food&#10;&#10;Description automatically generated">
              <a:extLst>
                <a:ext uri="{FF2B5EF4-FFF2-40B4-BE49-F238E27FC236}">
                  <a16:creationId xmlns:a16="http://schemas.microsoft.com/office/drawing/2014/main" id="{96BDD749-1220-0842-A45B-EA4FE88AA8D6}"/>
                </a:ext>
              </a:extLst>
            </p:cNvPr>
            <p:cNvPicPr>
              <a:picLocks noChangeAspect="1"/>
            </p:cNvPicPr>
            <p:nvPr userDrawn="1"/>
          </p:nvPicPr>
          <p:blipFill>
            <a:blip r:embed="rId2"/>
            <a:stretch>
              <a:fillRect/>
            </a:stretch>
          </p:blipFill>
          <p:spPr>
            <a:xfrm>
              <a:off x="317908" y="6124374"/>
              <a:ext cx="429301" cy="406025"/>
            </a:xfrm>
            <a:prstGeom prst="rect">
              <a:avLst/>
            </a:prstGeom>
          </p:spPr>
        </p:pic>
      </p:grpSp>
      <p:sp>
        <p:nvSpPr>
          <p:cNvPr id="5" name="Title 1">
            <a:extLst>
              <a:ext uri="{FF2B5EF4-FFF2-40B4-BE49-F238E27FC236}">
                <a16:creationId xmlns:a16="http://schemas.microsoft.com/office/drawing/2014/main" id="{E426B1B7-CC76-13D9-A005-5D4B0AD63F58}"/>
              </a:ext>
            </a:extLst>
          </p:cNvPr>
          <p:cNvSpPr>
            <a:spLocks noGrp="1"/>
          </p:cNvSpPr>
          <p:nvPr>
            <p:ph type="title"/>
          </p:nvPr>
        </p:nvSpPr>
        <p:spPr>
          <a:xfrm>
            <a:off x="723900" y="560433"/>
            <a:ext cx="10744200" cy="1033272"/>
          </a:xfrm>
        </p:spPr>
        <p:txBody>
          <a:bodyPr/>
          <a:lstStyle>
            <a:lvl1pPr>
              <a:defRPr b="1">
                <a:solidFill>
                  <a:srgbClr val="9D293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33218566-FBC8-9BA9-A729-9BBE968631F8}"/>
              </a:ext>
            </a:extLst>
          </p:cNvPr>
          <p:cNvSpPr>
            <a:spLocks noGrp="1"/>
          </p:cNvSpPr>
          <p:nvPr>
            <p:ph idx="1"/>
          </p:nvPr>
        </p:nvSpPr>
        <p:spPr>
          <a:xfrm>
            <a:off x="723900" y="1781230"/>
            <a:ext cx="10744200" cy="4890337"/>
          </a:xfrm>
        </p:spPr>
        <p:txBody>
          <a:bodyPr/>
          <a:lstStyle>
            <a:lvl1pPr>
              <a:defRPr>
                <a:solidFill>
                  <a:schemeClr val="tx1">
                    <a:lumMod val="50000"/>
                    <a:lumOff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3077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302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91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37B7-36D5-9FF0-402B-7A61660A7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FAFB8-A06C-0022-92C0-B410F8A151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A2C08-8041-964B-0C85-C553C66934D7}"/>
              </a:ext>
            </a:extLst>
          </p:cNvPr>
          <p:cNvSpPr>
            <a:spLocks noGrp="1"/>
          </p:cNvSpPr>
          <p:nvPr>
            <p:ph type="dt" sz="half" idx="10"/>
          </p:nvPr>
        </p:nvSpPr>
        <p:spPr/>
        <p:txBody>
          <a:bodyPr/>
          <a:lstStyle/>
          <a:p>
            <a:fld id="{46F2D603-5CB0-DA4E-B289-3AF7B454F386}" type="datetimeFigureOut">
              <a:rPr lang="en-US" smtClean="0"/>
              <a:t>6/12/2026</a:t>
            </a:fld>
            <a:endParaRPr lang="en-US"/>
          </a:p>
        </p:txBody>
      </p:sp>
      <p:sp>
        <p:nvSpPr>
          <p:cNvPr id="5" name="Footer Placeholder 4">
            <a:extLst>
              <a:ext uri="{FF2B5EF4-FFF2-40B4-BE49-F238E27FC236}">
                <a16:creationId xmlns:a16="http://schemas.microsoft.com/office/drawing/2014/main" id="{EAC88D15-666C-410A-A6D9-18C8F01E9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D2D96-8483-80C6-0487-08236CB80695}"/>
              </a:ext>
            </a:extLst>
          </p:cNvPr>
          <p:cNvSpPr>
            <a:spLocks noGrp="1"/>
          </p:cNvSpPr>
          <p:nvPr>
            <p:ph type="sldNum" sz="quarter" idx="12"/>
          </p:nvPr>
        </p:nvSpPr>
        <p:spPr/>
        <p:txBody>
          <a:bodyPr/>
          <a:lstStyle/>
          <a:p>
            <a:fld id="{5EE988CD-E006-E043-A3AC-D19758D8A12E}" type="slidenum">
              <a:rPr lang="en-US" smtClean="0"/>
              <a:t>‹#›</a:t>
            </a:fld>
            <a:endParaRPr lang="en-US"/>
          </a:p>
        </p:txBody>
      </p:sp>
    </p:spTree>
    <p:extLst>
      <p:ext uri="{BB962C8B-B14F-4D97-AF65-F5344CB8AC3E}">
        <p14:creationId xmlns:p14="http://schemas.microsoft.com/office/powerpoint/2010/main" val="5683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9B35-FCBC-C9E6-D287-9033C6E33A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AE4CEE-B89B-98E4-3D90-450EE7CD95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5FF58C-841E-C2D5-89B7-4D403F81BAA9}"/>
              </a:ext>
            </a:extLst>
          </p:cNvPr>
          <p:cNvSpPr>
            <a:spLocks noGrp="1"/>
          </p:cNvSpPr>
          <p:nvPr>
            <p:ph type="dt" sz="half" idx="10"/>
          </p:nvPr>
        </p:nvSpPr>
        <p:spPr/>
        <p:txBody>
          <a:bodyPr/>
          <a:lstStyle/>
          <a:p>
            <a:fld id="{46F2D603-5CB0-DA4E-B289-3AF7B454F386}" type="datetimeFigureOut">
              <a:rPr lang="en-US" smtClean="0"/>
              <a:t>6/12/2026</a:t>
            </a:fld>
            <a:endParaRPr lang="en-US"/>
          </a:p>
        </p:txBody>
      </p:sp>
      <p:sp>
        <p:nvSpPr>
          <p:cNvPr id="5" name="Footer Placeholder 4">
            <a:extLst>
              <a:ext uri="{FF2B5EF4-FFF2-40B4-BE49-F238E27FC236}">
                <a16:creationId xmlns:a16="http://schemas.microsoft.com/office/drawing/2014/main" id="{A85DE784-1613-701B-5C8F-BFD18BBEB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BB015-CD5C-CA48-FBF6-44044ECF5942}"/>
              </a:ext>
            </a:extLst>
          </p:cNvPr>
          <p:cNvSpPr>
            <a:spLocks noGrp="1"/>
          </p:cNvSpPr>
          <p:nvPr>
            <p:ph type="sldNum" sz="quarter" idx="12"/>
          </p:nvPr>
        </p:nvSpPr>
        <p:spPr/>
        <p:txBody>
          <a:bodyPr/>
          <a:lstStyle/>
          <a:p>
            <a:fld id="{5EE988CD-E006-E043-A3AC-D19758D8A12E}" type="slidenum">
              <a:rPr lang="en-US" smtClean="0"/>
              <a:t>‹#›</a:t>
            </a:fld>
            <a:endParaRPr lang="en-US"/>
          </a:p>
        </p:txBody>
      </p:sp>
    </p:spTree>
    <p:extLst>
      <p:ext uri="{BB962C8B-B14F-4D97-AF65-F5344CB8AC3E}">
        <p14:creationId xmlns:p14="http://schemas.microsoft.com/office/powerpoint/2010/main" val="428040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FEFA-7D2D-F5EE-7CAA-9F7EC5D04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741AA-3198-C42D-352A-9F5E570B6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02A709-869C-D789-11C0-607B7455DE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4FE9A0-1CC8-9E35-3B64-25815EC019FD}"/>
              </a:ext>
            </a:extLst>
          </p:cNvPr>
          <p:cNvSpPr>
            <a:spLocks noGrp="1"/>
          </p:cNvSpPr>
          <p:nvPr>
            <p:ph type="dt" sz="half" idx="10"/>
          </p:nvPr>
        </p:nvSpPr>
        <p:spPr/>
        <p:txBody>
          <a:bodyPr/>
          <a:lstStyle/>
          <a:p>
            <a:fld id="{46F2D603-5CB0-DA4E-B289-3AF7B454F386}" type="datetimeFigureOut">
              <a:rPr lang="en-US" smtClean="0"/>
              <a:t>6/12/2026</a:t>
            </a:fld>
            <a:endParaRPr lang="en-US"/>
          </a:p>
        </p:txBody>
      </p:sp>
      <p:sp>
        <p:nvSpPr>
          <p:cNvPr id="6" name="Footer Placeholder 5">
            <a:extLst>
              <a:ext uri="{FF2B5EF4-FFF2-40B4-BE49-F238E27FC236}">
                <a16:creationId xmlns:a16="http://schemas.microsoft.com/office/drawing/2014/main" id="{DCA193B6-DBDB-9F31-D566-C60930E22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01000-FF76-E9EE-30BD-A297A3165DA0}"/>
              </a:ext>
            </a:extLst>
          </p:cNvPr>
          <p:cNvSpPr>
            <a:spLocks noGrp="1"/>
          </p:cNvSpPr>
          <p:nvPr>
            <p:ph type="sldNum" sz="quarter" idx="12"/>
          </p:nvPr>
        </p:nvSpPr>
        <p:spPr/>
        <p:txBody>
          <a:bodyPr/>
          <a:lstStyle/>
          <a:p>
            <a:fld id="{5EE988CD-E006-E043-A3AC-D19758D8A12E}" type="slidenum">
              <a:rPr lang="en-US" smtClean="0"/>
              <a:t>‹#›</a:t>
            </a:fld>
            <a:endParaRPr lang="en-US"/>
          </a:p>
        </p:txBody>
      </p:sp>
    </p:spTree>
    <p:extLst>
      <p:ext uri="{BB962C8B-B14F-4D97-AF65-F5344CB8AC3E}">
        <p14:creationId xmlns:p14="http://schemas.microsoft.com/office/powerpoint/2010/main" val="185638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97E4-138E-99CB-2587-BF26581D39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25B53A-D37C-40F0-726B-352BCE5F60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B255CF-AEBB-85CC-7149-5057F22F5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F8CFCB-C7AC-5C49-985F-A89A27FFD6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5A61E-F4F9-A3CD-8E06-513F3FC81A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0C4961-B1C6-C5C0-58FE-3292C10A47FA}"/>
              </a:ext>
            </a:extLst>
          </p:cNvPr>
          <p:cNvSpPr>
            <a:spLocks noGrp="1"/>
          </p:cNvSpPr>
          <p:nvPr>
            <p:ph type="dt" sz="half" idx="10"/>
          </p:nvPr>
        </p:nvSpPr>
        <p:spPr/>
        <p:txBody>
          <a:bodyPr/>
          <a:lstStyle/>
          <a:p>
            <a:fld id="{46F2D603-5CB0-DA4E-B289-3AF7B454F386}" type="datetimeFigureOut">
              <a:rPr lang="en-US" smtClean="0"/>
              <a:t>6/12/2026</a:t>
            </a:fld>
            <a:endParaRPr lang="en-US"/>
          </a:p>
        </p:txBody>
      </p:sp>
      <p:sp>
        <p:nvSpPr>
          <p:cNvPr id="8" name="Footer Placeholder 7">
            <a:extLst>
              <a:ext uri="{FF2B5EF4-FFF2-40B4-BE49-F238E27FC236}">
                <a16:creationId xmlns:a16="http://schemas.microsoft.com/office/drawing/2014/main" id="{8588FD25-19F0-CF33-73AA-2290AC45C6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91C668-88C8-EF58-AE30-D2DD3A7AB86E}"/>
              </a:ext>
            </a:extLst>
          </p:cNvPr>
          <p:cNvSpPr>
            <a:spLocks noGrp="1"/>
          </p:cNvSpPr>
          <p:nvPr>
            <p:ph type="sldNum" sz="quarter" idx="12"/>
          </p:nvPr>
        </p:nvSpPr>
        <p:spPr/>
        <p:txBody>
          <a:bodyPr/>
          <a:lstStyle/>
          <a:p>
            <a:fld id="{5EE988CD-E006-E043-A3AC-D19758D8A12E}" type="slidenum">
              <a:rPr lang="en-US" smtClean="0"/>
              <a:t>‹#›</a:t>
            </a:fld>
            <a:endParaRPr lang="en-US"/>
          </a:p>
        </p:txBody>
      </p:sp>
    </p:spTree>
    <p:extLst>
      <p:ext uri="{BB962C8B-B14F-4D97-AF65-F5344CB8AC3E}">
        <p14:creationId xmlns:p14="http://schemas.microsoft.com/office/powerpoint/2010/main" val="245905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3957-A21C-354D-6E04-620350077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C54BBF-9439-66F5-A4E7-8DFE0E4252BD}"/>
              </a:ext>
            </a:extLst>
          </p:cNvPr>
          <p:cNvSpPr>
            <a:spLocks noGrp="1"/>
          </p:cNvSpPr>
          <p:nvPr>
            <p:ph type="dt" sz="half" idx="10"/>
          </p:nvPr>
        </p:nvSpPr>
        <p:spPr/>
        <p:txBody>
          <a:bodyPr/>
          <a:lstStyle/>
          <a:p>
            <a:fld id="{46F2D603-5CB0-DA4E-B289-3AF7B454F386}" type="datetimeFigureOut">
              <a:rPr lang="en-US" smtClean="0"/>
              <a:t>6/12/2026</a:t>
            </a:fld>
            <a:endParaRPr lang="en-US"/>
          </a:p>
        </p:txBody>
      </p:sp>
      <p:sp>
        <p:nvSpPr>
          <p:cNvPr id="4" name="Footer Placeholder 3">
            <a:extLst>
              <a:ext uri="{FF2B5EF4-FFF2-40B4-BE49-F238E27FC236}">
                <a16:creationId xmlns:a16="http://schemas.microsoft.com/office/drawing/2014/main" id="{45B8B7B6-C596-2751-8A5B-B78F9CFCA0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E3324-4C55-882A-7DBD-0051427D19A9}"/>
              </a:ext>
            </a:extLst>
          </p:cNvPr>
          <p:cNvSpPr>
            <a:spLocks noGrp="1"/>
          </p:cNvSpPr>
          <p:nvPr>
            <p:ph type="sldNum" sz="quarter" idx="12"/>
          </p:nvPr>
        </p:nvSpPr>
        <p:spPr/>
        <p:txBody>
          <a:bodyPr/>
          <a:lstStyle/>
          <a:p>
            <a:fld id="{5EE988CD-E006-E043-A3AC-D19758D8A12E}" type="slidenum">
              <a:rPr lang="en-US" smtClean="0"/>
              <a:t>‹#›</a:t>
            </a:fld>
            <a:endParaRPr lang="en-US"/>
          </a:p>
        </p:txBody>
      </p:sp>
    </p:spTree>
    <p:extLst>
      <p:ext uri="{BB962C8B-B14F-4D97-AF65-F5344CB8AC3E}">
        <p14:creationId xmlns:p14="http://schemas.microsoft.com/office/powerpoint/2010/main" val="50236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391714-ED67-7219-500A-CEC61A070DFB}"/>
              </a:ext>
            </a:extLst>
          </p:cNvPr>
          <p:cNvSpPr>
            <a:spLocks noGrp="1"/>
          </p:cNvSpPr>
          <p:nvPr>
            <p:ph type="dt" sz="half" idx="10"/>
          </p:nvPr>
        </p:nvSpPr>
        <p:spPr/>
        <p:txBody>
          <a:bodyPr/>
          <a:lstStyle/>
          <a:p>
            <a:fld id="{46F2D603-5CB0-DA4E-B289-3AF7B454F386}" type="datetimeFigureOut">
              <a:rPr lang="en-US" smtClean="0"/>
              <a:t>6/12/2026</a:t>
            </a:fld>
            <a:endParaRPr lang="en-US"/>
          </a:p>
        </p:txBody>
      </p:sp>
      <p:sp>
        <p:nvSpPr>
          <p:cNvPr id="3" name="Footer Placeholder 2">
            <a:extLst>
              <a:ext uri="{FF2B5EF4-FFF2-40B4-BE49-F238E27FC236}">
                <a16:creationId xmlns:a16="http://schemas.microsoft.com/office/drawing/2014/main" id="{498FA7EA-31F0-D89C-1EA5-B04AB933B2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8409A-427D-0AB8-E3FD-7E452E20121F}"/>
              </a:ext>
            </a:extLst>
          </p:cNvPr>
          <p:cNvSpPr>
            <a:spLocks noGrp="1"/>
          </p:cNvSpPr>
          <p:nvPr>
            <p:ph type="sldNum" sz="quarter" idx="12"/>
          </p:nvPr>
        </p:nvSpPr>
        <p:spPr/>
        <p:txBody>
          <a:bodyPr/>
          <a:lstStyle/>
          <a:p>
            <a:fld id="{5EE988CD-E006-E043-A3AC-D19758D8A12E}" type="slidenum">
              <a:rPr lang="en-US" smtClean="0"/>
              <a:t>‹#›</a:t>
            </a:fld>
            <a:endParaRPr lang="en-US"/>
          </a:p>
        </p:txBody>
      </p:sp>
    </p:spTree>
    <p:extLst>
      <p:ext uri="{BB962C8B-B14F-4D97-AF65-F5344CB8AC3E}">
        <p14:creationId xmlns:p14="http://schemas.microsoft.com/office/powerpoint/2010/main" val="160421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D77F-A5D4-5CD0-6D7F-8F06609DE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A3CF6B-ED6F-5EC2-45BE-66E029D27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BE4196-AAD8-3023-6422-4F3B7ADE2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65AEC-B426-0818-3F30-A57A8EFD502E}"/>
              </a:ext>
            </a:extLst>
          </p:cNvPr>
          <p:cNvSpPr>
            <a:spLocks noGrp="1"/>
          </p:cNvSpPr>
          <p:nvPr>
            <p:ph type="dt" sz="half" idx="10"/>
          </p:nvPr>
        </p:nvSpPr>
        <p:spPr/>
        <p:txBody>
          <a:bodyPr/>
          <a:lstStyle/>
          <a:p>
            <a:fld id="{46F2D603-5CB0-DA4E-B289-3AF7B454F386}" type="datetimeFigureOut">
              <a:rPr lang="en-US" smtClean="0"/>
              <a:t>6/12/2026</a:t>
            </a:fld>
            <a:endParaRPr lang="en-US"/>
          </a:p>
        </p:txBody>
      </p:sp>
      <p:sp>
        <p:nvSpPr>
          <p:cNvPr id="6" name="Footer Placeholder 5">
            <a:extLst>
              <a:ext uri="{FF2B5EF4-FFF2-40B4-BE49-F238E27FC236}">
                <a16:creationId xmlns:a16="http://schemas.microsoft.com/office/drawing/2014/main" id="{E14D39D2-0588-F3BF-8A01-12D557055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7B3CE-9B73-B37D-D97A-376DFE12D7C8}"/>
              </a:ext>
            </a:extLst>
          </p:cNvPr>
          <p:cNvSpPr>
            <a:spLocks noGrp="1"/>
          </p:cNvSpPr>
          <p:nvPr>
            <p:ph type="sldNum" sz="quarter" idx="12"/>
          </p:nvPr>
        </p:nvSpPr>
        <p:spPr/>
        <p:txBody>
          <a:bodyPr/>
          <a:lstStyle/>
          <a:p>
            <a:fld id="{5EE988CD-E006-E043-A3AC-D19758D8A12E}" type="slidenum">
              <a:rPr lang="en-US" smtClean="0"/>
              <a:t>‹#›</a:t>
            </a:fld>
            <a:endParaRPr lang="en-US"/>
          </a:p>
        </p:txBody>
      </p:sp>
    </p:spTree>
    <p:extLst>
      <p:ext uri="{BB962C8B-B14F-4D97-AF65-F5344CB8AC3E}">
        <p14:creationId xmlns:p14="http://schemas.microsoft.com/office/powerpoint/2010/main" val="9009483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1542FA-2C27-A674-1956-EA3366330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7AB9BC-B494-605C-6272-CEC08BE5B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EB6B3-5E67-5FC2-D1DD-B7B24621B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F2D603-5CB0-DA4E-B289-3AF7B454F386}" type="datetimeFigureOut">
              <a:rPr lang="en-US" smtClean="0"/>
              <a:t>6/12/2026</a:t>
            </a:fld>
            <a:endParaRPr lang="en-US"/>
          </a:p>
        </p:txBody>
      </p:sp>
      <p:sp>
        <p:nvSpPr>
          <p:cNvPr id="5" name="Footer Placeholder 4">
            <a:extLst>
              <a:ext uri="{FF2B5EF4-FFF2-40B4-BE49-F238E27FC236}">
                <a16:creationId xmlns:a16="http://schemas.microsoft.com/office/drawing/2014/main" id="{A5817637-079D-64EC-2E11-06D1BF2FF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598D6B-8E0B-2200-903A-A3A748017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E988CD-E006-E043-A3AC-D19758D8A12E}" type="slidenum">
              <a:rPr lang="en-US" smtClean="0"/>
              <a:t>‹#›</a:t>
            </a:fld>
            <a:endParaRPr lang="en-US"/>
          </a:p>
        </p:txBody>
      </p:sp>
    </p:spTree>
    <p:extLst>
      <p:ext uri="{BB962C8B-B14F-4D97-AF65-F5344CB8AC3E}">
        <p14:creationId xmlns:p14="http://schemas.microsoft.com/office/powerpoint/2010/main" val="85113553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88183F-54B5-6F44-AC74-05F33690E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9698C-D6D0-4347-890B-0CE2BB360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6724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xStyles>
    <p:titleStyle>
      <a:lvl1pPr algn="l" defTabSz="914400" rtl="0" eaLnBrk="1" latinLnBrk="0" hangingPunct="1">
        <a:lnSpc>
          <a:spcPct val="90000"/>
        </a:lnSpc>
        <a:spcBef>
          <a:spcPct val="0"/>
        </a:spcBef>
        <a:buNone/>
        <a:defRPr sz="4400" b="1" kern="1200">
          <a:solidFill>
            <a:srgbClr val="9D293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394_8980F587.xml"/><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4710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alphaModFix amt="12000"/>
          </a:blip>
          <a:stretch>
            <a:fillRect/>
          </a:stretch>
        </p:blipFill>
        <p:spPr>
          <a:xfrm>
            <a:off x="8869680" y="365760"/>
            <a:ext cx="3840480" cy="3840480"/>
          </a:xfrm>
          <a:prstGeom prst="rect">
            <a:avLst/>
          </a:prstGeom>
        </p:spPr>
      </p:pic>
      <p:sp>
        <p:nvSpPr>
          <p:cNvPr id="5" name="Text 2"/>
          <p:cNvSpPr/>
          <p:nvPr/>
        </p:nvSpPr>
        <p:spPr>
          <a:xfrm>
            <a:off x="640080" y="1783080"/>
            <a:ext cx="10607040" cy="2011680"/>
          </a:xfrm>
          <a:prstGeom prst="rect">
            <a:avLst/>
          </a:prstGeom>
          <a:noFill/>
          <a:ln/>
        </p:spPr>
        <p:txBody>
          <a:bodyPr wrap="square" lIns="0" tIns="0" rIns="0" bIns="0" rtlCol="0" anchor="ctr"/>
          <a:lstStyle/>
          <a:p>
            <a:pPr marL="0" indent="0">
              <a:lnSpc>
                <a:spcPts val="6000"/>
              </a:lnSpc>
              <a:buNone/>
            </a:pPr>
            <a:r>
              <a:rPr lang="en-US" sz="5800" b="1" dirty="0">
                <a:solidFill>
                  <a:srgbClr val="FFFFFF"/>
                </a:solidFill>
                <a:latin typeface="Georgia" pitchFamily="34" charset="0"/>
                <a:ea typeface="Georgia" pitchFamily="34" charset="-122"/>
                <a:cs typeface="Georgia" pitchFamily="34" charset="-120"/>
              </a:rPr>
              <a:t>The Abundant Future of</a:t>
            </a:r>
            <a:endParaRPr lang="en-US" sz="5800" dirty="0"/>
          </a:p>
          <a:p>
            <a:pPr marL="0" indent="0">
              <a:lnSpc>
                <a:spcPts val="6000"/>
              </a:lnSpc>
              <a:buNone/>
            </a:pPr>
            <a:r>
              <a:rPr lang="en-US" sz="5800" b="1" dirty="0">
                <a:solidFill>
                  <a:srgbClr val="FFFFFF"/>
                </a:solidFill>
                <a:latin typeface="Georgia" pitchFamily="34" charset="0"/>
                <a:ea typeface="Georgia" pitchFamily="34" charset="-122"/>
                <a:cs typeface="Georgia" pitchFamily="34" charset="-120"/>
              </a:rPr>
              <a:t>Electrical Construction</a:t>
            </a:r>
            <a:endParaRPr lang="en-US" sz="5800" dirty="0"/>
          </a:p>
        </p:txBody>
      </p:sp>
      <p:sp>
        <p:nvSpPr>
          <p:cNvPr id="6" name="Text 3"/>
          <p:cNvSpPr/>
          <p:nvPr/>
        </p:nvSpPr>
        <p:spPr>
          <a:xfrm>
            <a:off x="640080" y="3977640"/>
            <a:ext cx="8503920" cy="822960"/>
          </a:xfrm>
          <a:prstGeom prst="rect">
            <a:avLst/>
          </a:prstGeom>
          <a:noFill/>
          <a:ln/>
        </p:spPr>
        <p:txBody>
          <a:bodyPr wrap="square" lIns="0" tIns="0" rIns="0" bIns="0" rtlCol="0" anchor="ctr"/>
          <a:lstStyle/>
          <a:p>
            <a:pPr marL="0" indent="0">
              <a:lnSpc>
                <a:spcPts val="2400"/>
              </a:lnSpc>
              <a:buNone/>
            </a:pPr>
            <a:r>
              <a:rPr lang="en-US" sz="1700" i="1" dirty="0">
                <a:solidFill>
                  <a:srgbClr val="E7B3BC"/>
                </a:solidFill>
                <a:latin typeface="Calibri" pitchFamily="34" charset="0"/>
                <a:ea typeface="Calibri" pitchFamily="34" charset="-122"/>
                <a:cs typeface="Calibri" pitchFamily="34" charset="-120"/>
              </a:rPr>
              <a:t>We are in the earliest days of the largest construction buildout in the history of humanity and data centers are only the tip of the spear.</a:t>
            </a:r>
            <a:endParaRPr lang="en-US" sz="1700" dirty="0"/>
          </a:p>
        </p:txBody>
      </p:sp>
      <p:sp>
        <p:nvSpPr>
          <p:cNvPr id="7" name="Shape 4"/>
          <p:cNvSpPr/>
          <p:nvPr/>
        </p:nvSpPr>
        <p:spPr>
          <a:xfrm>
            <a:off x="640080" y="5138928"/>
            <a:ext cx="5029200" cy="0"/>
          </a:xfrm>
          <a:prstGeom prst="line">
            <a:avLst/>
          </a:prstGeom>
          <a:noFill/>
          <a:ln w="19050">
            <a:solidFill>
              <a:srgbClr val="9E2B3E"/>
            </a:solidFill>
            <a:prstDash val="solid"/>
          </a:ln>
        </p:spPr>
        <p:txBody>
          <a:bodyPr/>
          <a:lstStyle/>
          <a:p>
            <a:endParaRPr lang="en-US"/>
          </a:p>
        </p:txBody>
      </p:sp>
      <p:sp>
        <p:nvSpPr>
          <p:cNvPr id="8" name="Text 5"/>
          <p:cNvSpPr/>
          <p:nvPr/>
        </p:nvSpPr>
        <p:spPr>
          <a:xfrm>
            <a:off x="640080" y="5285232"/>
            <a:ext cx="10058400" cy="365760"/>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Josh Bone</a:t>
            </a:r>
            <a:r>
              <a:rPr lang="en-US" sz="1500" dirty="0">
                <a:solidFill>
                  <a:srgbClr val="C98C96"/>
                </a:solidFill>
                <a:latin typeface="Calibri" pitchFamily="34" charset="0"/>
                <a:ea typeface="Calibri" pitchFamily="34" charset="-122"/>
                <a:cs typeface="Calibri" pitchFamily="34" charset="-120"/>
              </a:rPr>
              <a:t>   Executive Director, ELECTRI International</a:t>
            </a:r>
            <a:endParaRPr lang="en-US" sz="1500" dirty="0"/>
          </a:p>
        </p:txBody>
      </p:sp>
      <p:sp>
        <p:nvSpPr>
          <p:cNvPr id="9" name="Text 6"/>
          <p:cNvSpPr/>
          <p:nvPr/>
        </p:nvSpPr>
        <p:spPr>
          <a:xfrm>
            <a:off x="640080" y="5650992"/>
            <a:ext cx="10058400" cy="320040"/>
          </a:xfrm>
          <a:prstGeom prst="rect">
            <a:avLst/>
          </a:prstGeom>
          <a:noFill/>
          <a:ln/>
        </p:spPr>
        <p:txBody>
          <a:bodyPr wrap="square" lIns="0" tIns="0" rIns="0" bIns="0" rtlCol="0" anchor="ctr"/>
          <a:lstStyle/>
          <a:p>
            <a:pPr marL="0" indent="0">
              <a:buNone/>
            </a:pPr>
            <a:r>
              <a:rPr lang="en-US" sz="1150" dirty="0">
                <a:solidFill>
                  <a:srgbClr val="C98C96"/>
                </a:solidFill>
                <a:latin typeface="Calibri" pitchFamily="34" charset="0"/>
                <a:ea typeface="Calibri" pitchFamily="34" charset="-122"/>
                <a:cs typeface="Calibri" pitchFamily="34" charset="-120"/>
              </a:rPr>
              <a:t>The Foundation for Electrical Contractors</a:t>
            </a:r>
            <a:endParaRPr lang="en-US" sz="1150" dirty="0"/>
          </a:p>
        </p:txBody>
      </p:sp>
      <p:sp>
        <p:nvSpPr>
          <p:cNvPr id="11" name="Shape 7"/>
          <p:cNvSpPr/>
          <p:nvPr/>
        </p:nvSpPr>
        <p:spPr>
          <a:xfrm>
            <a:off x="640080" y="6455664"/>
            <a:ext cx="91440" cy="91440"/>
          </a:xfrm>
          <a:prstGeom prst="rect">
            <a:avLst/>
          </a:prstGeom>
          <a:solidFill>
            <a:srgbClr val="E7B3BC"/>
          </a:solidFill>
          <a:ln/>
        </p:spPr>
        <p:txBody>
          <a:bodyPr/>
          <a:lstStyle/>
          <a:p>
            <a:endParaRPr lang="en-US"/>
          </a:p>
        </p:txBody>
      </p:sp>
      <p:sp>
        <p:nvSpPr>
          <p:cNvPr id="12" name="Text 8"/>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C98C96"/>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13" name="Text 9"/>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C98C96"/>
                </a:solidFill>
                <a:latin typeface="Calibri" pitchFamily="34" charset="0"/>
                <a:ea typeface="Calibri" pitchFamily="34" charset="-122"/>
                <a:cs typeface="Calibri" pitchFamily="34" charset="-120"/>
              </a:rPr>
              <a:t>1</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566928"/>
            <a:ext cx="146304" cy="146304"/>
          </a:xfrm>
          <a:prstGeom prst="rect">
            <a:avLst/>
          </a:prstGeom>
          <a:solidFill>
            <a:srgbClr val="6E1422"/>
          </a:solidFill>
          <a:ln/>
        </p:spPr>
        <p:txBody>
          <a:bodyPr/>
          <a:lstStyle/>
          <a:p>
            <a:endParaRPr lang="en-US"/>
          </a:p>
        </p:txBody>
      </p:sp>
      <p:sp>
        <p:nvSpPr>
          <p:cNvPr id="3" name="Text 1"/>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RESHORING</a:t>
            </a:r>
            <a:endParaRPr lang="en-US" sz="1250" dirty="0"/>
          </a:p>
        </p:txBody>
      </p:sp>
      <p:sp>
        <p:nvSpPr>
          <p:cNvPr id="4" name="Text 2"/>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Advanced manufacturing &amp; the chip base</a:t>
            </a:r>
            <a:endParaRPr lang="en-US" sz="3300" dirty="0"/>
          </a:p>
        </p:txBody>
      </p:sp>
      <p:sp>
        <p:nvSpPr>
          <p:cNvPr id="5" name="Text 3"/>
          <p:cNvSpPr/>
          <p:nvPr/>
        </p:nvSpPr>
        <p:spPr>
          <a:xfrm>
            <a:off x="640080" y="1874520"/>
            <a:ext cx="10881360" cy="1097280"/>
          </a:xfrm>
          <a:prstGeom prst="rect">
            <a:avLst/>
          </a:prstGeom>
          <a:noFill/>
          <a:ln/>
        </p:spPr>
        <p:txBody>
          <a:bodyPr wrap="square" lIns="0" tIns="0" rIns="0" bIns="0" rtlCol="0" anchor="ctr"/>
          <a:lstStyle/>
          <a:p>
            <a:pPr marL="0" indent="0">
              <a:lnSpc>
                <a:spcPts val="2500"/>
              </a:lnSpc>
              <a:buNone/>
            </a:pPr>
            <a:r>
              <a:rPr lang="en-US" sz="1650" dirty="0">
                <a:solidFill>
                  <a:srgbClr val="242424"/>
                </a:solidFill>
                <a:latin typeface="Calibri" pitchFamily="34" charset="0"/>
                <a:ea typeface="Calibri" pitchFamily="34" charset="-122"/>
                <a:cs typeface="Calibri" pitchFamily="34" charset="-120"/>
              </a:rPr>
              <a:t>AI doesn't only need data centers and power, it needs </a:t>
            </a:r>
            <a:r>
              <a:rPr lang="en-US" sz="1650" b="1" dirty="0">
                <a:solidFill>
                  <a:srgbClr val="6E1422"/>
                </a:solidFill>
                <a:latin typeface="Calibri" pitchFamily="34" charset="0"/>
                <a:ea typeface="Calibri" pitchFamily="34" charset="-122"/>
                <a:cs typeface="Calibri" pitchFamily="34" charset="-120"/>
              </a:rPr>
              <a:t>factories</a:t>
            </a:r>
            <a:r>
              <a:rPr lang="en-US" sz="1650" dirty="0">
                <a:solidFill>
                  <a:srgbClr val="242424"/>
                </a:solidFill>
                <a:latin typeface="Calibri" pitchFamily="34" charset="0"/>
                <a:ea typeface="Calibri" pitchFamily="34" charset="-122"/>
                <a:cs typeface="Calibri" pitchFamily="34" charset="-120"/>
              </a:rPr>
              <a:t>. Semiconductor fabs, battery and storage plants, transformer and switchgear manufacturing, and the reshored supply chain that feeds all four other engines.</a:t>
            </a:r>
            <a:endParaRPr lang="en-US" sz="1650" dirty="0"/>
          </a:p>
        </p:txBody>
      </p:sp>
      <p:sp>
        <p:nvSpPr>
          <p:cNvPr id="6" name="Shape 4"/>
          <p:cNvSpPr/>
          <p:nvPr/>
        </p:nvSpPr>
        <p:spPr>
          <a:xfrm>
            <a:off x="640080" y="3246120"/>
            <a:ext cx="3456432" cy="260604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7" name="Shape 5"/>
          <p:cNvSpPr/>
          <p:nvPr/>
        </p:nvSpPr>
        <p:spPr>
          <a:xfrm>
            <a:off x="950976" y="3520440"/>
            <a:ext cx="786384" cy="786384"/>
          </a:xfrm>
          <a:prstGeom prst="ellipse">
            <a:avLst/>
          </a:prstGeom>
          <a:solidFill>
            <a:srgbClr val="FFFFFF"/>
          </a:solidFill>
          <a:ln w="12700">
            <a:solidFill>
              <a:srgbClr val="E3DCDC"/>
            </a:solidFill>
            <a:prstDash val="solid"/>
          </a:ln>
        </p:spPr>
        <p:txBody>
          <a:bodyPr/>
          <a:lstStyle/>
          <a:p>
            <a:endParaRPr lang="en-US"/>
          </a:p>
        </p:txBody>
      </p:sp>
      <p:pic>
        <p:nvPicPr>
          <p:cNvPr id="8" name="Image 0" descr="preencoded.png"/>
          <p:cNvPicPr>
            <a:picLocks noChangeAspect="1"/>
          </p:cNvPicPr>
          <p:nvPr/>
        </p:nvPicPr>
        <p:blipFill>
          <a:blip r:embed="rId3"/>
          <a:stretch>
            <a:fillRect/>
          </a:stretch>
        </p:blipFill>
        <p:spPr>
          <a:xfrm>
            <a:off x="1133856" y="3703320"/>
            <a:ext cx="420624" cy="420624"/>
          </a:xfrm>
          <a:prstGeom prst="rect">
            <a:avLst/>
          </a:prstGeom>
        </p:spPr>
      </p:pic>
      <p:sp>
        <p:nvSpPr>
          <p:cNvPr id="9" name="Text 6"/>
          <p:cNvSpPr/>
          <p:nvPr/>
        </p:nvSpPr>
        <p:spPr>
          <a:xfrm>
            <a:off x="950976" y="4434840"/>
            <a:ext cx="2834640" cy="457200"/>
          </a:xfrm>
          <a:prstGeom prst="rect">
            <a:avLst/>
          </a:prstGeom>
          <a:noFill/>
          <a:ln/>
        </p:spPr>
        <p:txBody>
          <a:bodyPr wrap="square" lIns="0" tIns="0" rIns="0" bIns="0" rtlCol="0" anchor="ctr"/>
          <a:lstStyle/>
          <a:p>
            <a:pPr marL="0" indent="0">
              <a:buNone/>
            </a:pPr>
            <a:r>
              <a:rPr lang="en-US" sz="1800" b="1" dirty="0">
                <a:solidFill>
                  <a:srgbClr val="151515"/>
                </a:solidFill>
                <a:latin typeface="Georgia" pitchFamily="34" charset="0"/>
                <a:ea typeface="Georgia" pitchFamily="34" charset="-122"/>
                <a:cs typeface="Georgia" pitchFamily="34" charset="-120"/>
              </a:rPr>
              <a:t>Semiconductor fabs</a:t>
            </a:r>
            <a:endParaRPr lang="en-US" sz="1800" dirty="0"/>
          </a:p>
        </p:txBody>
      </p:sp>
      <p:sp>
        <p:nvSpPr>
          <p:cNvPr id="10" name="Text 7"/>
          <p:cNvSpPr/>
          <p:nvPr/>
        </p:nvSpPr>
        <p:spPr>
          <a:xfrm>
            <a:off x="950976" y="4892040"/>
            <a:ext cx="2852928" cy="914400"/>
          </a:xfrm>
          <a:prstGeom prst="rect">
            <a:avLst/>
          </a:prstGeom>
          <a:noFill/>
          <a:ln/>
        </p:spPr>
        <p:txBody>
          <a:bodyPr wrap="square" lIns="0" tIns="0" rIns="0" bIns="0" rtlCol="0" anchor="ctr"/>
          <a:lstStyle/>
          <a:p>
            <a:pPr marL="0" indent="0">
              <a:lnSpc>
                <a:spcPts val="1700"/>
              </a:lnSpc>
              <a:buNone/>
            </a:pPr>
            <a:r>
              <a:rPr lang="en-US" sz="1250" dirty="0">
                <a:solidFill>
                  <a:srgbClr val="242424"/>
                </a:solidFill>
                <a:latin typeface="Calibri" pitchFamily="34" charset="0"/>
                <a:ea typeface="Calibri" pitchFamily="34" charset="-122"/>
                <a:cs typeface="Calibri" pitchFamily="34" charset="-120"/>
              </a:rPr>
              <a:t>The most electrically complex buildings on earth — clean-room power, ultra-pure utilities, redundant feeds, process tooling.</a:t>
            </a:r>
            <a:endParaRPr lang="en-US" sz="1250" dirty="0"/>
          </a:p>
        </p:txBody>
      </p:sp>
      <p:sp>
        <p:nvSpPr>
          <p:cNvPr id="11" name="Shape 8"/>
          <p:cNvSpPr/>
          <p:nvPr/>
        </p:nvSpPr>
        <p:spPr>
          <a:xfrm>
            <a:off x="4370832" y="3246120"/>
            <a:ext cx="3456432" cy="260604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2" name="Shape 9"/>
          <p:cNvSpPr/>
          <p:nvPr/>
        </p:nvSpPr>
        <p:spPr>
          <a:xfrm>
            <a:off x="4681728" y="3520440"/>
            <a:ext cx="786384" cy="786384"/>
          </a:xfrm>
          <a:prstGeom prst="ellipse">
            <a:avLst/>
          </a:prstGeom>
          <a:solidFill>
            <a:srgbClr val="FFFFFF"/>
          </a:solidFill>
          <a:ln w="12700">
            <a:solidFill>
              <a:srgbClr val="E3DCDC"/>
            </a:solidFill>
            <a:prstDash val="solid"/>
          </a:ln>
        </p:spPr>
        <p:txBody>
          <a:bodyPr/>
          <a:lstStyle/>
          <a:p>
            <a:endParaRPr lang="en-US"/>
          </a:p>
        </p:txBody>
      </p:sp>
      <p:pic>
        <p:nvPicPr>
          <p:cNvPr id="13" name="Image 1" descr="preencoded.png"/>
          <p:cNvPicPr>
            <a:picLocks noChangeAspect="1"/>
          </p:cNvPicPr>
          <p:nvPr/>
        </p:nvPicPr>
        <p:blipFill>
          <a:blip r:embed="rId4"/>
          <a:stretch>
            <a:fillRect/>
          </a:stretch>
        </p:blipFill>
        <p:spPr>
          <a:xfrm>
            <a:off x="4864608" y="3703320"/>
            <a:ext cx="420624" cy="420624"/>
          </a:xfrm>
          <a:prstGeom prst="rect">
            <a:avLst/>
          </a:prstGeom>
        </p:spPr>
      </p:pic>
      <p:sp>
        <p:nvSpPr>
          <p:cNvPr id="14" name="Text 10"/>
          <p:cNvSpPr/>
          <p:nvPr/>
        </p:nvSpPr>
        <p:spPr>
          <a:xfrm>
            <a:off x="4681728" y="4434840"/>
            <a:ext cx="2834640" cy="457200"/>
          </a:xfrm>
          <a:prstGeom prst="rect">
            <a:avLst/>
          </a:prstGeom>
          <a:noFill/>
          <a:ln/>
        </p:spPr>
        <p:txBody>
          <a:bodyPr wrap="square" lIns="0" tIns="0" rIns="0" bIns="0" rtlCol="0" anchor="ctr"/>
          <a:lstStyle/>
          <a:p>
            <a:pPr marL="0" indent="0">
              <a:buNone/>
            </a:pPr>
            <a:r>
              <a:rPr lang="en-US" sz="1800" b="1" dirty="0">
                <a:solidFill>
                  <a:srgbClr val="151515"/>
                </a:solidFill>
                <a:latin typeface="Georgia" pitchFamily="34" charset="0"/>
                <a:ea typeface="Georgia" pitchFamily="34" charset="-122"/>
                <a:cs typeface="Georgia" pitchFamily="34" charset="-120"/>
              </a:rPr>
              <a:t>Reshored production</a:t>
            </a:r>
            <a:endParaRPr lang="en-US" sz="1800" dirty="0"/>
          </a:p>
        </p:txBody>
      </p:sp>
      <p:sp>
        <p:nvSpPr>
          <p:cNvPr id="15" name="Text 11"/>
          <p:cNvSpPr/>
          <p:nvPr/>
        </p:nvSpPr>
        <p:spPr>
          <a:xfrm>
            <a:off x="4681728" y="4892040"/>
            <a:ext cx="2852928" cy="914400"/>
          </a:xfrm>
          <a:prstGeom prst="rect">
            <a:avLst/>
          </a:prstGeom>
          <a:noFill/>
          <a:ln/>
        </p:spPr>
        <p:txBody>
          <a:bodyPr wrap="square" lIns="0" tIns="0" rIns="0" bIns="0" rtlCol="0" anchor="ctr"/>
          <a:lstStyle/>
          <a:p>
            <a:pPr marL="0" indent="0">
              <a:lnSpc>
                <a:spcPts val="1700"/>
              </a:lnSpc>
              <a:buNone/>
            </a:pPr>
            <a:r>
              <a:rPr lang="en-US" sz="1250" dirty="0">
                <a:solidFill>
                  <a:srgbClr val="242424"/>
                </a:solidFill>
                <a:latin typeface="Calibri" pitchFamily="34" charset="0"/>
                <a:ea typeface="Calibri" pitchFamily="34" charset="-122"/>
                <a:cs typeface="Calibri" pitchFamily="34" charset="-120"/>
              </a:rPr>
              <a:t>New domestic plants for batteries, EV systems, and electrical equipment itself — built where the work is.</a:t>
            </a:r>
            <a:endParaRPr lang="en-US" sz="1250" dirty="0"/>
          </a:p>
        </p:txBody>
      </p:sp>
      <p:sp>
        <p:nvSpPr>
          <p:cNvPr id="16" name="Shape 12"/>
          <p:cNvSpPr/>
          <p:nvPr/>
        </p:nvSpPr>
        <p:spPr>
          <a:xfrm>
            <a:off x="8101584" y="3246120"/>
            <a:ext cx="3456432" cy="260604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7" name="Shape 13"/>
          <p:cNvSpPr/>
          <p:nvPr/>
        </p:nvSpPr>
        <p:spPr>
          <a:xfrm>
            <a:off x="8412480" y="3520440"/>
            <a:ext cx="786384" cy="786384"/>
          </a:xfrm>
          <a:prstGeom prst="ellipse">
            <a:avLst/>
          </a:prstGeom>
          <a:solidFill>
            <a:srgbClr val="FFFFFF"/>
          </a:solidFill>
          <a:ln w="12700">
            <a:solidFill>
              <a:srgbClr val="E3DCDC"/>
            </a:solidFill>
            <a:prstDash val="solid"/>
          </a:ln>
        </p:spPr>
        <p:txBody>
          <a:bodyPr/>
          <a:lstStyle/>
          <a:p>
            <a:endParaRPr lang="en-US"/>
          </a:p>
        </p:txBody>
      </p:sp>
      <p:pic>
        <p:nvPicPr>
          <p:cNvPr id="18" name="Image 2" descr="preencoded.png"/>
          <p:cNvPicPr>
            <a:picLocks noChangeAspect="1"/>
          </p:cNvPicPr>
          <p:nvPr/>
        </p:nvPicPr>
        <p:blipFill>
          <a:blip r:embed="rId5"/>
          <a:stretch>
            <a:fillRect/>
          </a:stretch>
        </p:blipFill>
        <p:spPr>
          <a:xfrm>
            <a:off x="8595360" y="3703320"/>
            <a:ext cx="420624" cy="420624"/>
          </a:xfrm>
          <a:prstGeom prst="rect">
            <a:avLst/>
          </a:prstGeom>
        </p:spPr>
      </p:pic>
      <p:sp>
        <p:nvSpPr>
          <p:cNvPr id="19" name="Text 14"/>
          <p:cNvSpPr/>
          <p:nvPr/>
        </p:nvSpPr>
        <p:spPr>
          <a:xfrm>
            <a:off x="8412480" y="4434840"/>
            <a:ext cx="2834640" cy="457200"/>
          </a:xfrm>
          <a:prstGeom prst="rect">
            <a:avLst/>
          </a:prstGeom>
          <a:noFill/>
          <a:ln/>
        </p:spPr>
        <p:txBody>
          <a:bodyPr wrap="square" lIns="0" tIns="0" rIns="0" bIns="0" rtlCol="0" anchor="ctr"/>
          <a:lstStyle/>
          <a:p>
            <a:pPr marL="0" indent="0">
              <a:buNone/>
            </a:pPr>
            <a:r>
              <a:rPr lang="en-US" sz="1800" b="1" dirty="0">
                <a:solidFill>
                  <a:srgbClr val="151515"/>
                </a:solidFill>
                <a:latin typeface="Georgia" pitchFamily="34" charset="0"/>
                <a:ea typeface="Georgia" pitchFamily="34" charset="-122"/>
                <a:cs typeface="Georgia" pitchFamily="34" charset="-120"/>
              </a:rPr>
              <a:t>Supply-chain hardening</a:t>
            </a:r>
            <a:endParaRPr lang="en-US" sz="1800" dirty="0"/>
          </a:p>
        </p:txBody>
      </p:sp>
      <p:sp>
        <p:nvSpPr>
          <p:cNvPr id="20" name="Text 15"/>
          <p:cNvSpPr/>
          <p:nvPr/>
        </p:nvSpPr>
        <p:spPr>
          <a:xfrm>
            <a:off x="8412480" y="4892040"/>
            <a:ext cx="2852928" cy="914400"/>
          </a:xfrm>
          <a:prstGeom prst="rect">
            <a:avLst/>
          </a:prstGeom>
          <a:noFill/>
          <a:ln/>
        </p:spPr>
        <p:txBody>
          <a:bodyPr wrap="square" lIns="0" tIns="0" rIns="0" bIns="0" rtlCol="0" anchor="ctr"/>
          <a:lstStyle/>
          <a:p>
            <a:pPr marL="0" indent="0">
              <a:lnSpc>
                <a:spcPts val="1700"/>
              </a:lnSpc>
              <a:buNone/>
            </a:pPr>
            <a:r>
              <a:rPr lang="en-US" sz="1250" dirty="0">
                <a:solidFill>
                  <a:srgbClr val="242424"/>
                </a:solidFill>
                <a:latin typeface="Calibri" pitchFamily="34" charset="0"/>
                <a:ea typeface="Calibri" pitchFamily="34" charset="-122"/>
                <a:cs typeface="Calibri" pitchFamily="34" charset="-120"/>
              </a:rPr>
              <a:t>Transformer, switchgear, and conductor capacity must scale — much of it built and wired by us.</a:t>
            </a:r>
            <a:endParaRPr lang="en-US" sz="1250" dirty="0"/>
          </a:p>
        </p:txBody>
      </p:sp>
      <p:sp>
        <p:nvSpPr>
          <p:cNvPr id="22" name="Shape 16"/>
          <p:cNvSpPr/>
          <p:nvPr/>
        </p:nvSpPr>
        <p:spPr>
          <a:xfrm>
            <a:off x="640080" y="6455664"/>
            <a:ext cx="91440" cy="91440"/>
          </a:xfrm>
          <a:prstGeom prst="rect">
            <a:avLst/>
          </a:prstGeom>
          <a:solidFill>
            <a:srgbClr val="6E1422"/>
          </a:solidFill>
          <a:ln/>
        </p:spPr>
        <p:txBody>
          <a:bodyPr/>
          <a:lstStyle/>
          <a:p>
            <a:endParaRPr lang="en-US"/>
          </a:p>
        </p:txBody>
      </p:sp>
      <p:sp>
        <p:nvSpPr>
          <p:cNvPr id="23" name="Text 17"/>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24" name="Text 18"/>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9</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F4A9632-EBD6-BFB5-60E6-ED5CED6471FC}"/>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62E7013-5C1D-C857-1968-9E7AC1712BC7}"/>
              </a:ext>
            </a:extLst>
          </p:cNvPr>
          <p:cNvSpPr/>
          <p:nvPr/>
        </p:nvSpPr>
        <p:spPr>
          <a:xfrm>
            <a:off x="640080" y="566928"/>
            <a:ext cx="146304" cy="146304"/>
          </a:xfrm>
          <a:prstGeom prst="rect">
            <a:avLst/>
          </a:prstGeom>
          <a:solidFill>
            <a:srgbClr val="6E1422"/>
          </a:solidFill>
          <a:ln/>
        </p:spPr>
        <p:txBody>
          <a:bodyPr/>
          <a:lstStyle/>
          <a:p>
            <a:endParaRPr lang="en-US"/>
          </a:p>
        </p:txBody>
      </p:sp>
      <p:sp>
        <p:nvSpPr>
          <p:cNvPr id="3" name="Text 1">
            <a:extLst>
              <a:ext uri="{FF2B5EF4-FFF2-40B4-BE49-F238E27FC236}">
                <a16:creationId xmlns:a16="http://schemas.microsoft.com/office/drawing/2014/main" id="{D24F6F25-79E9-24E7-D40A-5240077900B6}"/>
              </a:ext>
            </a:extLst>
          </p:cNvPr>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The Energy Transition</a:t>
            </a:r>
            <a:endParaRPr lang="en-US" sz="1250" dirty="0"/>
          </a:p>
        </p:txBody>
      </p:sp>
      <p:sp>
        <p:nvSpPr>
          <p:cNvPr id="4" name="Text 2">
            <a:extLst>
              <a:ext uri="{FF2B5EF4-FFF2-40B4-BE49-F238E27FC236}">
                <a16:creationId xmlns:a16="http://schemas.microsoft.com/office/drawing/2014/main" id="{38BB68D1-6608-514D-0BC2-3F6488B89343}"/>
              </a:ext>
            </a:extLst>
          </p:cNvPr>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Modernizing the Grid</a:t>
            </a:r>
            <a:endParaRPr lang="en-US" sz="3300" dirty="0"/>
          </a:p>
        </p:txBody>
      </p:sp>
      <p:sp>
        <p:nvSpPr>
          <p:cNvPr id="6" name="Shape 4">
            <a:extLst>
              <a:ext uri="{FF2B5EF4-FFF2-40B4-BE49-F238E27FC236}">
                <a16:creationId xmlns:a16="http://schemas.microsoft.com/office/drawing/2014/main" id="{CC65B631-3B1F-D9F7-A3D3-A5A0CCAF1FB7}"/>
              </a:ext>
            </a:extLst>
          </p:cNvPr>
          <p:cNvSpPr/>
          <p:nvPr/>
        </p:nvSpPr>
        <p:spPr>
          <a:xfrm>
            <a:off x="640080" y="2216217"/>
            <a:ext cx="3456432" cy="260604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9" name="Text 6">
            <a:extLst>
              <a:ext uri="{FF2B5EF4-FFF2-40B4-BE49-F238E27FC236}">
                <a16:creationId xmlns:a16="http://schemas.microsoft.com/office/drawing/2014/main" id="{AD5C9CBE-C558-F3C5-A8CE-EE7878D846DE}"/>
              </a:ext>
            </a:extLst>
          </p:cNvPr>
          <p:cNvSpPr/>
          <p:nvPr/>
        </p:nvSpPr>
        <p:spPr>
          <a:xfrm>
            <a:off x="960120" y="2399097"/>
            <a:ext cx="2834640" cy="457200"/>
          </a:xfrm>
          <a:prstGeom prst="rect">
            <a:avLst/>
          </a:prstGeom>
          <a:noFill/>
          <a:ln/>
        </p:spPr>
        <p:txBody>
          <a:bodyPr wrap="square" lIns="0" tIns="0" rIns="0" bIns="0" rtlCol="0" anchor="ctr"/>
          <a:lstStyle/>
          <a:p>
            <a:pPr marL="0" indent="0">
              <a:buNone/>
            </a:pPr>
            <a:r>
              <a:rPr lang="en-US" sz="1800" b="1" dirty="0">
                <a:solidFill>
                  <a:srgbClr val="151515"/>
                </a:solidFill>
                <a:latin typeface="Georgia" pitchFamily="34" charset="0"/>
                <a:ea typeface="Georgia" pitchFamily="34" charset="-122"/>
                <a:cs typeface="Georgia" pitchFamily="34" charset="-120"/>
              </a:rPr>
              <a:t>Transmission Lines</a:t>
            </a:r>
            <a:endParaRPr lang="en-US" sz="1800" dirty="0"/>
          </a:p>
        </p:txBody>
      </p:sp>
      <p:sp>
        <p:nvSpPr>
          <p:cNvPr id="10" name="Text 7">
            <a:extLst>
              <a:ext uri="{FF2B5EF4-FFF2-40B4-BE49-F238E27FC236}">
                <a16:creationId xmlns:a16="http://schemas.microsoft.com/office/drawing/2014/main" id="{8EC68FF6-C681-1E3B-C64F-751F1BB3AF20}"/>
              </a:ext>
            </a:extLst>
          </p:cNvPr>
          <p:cNvSpPr/>
          <p:nvPr/>
        </p:nvSpPr>
        <p:spPr>
          <a:xfrm>
            <a:off x="926592" y="3062036"/>
            <a:ext cx="2852928" cy="1355959"/>
          </a:xfrm>
          <a:prstGeom prst="rect">
            <a:avLst/>
          </a:prstGeom>
          <a:noFill/>
          <a:ln/>
        </p:spPr>
        <p:txBody>
          <a:bodyPr wrap="square" lIns="0" tIns="0" rIns="0" bIns="0" rtlCol="0" anchor="ctr"/>
          <a:lstStyle/>
          <a:p>
            <a:pPr>
              <a:lnSpc>
                <a:spcPts val="1700"/>
              </a:lnSpc>
            </a:pPr>
            <a:r>
              <a:rPr lang="en-US" sz="1400" dirty="0"/>
              <a:t>DOE's 2023 National Transmission Needs Study concluded the system needs to expand transmission capacity by roughly </a:t>
            </a:r>
            <a:r>
              <a:rPr lang="en-US" sz="1400" b="1" dirty="0"/>
              <a:t>57% by 2035</a:t>
            </a:r>
            <a:r>
              <a:rPr lang="en-US" sz="1400" dirty="0"/>
              <a:t> and potentially </a:t>
            </a:r>
            <a:r>
              <a:rPr lang="en-US" sz="1400" b="1" dirty="0"/>
              <a:t>2–3x by 2050</a:t>
            </a:r>
            <a:r>
              <a:rPr lang="en-US" sz="1400" dirty="0"/>
              <a:t>.</a:t>
            </a:r>
            <a:endParaRPr lang="en-US" sz="1250" dirty="0"/>
          </a:p>
        </p:txBody>
      </p:sp>
      <p:sp>
        <p:nvSpPr>
          <p:cNvPr id="11" name="Shape 8">
            <a:extLst>
              <a:ext uri="{FF2B5EF4-FFF2-40B4-BE49-F238E27FC236}">
                <a16:creationId xmlns:a16="http://schemas.microsoft.com/office/drawing/2014/main" id="{98D13AA2-4A4E-F3E9-722B-B04A4C661258}"/>
              </a:ext>
            </a:extLst>
          </p:cNvPr>
          <p:cNvSpPr/>
          <p:nvPr/>
        </p:nvSpPr>
        <p:spPr>
          <a:xfrm>
            <a:off x="4370832" y="2216217"/>
            <a:ext cx="3456432" cy="260604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4" name="Text 10">
            <a:extLst>
              <a:ext uri="{FF2B5EF4-FFF2-40B4-BE49-F238E27FC236}">
                <a16:creationId xmlns:a16="http://schemas.microsoft.com/office/drawing/2014/main" id="{19E88020-20A4-EBAB-0153-F31F07AB6D13}"/>
              </a:ext>
            </a:extLst>
          </p:cNvPr>
          <p:cNvSpPr/>
          <p:nvPr/>
        </p:nvSpPr>
        <p:spPr>
          <a:xfrm>
            <a:off x="4700016" y="2396691"/>
            <a:ext cx="2834640" cy="457200"/>
          </a:xfrm>
          <a:prstGeom prst="rect">
            <a:avLst/>
          </a:prstGeom>
          <a:noFill/>
          <a:ln/>
        </p:spPr>
        <p:txBody>
          <a:bodyPr wrap="square" lIns="0" tIns="0" rIns="0" bIns="0" rtlCol="0" anchor="ctr"/>
          <a:lstStyle/>
          <a:p>
            <a:pPr marL="0" indent="0">
              <a:buNone/>
            </a:pPr>
            <a:r>
              <a:rPr lang="en-US" sz="1800" b="1" dirty="0">
                <a:solidFill>
                  <a:srgbClr val="151515"/>
                </a:solidFill>
                <a:latin typeface="Georgia" pitchFamily="34" charset="0"/>
                <a:ea typeface="Georgia" pitchFamily="34" charset="-122"/>
                <a:cs typeface="Georgia" pitchFamily="34" charset="-120"/>
              </a:rPr>
              <a:t>Federal Funding</a:t>
            </a:r>
            <a:endParaRPr lang="en-US" sz="1800" dirty="0"/>
          </a:p>
        </p:txBody>
      </p:sp>
      <p:sp>
        <p:nvSpPr>
          <p:cNvPr id="15" name="Text 11">
            <a:extLst>
              <a:ext uri="{FF2B5EF4-FFF2-40B4-BE49-F238E27FC236}">
                <a16:creationId xmlns:a16="http://schemas.microsoft.com/office/drawing/2014/main" id="{110D01DA-D05D-916D-0772-605675C3A56A}"/>
              </a:ext>
            </a:extLst>
          </p:cNvPr>
          <p:cNvSpPr/>
          <p:nvPr/>
        </p:nvSpPr>
        <p:spPr>
          <a:xfrm>
            <a:off x="4681728" y="2856297"/>
            <a:ext cx="2852928" cy="1920240"/>
          </a:xfrm>
          <a:prstGeom prst="rect">
            <a:avLst/>
          </a:prstGeom>
          <a:noFill/>
          <a:ln/>
        </p:spPr>
        <p:txBody>
          <a:bodyPr wrap="square" lIns="0" tIns="0" rIns="0" bIns="0" rtlCol="0" anchor="ctr"/>
          <a:lstStyle/>
          <a:p>
            <a:pPr>
              <a:lnSpc>
                <a:spcPts val="1700"/>
              </a:lnSpc>
            </a:pPr>
            <a:r>
              <a:rPr lang="en-US" sz="1400" dirty="0"/>
              <a:t>The Bipartisan Infrastructure Law put roughly </a:t>
            </a:r>
            <a:r>
              <a:rPr lang="en-US" sz="1400" b="1" dirty="0"/>
              <a:t>$65 billion</a:t>
            </a:r>
            <a:r>
              <a:rPr lang="en-US" sz="1400" dirty="0"/>
              <a:t> toward power-grid infrastructure through DOE. The headline programs are the Grid Resilience and Innovation Partnerships (</a:t>
            </a:r>
            <a:r>
              <a:rPr lang="en-US" sz="1400" b="1" dirty="0"/>
              <a:t>GRIP</a:t>
            </a:r>
            <a:r>
              <a:rPr lang="en-US" sz="1400" dirty="0"/>
              <a:t>) program at </a:t>
            </a:r>
            <a:r>
              <a:rPr lang="en-US" sz="1400" b="1" dirty="0"/>
              <a:t>$10.5 billion</a:t>
            </a:r>
            <a:r>
              <a:rPr lang="en-US" sz="1400" dirty="0"/>
              <a:t> total, distributed in rounds</a:t>
            </a:r>
            <a:endParaRPr lang="en-US" sz="1250" dirty="0"/>
          </a:p>
        </p:txBody>
      </p:sp>
      <p:sp>
        <p:nvSpPr>
          <p:cNvPr id="16" name="Shape 12">
            <a:extLst>
              <a:ext uri="{FF2B5EF4-FFF2-40B4-BE49-F238E27FC236}">
                <a16:creationId xmlns:a16="http://schemas.microsoft.com/office/drawing/2014/main" id="{E07F8B68-CA07-1B39-EA78-120878D29D17}"/>
              </a:ext>
            </a:extLst>
          </p:cNvPr>
          <p:cNvSpPr/>
          <p:nvPr/>
        </p:nvSpPr>
        <p:spPr>
          <a:xfrm>
            <a:off x="8101584" y="2216217"/>
            <a:ext cx="3456432" cy="260604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9" name="Text 14">
            <a:extLst>
              <a:ext uri="{FF2B5EF4-FFF2-40B4-BE49-F238E27FC236}">
                <a16:creationId xmlns:a16="http://schemas.microsoft.com/office/drawing/2014/main" id="{12272C08-98A6-D361-2743-D568A9DA2D10}"/>
              </a:ext>
            </a:extLst>
          </p:cNvPr>
          <p:cNvSpPr/>
          <p:nvPr/>
        </p:nvSpPr>
        <p:spPr>
          <a:xfrm>
            <a:off x="8397240" y="2399097"/>
            <a:ext cx="2834640" cy="457200"/>
          </a:xfrm>
          <a:prstGeom prst="rect">
            <a:avLst/>
          </a:prstGeom>
          <a:noFill/>
          <a:ln/>
        </p:spPr>
        <p:txBody>
          <a:bodyPr wrap="square" lIns="0" tIns="0" rIns="0" bIns="0" rtlCol="0" anchor="ctr"/>
          <a:lstStyle/>
          <a:p>
            <a:pPr marL="0" indent="0">
              <a:buNone/>
            </a:pPr>
            <a:r>
              <a:rPr lang="en-US" sz="1800" b="1" dirty="0">
                <a:solidFill>
                  <a:srgbClr val="151515"/>
                </a:solidFill>
                <a:latin typeface="Georgia" pitchFamily="34" charset="0"/>
                <a:ea typeface="Georgia" pitchFamily="34" charset="-122"/>
                <a:cs typeface="Georgia" pitchFamily="34" charset="-120"/>
              </a:rPr>
              <a:t>Utility Capital Spending</a:t>
            </a:r>
            <a:endParaRPr lang="en-US" sz="1800" dirty="0"/>
          </a:p>
        </p:txBody>
      </p:sp>
      <p:sp>
        <p:nvSpPr>
          <p:cNvPr id="20" name="Text 15">
            <a:extLst>
              <a:ext uri="{FF2B5EF4-FFF2-40B4-BE49-F238E27FC236}">
                <a16:creationId xmlns:a16="http://schemas.microsoft.com/office/drawing/2014/main" id="{96A3B7E2-EADA-19C7-9E4F-2F57B799DE92}"/>
              </a:ext>
            </a:extLst>
          </p:cNvPr>
          <p:cNvSpPr/>
          <p:nvPr/>
        </p:nvSpPr>
        <p:spPr>
          <a:xfrm>
            <a:off x="8412480" y="2982026"/>
            <a:ext cx="2852928" cy="1714501"/>
          </a:xfrm>
          <a:prstGeom prst="rect">
            <a:avLst/>
          </a:prstGeom>
          <a:noFill/>
          <a:ln/>
        </p:spPr>
        <p:txBody>
          <a:bodyPr wrap="square" lIns="0" tIns="0" rIns="0" bIns="0" rtlCol="0" anchor="ctr"/>
          <a:lstStyle/>
          <a:p>
            <a:pPr>
              <a:lnSpc>
                <a:spcPts val="1700"/>
              </a:lnSpc>
            </a:pPr>
            <a:r>
              <a:rPr lang="en-US" sz="1400" dirty="0"/>
              <a:t>Investor-owned utilities have been running record capex. Roughly </a:t>
            </a:r>
            <a:r>
              <a:rPr lang="en-US" sz="1400" b="1" dirty="0"/>
              <a:t>$170+ billion annually</a:t>
            </a:r>
            <a:r>
              <a:rPr lang="en-US" sz="1400" dirty="0"/>
              <a:t> (EEI figures), climbing year over year. Of that, </a:t>
            </a:r>
            <a:r>
              <a:rPr lang="en-US" sz="1400" b="1" dirty="0"/>
              <a:t>transmission specifically runs about $25–30 billion per year</a:t>
            </a:r>
            <a:r>
              <a:rPr lang="en-US" sz="1400" dirty="0"/>
              <a:t>, with distribution another $50–60B</a:t>
            </a:r>
            <a:endParaRPr lang="en-US" sz="1250" dirty="0"/>
          </a:p>
        </p:txBody>
      </p:sp>
      <p:sp>
        <p:nvSpPr>
          <p:cNvPr id="22" name="Shape 16">
            <a:extLst>
              <a:ext uri="{FF2B5EF4-FFF2-40B4-BE49-F238E27FC236}">
                <a16:creationId xmlns:a16="http://schemas.microsoft.com/office/drawing/2014/main" id="{84EB147C-9F49-C9A9-1FCD-B593B51DB200}"/>
              </a:ext>
            </a:extLst>
          </p:cNvPr>
          <p:cNvSpPr/>
          <p:nvPr/>
        </p:nvSpPr>
        <p:spPr>
          <a:xfrm>
            <a:off x="640080" y="6455664"/>
            <a:ext cx="91440" cy="91440"/>
          </a:xfrm>
          <a:prstGeom prst="rect">
            <a:avLst/>
          </a:prstGeom>
          <a:solidFill>
            <a:srgbClr val="6E1422"/>
          </a:solidFill>
          <a:ln/>
        </p:spPr>
        <p:txBody>
          <a:bodyPr/>
          <a:lstStyle/>
          <a:p>
            <a:endParaRPr lang="en-US"/>
          </a:p>
        </p:txBody>
      </p:sp>
      <p:sp>
        <p:nvSpPr>
          <p:cNvPr id="23" name="Text 17">
            <a:extLst>
              <a:ext uri="{FF2B5EF4-FFF2-40B4-BE49-F238E27FC236}">
                <a16:creationId xmlns:a16="http://schemas.microsoft.com/office/drawing/2014/main" id="{321F9042-EF23-EC9E-28BB-10391BFB8991}"/>
              </a:ext>
            </a:extLst>
          </p:cNvPr>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24" name="Text 18">
            <a:extLst>
              <a:ext uri="{FF2B5EF4-FFF2-40B4-BE49-F238E27FC236}">
                <a16:creationId xmlns:a16="http://schemas.microsoft.com/office/drawing/2014/main" id="{B1CD9299-8B8F-EFD2-8662-A19C583E18CF}"/>
              </a:ext>
            </a:extLst>
          </p:cNvPr>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9</a:t>
            </a:r>
            <a:endParaRPr lang="en-US" sz="900" dirty="0"/>
          </a:p>
        </p:txBody>
      </p:sp>
    </p:spTree>
    <p:extLst>
      <p:ext uri="{BB962C8B-B14F-4D97-AF65-F5344CB8AC3E}">
        <p14:creationId xmlns:p14="http://schemas.microsoft.com/office/powerpoint/2010/main" val="301618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566928"/>
            <a:ext cx="146304" cy="146304"/>
          </a:xfrm>
          <a:prstGeom prst="rect">
            <a:avLst/>
          </a:prstGeom>
          <a:solidFill>
            <a:srgbClr val="6E1422"/>
          </a:solidFill>
          <a:ln/>
        </p:spPr>
        <p:txBody>
          <a:bodyPr/>
          <a:lstStyle/>
          <a:p>
            <a:endParaRPr lang="en-US"/>
          </a:p>
        </p:txBody>
      </p:sp>
      <p:sp>
        <p:nvSpPr>
          <p:cNvPr id="3" name="Text 1"/>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THE LARGEST OF ALL</a:t>
            </a:r>
            <a:endParaRPr lang="en-US" sz="1250" dirty="0"/>
          </a:p>
        </p:txBody>
      </p:sp>
      <p:sp>
        <p:nvSpPr>
          <p:cNvPr id="4" name="Text 2"/>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Service &amp; systems integration</a:t>
            </a:r>
            <a:endParaRPr lang="en-US" sz="3300" dirty="0"/>
          </a:p>
        </p:txBody>
      </p:sp>
      <p:sp>
        <p:nvSpPr>
          <p:cNvPr id="5" name="Text 3"/>
          <p:cNvSpPr/>
          <p:nvPr/>
        </p:nvSpPr>
        <p:spPr>
          <a:xfrm>
            <a:off x="640080" y="1828800"/>
            <a:ext cx="10881360" cy="1005840"/>
          </a:xfrm>
          <a:prstGeom prst="rect">
            <a:avLst/>
          </a:prstGeom>
          <a:noFill/>
          <a:ln/>
        </p:spPr>
        <p:txBody>
          <a:bodyPr wrap="square" lIns="0" tIns="0" rIns="0" bIns="0" rtlCol="0" anchor="ctr"/>
          <a:lstStyle/>
          <a:p>
            <a:pPr marL="0" indent="0">
              <a:lnSpc>
                <a:spcPts val="2400"/>
              </a:lnSpc>
              <a:buNone/>
            </a:pPr>
            <a:r>
              <a:rPr lang="en-US" sz="1650" dirty="0">
                <a:solidFill>
                  <a:srgbClr val="242424"/>
                </a:solidFill>
                <a:latin typeface="Calibri" pitchFamily="34" charset="0"/>
                <a:ea typeface="Calibri" pitchFamily="34" charset="-122"/>
                <a:cs typeface="Calibri" pitchFamily="34" charset="-120"/>
              </a:rPr>
              <a:t>The headline engines are huge. But the deepest, most durable, most distributed pool of work is the one that touches </a:t>
            </a:r>
            <a:r>
              <a:rPr lang="en-US" sz="1650" b="1" dirty="0">
                <a:solidFill>
                  <a:srgbClr val="6E1422"/>
                </a:solidFill>
                <a:latin typeface="Calibri" pitchFamily="34" charset="0"/>
                <a:ea typeface="Calibri" pitchFamily="34" charset="-122"/>
                <a:cs typeface="Calibri" pitchFamily="34" charset="-120"/>
              </a:rPr>
              <a:t>every building that already exists.</a:t>
            </a:r>
            <a:r>
              <a:rPr lang="en-US" sz="1650" dirty="0">
                <a:solidFill>
                  <a:srgbClr val="242424"/>
                </a:solidFill>
                <a:latin typeface="Calibri" pitchFamily="34" charset="0"/>
                <a:ea typeface="Calibri" pitchFamily="34" charset="-122"/>
                <a:cs typeface="Calibri" pitchFamily="34" charset="-120"/>
              </a:rPr>
              <a:t>  Electrification, intelligence, and modernization in every structure, in every town we serve.</a:t>
            </a:r>
            <a:endParaRPr lang="en-US" sz="1650" dirty="0"/>
          </a:p>
        </p:txBody>
      </p:sp>
      <p:sp>
        <p:nvSpPr>
          <p:cNvPr id="6" name="Shape 4"/>
          <p:cNvSpPr/>
          <p:nvPr/>
        </p:nvSpPr>
        <p:spPr>
          <a:xfrm>
            <a:off x="635508" y="2971800"/>
            <a:ext cx="2606040" cy="1325880"/>
          </a:xfrm>
          <a:prstGeom prst="rect">
            <a:avLst/>
          </a:prstGeom>
          <a:solidFill>
            <a:srgbClr val="F4F1F1"/>
          </a:solidFill>
          <a:ln w="12700">
            <a:solidFill>
              <a:srgbClr val="E3DCDC"/>
            </a:solidFill>
            <a:prstDash val="solid"/>
          </a:ln>
        </p:spPr>
        <p:txBody>
          <a:bodyPr/>
          <a:lstStyle/>
          <a:p>
            <a:endParaRPr lang="en-US"/>
          </a:p>
        </p:txBody>
      </p:sp>
      <p:pic>
        <p:nvPicPr>
          <p:cNvPr id="7" name="Image 0" descr="preencoded.png"/>
          <p:cNvPicPr>
            <a:picLocks noChangeAspect="1"/>
          </p:cNvPicPr>
          <p:nvPr/>
        </p:nvPicPr>
        <p:blipFill>
          <a:blip r:embed="rId3"/>
          <a:stretch>
            <a:fillRect/>
          </a:stretch>
        </p:blipFill>
        <p:spPr>
          <a:xfrm>
            <a:off x="909828" y="3355848"/>
            <a:ext cx="548640" cy="548640"/>
          </a:xfrm>
          <a:prstGeom prst="rect">
            <a:avLst/>
          </a:prstGeom>
        </p:spPr>
      </p:pic>
      <p:sp>
        <p:nvSpPr>
          <p:cNvPr id="8" name="Text 5"/>
          <p:cNvSpPr/>
          <p:nvPr/>
        </p:nvSpPr>
        <p:spPr>
          <a:xfrm>
            <a:off x="1595628" y="2971800"/>
            <a:ext cx="1508760" cy="1325880"/>
          </a:xfrm>
          <a:prstGeom prst="rect">
            <a:avLst/>
          </a:prstGeom>
          <a:noFill/>
          <a:ln/>
        </p:spPr>
        <p:txBody>
          <a:bodyPr wrap="square" lIns="0" tIns="0" rIns="0" bIns="0" rtlCol="0" anchor="ctr"/>
          <a:lstStyle/>
          <a:p>
            <a:pPr marL="0" indent="0">
              <a:buNone/>
            </a:pPr>
            <a:r>
              <a:rPr lang="en-US" sz="1500" b="1" dirty="0">
                <a:solidFill>
                  <a:srgbClr val="151515"/>
                </a:solidFill>
                <a:latin typeface="Calibri" pitchFamily="34" charset="0"/>
                <a:ea typeface="Calibri" pitchFamily="34" charset="-122"/>
                <a:cs typeface="Calibri" pitchFamily="34" charset="-120"/>
              </a:rPr>
              <a:t>Homes</a:t>
            </a:r>
            <a:endParaRPr lang="en-US" sz="1500" dirty="0"/>
          </a:p>
        </p:txBody>
      </p:sp>
      <p:sp>
        <p:nvSpPr>
          <p:cNvPr id="9" name="Shape 6"/>
          <p:cNvSpPr/>
          <p:nvPr/>
        </p:nvSpPr>
        <p:spPr>
          <a:xfrm>
            <a:off x="3406140" y="2971800"/>
            <a:ext cx="2606040" cy="1325880"/>
          </a:xfrm>
          <a:prstGeom prst="rect">
            <a:avLst/>
          </a:prstGeom>
          <a:solidFill>
            <a:srgbClr val="F4F1F1"/>
          </a:solidFill>
          <a:ln w="12700">
            <a:solidFill>
              <a:srgbClr val="E3DCDC"/>
            </a:solidFill>
            <a:prstDash val="solid"/>
          </a:ln>
        </p:spPr>
        <p:txBody>
          <a:bodyPr/>
          <a:lstStyle/>
          <a:p>
            <a:endParaRPr lang="en-US"/>
          </a:p>
        </p:txBody>
      </p:sp>
      <p:pic>
        <p:nvPicPr>
          <p:cNvPr id="10" name="Image 1" descr="preencoded.png"/>
          <p:cNvPicPr>
            <a:picLocks noChangeAspect="1"/>
          </p:cNvPicPr>
          <p:nvPr/>
        </p:nvPicPr>
        <p:blipFill>
          <a:blip r:embed="rId4"/>
          <a:stretch>
            <a:fillRect/>
          </a:stretch>
        </p:blipFill>
        <p:spPr>
          <a:xfrm>
            <a:off x="3680460" y="3355848"/>
            <a:ext cx="548640" cy="548640"/>
          </a:xfrm>
          <a:prstGeom prst="rect">
            <a:avLst/>
          </a:prstGeom>
        </p:spPr>
      </p:pic>
      <p:sp>
        <p:nvSpPr>
          <p:cNvPr id="11" name="Text 7"/>
          <p:cNvSpPr/>
          <p:nvPr/>
        </p:nvSpPr>
        <p:spPr>
          <a:xfrm>
            <a:off x="4366260" y="2971800"/>
            <a:ext cx="1508760" cy="1325880"/>
          </a:xfrm>
          <a:prstGeom prst="rect">
            <a:avLst/>
          </a:prstGeom>
          <a:noFill/>
          <a:ln/>
        </p:spPr>
        <p:txBody>
          <a:bodyPr wrap="square" lIns="0" tIns="0" rIns="0" bIns="0" rtlCol="0" anchor="ctr"/>
          <a:lstStyle/>
          <a:p>
            <a:pPr marL="0" indent="0">
              <a:buNone/>
            </a:pPr>
            <a:r>
              <a:rPr lang="en-US" sz="1500" b="1" dirty="0">
                <a:solidFill>
                  <a:srgbClr val="151515"/>
                </a:solidFill>
                <a:latin typeface="Calibri" pitchFamily="34" charset="0"/>
                <a:ea typeface="Calibri" pitchFamily="34" charset="-122"/>
                <a:cs typeface="Calibri" pitchFamily="34" charset="-120"/>
              </a:rPr>
              <a:t>Offices</a:t>
            </a:r>
            <a:endParaRPr lang="en-US" sz="1500" dirty="0"/>
          </a:p>
        </p:txBody>
      </p:sp>
      <p:sp>
        <p:nvSpPr>
          <p:cNvPr id="12" name="Shape 8"/>
          <p:cNvSpPr/>
          <p:nvPr/>
        </p:nvSpPr>
        <p:spPr>
          <a:xfrm>
            <a:off x="6176772" y="2971800"/>
            <a:ext cx="2606040" cy="1325880"/>
          </a:xfrm>
          <a:prstGeom prst="rect">
            <a:avLst/>
          </a:prstGeom>
          <a:solidFill>
            <a:srgbClr val="F4F1F1"/>
          </a:solidFill>
          <a:ln w="12700">
            <a:solidFill>
              <a:srgbClr val="E3DCDC"/>
            </a:solidFill>
            <a:prstDash val="solid"/>
          </a:ln>
        </p:spPr>
        <p:txBody>
          <a:bodyPr/>
          <a:lstStyle/>
          <a:p>
            <a:endParaRPr lang="en-US"/>
          </a:p>
        </p:txBody>
      </p:sp>
      <p:pic>
        <p:nvPicPr>
          <p:cNvPr id="13" name="Image 2" descr="preencoded.png"/>
          <p:cNvPicPr>
            <a:picLocks noChangeAspect="1"/>
          </p:cNvPicPr>
          <p:nvPr/>
        </p:nvPicPr>
        <p:blipFill>
          <a:blip r:embed="rId5"/>
          <a:stretch>
            <a:fillRect/>
          </a:stretch>
        </p:blipFill>
        <p:spPr>
          <a:xfrm>
            <a:off x="6451092" y="3355848"/>
            <a:ext cx="548640" cy="548640"/>
          </a:xfrm>
          <a:prstGeom prst="rect">
            <a:avLst/>
          </a:prstGeom>
        </p:spPr>
      </p:pic>
      <p:sp>
        <p:nvSpPr>
          <p:cNvPr id="14" name="Text 9"/>
          <p:cNvSpPr/>
          <p:nvPr/>
        </p:nvSpPr>
        <p:spPr>
          <a:xfrm>
            <a:off x="7136892" y="2971800"/>
            <a:ext cx="1508760" cy="1325880"/>
          </a:xfrm>
          <a:prstGeom prst="rect">
            <a:avLst/>
          </a:prstGeom>
          <a:noFill/>
          <a:ln/>
        </p:spPr>
        <p:txBody>
          <a:bodyPr wrap="square" lIns="0" tIns="0" rIns="0" bIns="0" rtlCol="0" anchor="ctr"/>
          <a:lstStyle/>
          <a:p>
            <a:pPr marL="0" indent="0">
              <a:buNone/>
            </a:pPr>
            <a:r>
              <a:rPr lang="en-US" sz="1500" b="1" dirty="0">
                <a:solidFill>
                  <a:srgbClr val="151515"/>
                </a:solidFill>
                <a:latin typeface="Calibri" pitchFamily="34" charset="0"/>
                <a:ea typeface="Calibri" pitchFamily="34" charset="-122"/>
                <a:cs typeface="Calibri" pitchFamily="34" charset="-120"/>
              </a:rPr>
              <a:t>Warehouses</a:t>
            </a:r>
            <a:endParaRPr lang="en-US" sz="1500" dirty="0"/>
          </a:p>
        </p:txBody>
      </p:sp>
      <p:sp>
        <p:nvSpPr>
          <p:cNvPr id="15" name="Shape 10"/>
          <p:cNvSpPr/>
          <p:nvPr/>
        </p:nvSpPr>
        <p:spPr>
          <a:xfrm>
            <a:off x="8947404" y="2971800"/>
            <a:ext cx="2606040" cy="1325880"/>
          </a:xfrm>
          <a:prstGeom prst="rect">
            <a:avLst/>
          </a:prstGeom>
          <a:solidFill>
            <a:srgbClr val="F4F1F1"/>
          </a:solidFill>
          <a:ln w="12700">
            <a:solidFill>
              <a:srgbClr val="E3DCDC"/>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9221724" y="3355848"/>
            <a:ext cx="548640" cy="548640"/>
          </a:xfrm>
          <a:prstGeom prst="rect">
            <a:avLst/>
          </a:prstGeom>
        </p:spPr>
      </p:pic>
      <p:sp>
        <p:nvSpPr>
          <p:cNvPr id="17" name="Text 11"/>
          <p:cNvSpPr/>
          <p:nvPr/>
        </p:nvSpPr>
        <p:spPr>
          <a:xfrm>
            <a:off x="9907524" y="2971800"/>
            <a:ext cx="1508760" cy="1325880"/>
          </a:xfrm>
          <a:prstGeom prst="rect">
            <a:avLst/>
          </a:prstGeom>
          <a:noFill/>
          <a:ln/>
        </p:spPr>
        <p:txBody>
          <a:bodyPr wrap="square" lIns="0" tIns="0" rIns="0" bIns="0" rtlCol="0" anchor="ctr"/>
          <a:lstStyle/>
          <a:p>
            <a:pPr marL="0" indent="0">
              <a:buNone/>
            </a:pPr>
            <a:r>
              <a:rPr lang="en-US" sz="1500" b="1" dirty="0">
                <a:solidFill>
                  <a:srgbClr val="151515"/>
                </a:solidFill>
                <a:latin typeface="Calibri" pitchFamily="34" charset="0"/>
                <a:ea typeface="Calibri" pitchFamily="34" charset="-122"/>
                <a:cs typeface="Calibri" pitchFamily="34" charset="-120"/>
              </a:rPr>
              <a:t>Factories</a:t>
            </a:r>
            <a:endParaRPr lang="en-US" sz="1500" dirty="0"/>
          </a:p>
        </p:txBody>
      </p:sp>
      <p:sp>
        <p:nvSpPr>
          <p:cNvPr id="18" name="Shape 12"/>
          <p:cNvSpPr/>
          <p:nvPr/>
        </p:nvSpPr>
        <p:spPr>
          <a:xfrm>
            <a:off x="635508" y="4480560"/>
            <a:ext cx="2606040" cy="1325880"/>
          </a:xfrm>
          <a:prstGeom prst="rect">
            <a:avLst/>
          </a:prstGeom>
          <a:solidFill>
            <a:srgbClr val="F4F1F1"/>
          </a:solidFill>
          <a:ln w="12700">
            <a:solidFill>
              <a:srgbClr val="E3DCDC"/>
            </a:solidFill>
            <a:prstDash val="solid"/>
          </a:ln>
        </p:spPr>
        <p:txBody>
          <a:bodyPr/>
          <a:lstStyle/>
          <a:p>
            <a:endParaRPr lang="en-US"/>
          </a:p>
        </p:txBody>
      </p:sp>
      <p:pic>
        <p:nvPicPr>
          <p:cNvPr id="19" name="Image 4" descr="preencoded.png"/>
          <p:cNvPicPr>
            <a:picLocks noChangeAspect="1"/>
          </p:cNvPicPr>
          <p:nvPr/>
        </p:nvPicPr>
        <p:blipFill>
          <a:blip r:embed="rId7"/>
          <a:stretch>
            <a:fillRect/>
          </a:stretch>
        </p:blipFill>
        <p:spPr>
          <a:xfrm>
            <a:off x="909828" y="4864608"/>
            <a:ext cx="548640" cy="548640"/>
          </a:xfrm>
          <a:prstGeom prst="rect">
            <a:avLst/>
          </a:prstGeom>
        </p:spPr>
      </p:pic>
      <p:sp>
        <p:nvSpPr>
          <p:cNvPr id="20" name="Text 13"/>
          <p:cNvSpPr/>
          <p:nvPr/>
        </p:nvSpPr>
        <p:spPr>
          <a:xfrm>
            <a:off x="1595628" y="4480560"/>
            <a:ext cx="1508760" cy="1325880"/>
          </a:xfrm>
          <a:prstGeom prst="rect">
            <a:avLst/>
          </a:prstGeom>
          <a:noFill/>
          <a:ln/>
        </p:spPr>
        <p:txBody>
          <a:bodyPr wrap="square" lIns="0" tIns="0" rIns="0" bIns="0" rtlCol="0" anchor="ctr"/>
          <a:lstStyle/>
          <a:p>
            <a:pPr marL="0" indent="0">
              <a:buNone/>
            </a:pPr>
            <a:r>
              <a:rPr lang="en-US" sz="1500" b="1" dirty="0">
                <a:solidFill>
                  <a:srgbClr val="151515"/>
                </a:solidFill>
                <a:latin typeface="Calibri" pitchFamily="34" charset="0"/>
                <a:ea typeface="Calibri" pitchFamily="34" charset="-122"/>
                <a:cs typeface="Calibri" pitchFamily="34" charset="-120"/>
              </a:rPr>
              <a:t>Airports</a:t>
            </a:r>
            <a:endParaRPr lang="en-US" sz="1500" dirty="0"/>
          </a:p>
        </p:txBody>
      </p:sp>
      <p:sp>
        <p:nvSpPr>
          <p:cNvPr id="21" name="Shape 14"/>
          <p:cNvSpPr/>
          <p:nvPr/>
        </p:nvSpPr>
        <p:spPr>
          <a:xfrm>
            <a:off x="3406140" y="4480560"/>
            <a:ext cx="2606040" cy="1325880"/>
          </a:xfrm>
          <a:prstGeom prst="rect">
            <a:avLst/>
          </a:prstGeom>
          <a:solidFill>
            <a:srgbClr val="F4F1F1"/>
          </a:solidFill>
          <a:ln w="12700">
            <a:solidFill>
              <a:srgbClr val="E3DCDC"/>
            </a:solidFill>
            <a:prstDash val="solid"/>
          </a:ln>
        </p:spPr>
        <p:txBody>
          <a:bodyPr/>
          <a:lstStyle/>
          <a:p>
            <a:endParaRPr lang="en-US"/>
          </a:p>
        </p:txBody>
      </p:sp>
      <p:pic>
        <p:nvPicPr>
          <p:cNvPr id="22" name="Image 5" descr="preencoded.png"/>
          <p:cNvPicPr>
            <a:picLocks noChangeAspect="1"/>
          </p:cNvPicPr>
          <p:nvPr/>
        </p:nvPicPr>
        <p:blipFill>
          <a:blip r:embed="rId8"/>
          <a:stretch>
            <a:fillRect/>
          </a:stretch>
        </p:blipFill>
        <p:spPr>
          <a:xfrm>
            <a:off x="3680460" y="4864608"/>
            <a:ext cx="548640" cy="548640"/>
          </a:xfrm>
          <a:prstGeom prst="rect">
            <a:avLst/>
          </a:prstGeom>
        </p:spPr>
      </p:pic>
      <p:sp>
        <p:nvSpPr>
          <p:cNvPr id="23" name="Text 15"/>
          <p:cNvSpPr/>
          <p:nvPr/>
        </p:nvSpPr>
        <p:spPr>
          <a:xfrm>
            <a:off x="4366260" y="4480560"/>
            <a:ext cx="1508760" cy="1325880"/>
          </a:xfrm>
          <a:prstGeom prst="rect">
            <a:avLst/>
          </a:prstGeom>
          <a:noFill/>
          <a:ln/>
        </p:spPr>
        <p:txBody>
          <a:bodyPr wrap="square" lIns="0" tIns="0" rIns="0" bIns="0" rtlCol="0" anchor="ctr"/>
          <a:lstStyle/>
          <a:p>
            <a:pPr marL="0" indent="0">
              <a:buNone/>
            </a:pPr>
            <a:r>
              <a:rPr lang="en-US" sz="1500" b="1" dirty="0">
                <a:solidFill>
                  <a:srgbClr val="151515"/>
                </a:solidFill>
                <a:latin typeface="Calibri" pitchFamily="34" charset="0"/>
                <a:ea typeface="Calibri" pitchFamily="34" charset="-122"/>
                <a:cs typeface="Calibri" pitchFamily="34" charset="-120"/>
              </a:rPr>
              <a:t>Schools</a:t>
            </a:r>
            <a:endParaRPr lang="en-US" sz="1500" dirty="0"/>
          </a:p>
        </p:txBody>
      </p:sp>
      <p:sp>
        <p:nvSpPr>
          <p:cNvPr id="24" name="Shape 16"/>
          <p:cNvSpPr/>
          <p:nvPr/>
        </p:nvSpPr>
        <p:spPr>
          <a:xfrm>
            <a:off x="6176772" y="4480560"/>
            <a:ext cx="2606040" cy="1325880"/>
          </a:xfrm>
          <a:prstGeom prst="rect">
            <a:avLst/>
          </a:prstGeom>
          <a:solidFill>
            <a:srgbClr val="F4F1F1"/>
          </a:solidFill>
          <a:ln w="12700">
            <a:solidFill>
              <a:srgbClr val="E3DCDC"/>
            </a:solidFill>
            <a:prstDash val="solid"/>
          </a:ln>
        </p:spPr>
        <p:txBody>
          <a:bodyPr/>
          <a:lstStyle/>
          <a:p>
            <a:endParaRPr lang="en-US"/>
          </a:p>
        </p:txBody>
      </p:sp>
      <p:pic>
        <p:nvPicPr>
          <p:cNvPr id="25" name="Image 6" descr="preencoded.png"/>
          <p:cNvPicPr>
            <a:picLocks noChangeAspect="1"/>
          </p:cNvPicPr>
          <p:nvPr/>
        </p:nvPicPr>
        <p:blipFill>
          <a:blip r:embed="rId9"/>
          <a:stretch>
            <a:fillRect/>
          </a:stretch>
        </p:blipFill>
        <p:spPr>
          <a:xfrm>
            <a:off x="6451092" y="4864608"/>
            <a:ext cx="548640" cy="548640"/>
          </a:xfrm>
          <a:prstGeom prst="rect">
            <a:avLst/>
          </a:prstGeom>
        </p:spPr>
      </p:pic>
      <p:sp>
        <p:nvSpPr>
          <p:cNvPr id="26" name="Text 17"/>
          <p:cNvSpPr/>
          <p:nvPr/>
        </p:nvSpPr>
        <p:spPr>
          <a:xfrm>
            <a:off x="7136892" y="4480560"/>
            <a:ext cx="1508760" cy="1325880"/>
          </a:xfrm>
          <a:prstGeom prst="rect">
            <a:avLst/>
          </a:prstGeom>
          <a:noFill/>
          <a:ln/>
        </p:spPr>
        <p:txBody>
          <a:bodyPr wrap="square" lIns="0" tIns="0" rIns="0" bIns="0" rtlCol="0" anchor="ctr"/>
          <a:lstStyle/>
          <a:p>
            <a:pPr marL="0" indent="0">
              <a:buNone/>
            </a:pPr>
            <a:r>
              <a:rPr lang="en-US" sz="1500" b="1" dirty="0">
                <a:solidFill>
                  <a:srgbClr val="151515"/>
                </a:solidFill>
                <a:latin typeface="Calibri" pitchFamily="34" charset="0"/>
                <a:ea typeface="Calibri" pitchFamily="34" charset="-122"/>
                <a:cs typeface="Calibri" pitchFamily="34" charset="-120"/>
              </a:rPr>
              <a:t>Hospitals</a:t>
            </a:r>
            <a:endParaRPr lang="en-US" sz="1500" dirty="0"/>
          </a:p>
        </p:txBody>
      </p:sp>
      <p:sp>
        <p:nvSpPr>
          <p:cNvPr id="27" name="Shape 18"/>
          <p:cNvSpPr/>
          <p:nvPr/>
        </p:nvSpPr>
        <p:spPr>
          <a:xfrm>
            <a:off x="8947404" y="4480560"/>
            <a:ext cx="2606040" cy="1325880"/>
          </a:xfrm>
          <a:prstGeom prst="rect">
            <a:avLst/>
          </a:prstGeom>
          <a:solidFill>
            <a:srgbClr val="F4F1F1"/>
          </a:solidFill>
          <a:ln w="12700">
            <a:solidFill>
              <a:srgbClr val="E3DCDC"/>
            </a:solidFill>
            <a:prstDash val="solid"/>
          </a:ln>
        </p:spPr>
        <p:txBody>
          <a:bodyPr/>
          <a:lstStyle/>
          <a:p>
            <a:endParaRPr lang="en-US"/>
          </a:p>
        </p:txBody>
      </p:sp>
      <p:pic>
        <p:nvPicPr>
          <p:cNvPr id="28" name="Image 7" descr="preencoded.png"/>
          <p:cNvPicPr>
            <a:picLocks noChangeAspect="1"/>
          </p:cNvPicPr>
          <p:nvPr/>
        </p:nvPicPr>
        <p:blipFill>
          <a:blip r:embed="rId10"/>
          <a:stretch>
            <a:fillRect/>
          </a:stretch>
        </p:blipFill>
        <p:spPr>
          <a:xfrm>
            <a:off x="9221724" y="4864608"/>
            <a:ext cx="548640" cy="548640"/>
          </a:xfrm>
          <a:prstGeom prst="rect">
            <a:avLst/>
          </a:prstGeom>
        </p:spPr>
      </p:pic>
      <p:sp>
        <p:nvSpPr>
          <p:cNvPr id="29" name="Text 19"/>
          <p:cNvSpPr/>
          <p:nvPr/>
        </p:nvSpPr>
        <p:spPr>
          <a:xfrm>
            <a:off x="9907524" y="4480560"/>
            <a:ext cx="1508760" cy="1325880"/>
          </a:xfrm>
          <a:prstGeom prst="rect">
            <a:avLst/>
          </a:prstGeom>
          <a:noFill/>
          <a:ln/>
        </p:spPr>
        <p:txBody>
          <a:bodyPr wrap="square" lIns="0" tIns="0" rIns="0" bIns="0" rtlCol="0" anchor="ctr"/>
          <a:lstStyle/>
          <a:p>
            <a:pPr marL="0" indent="0">
              <a:buNone/>
            </a:pPr>
            <a:r>
              <a:rPr lang="en-US" sz="1500" b="1" dirty="0">
                <a:solidFill>
                  <a:srgbClr val="151515"/>
                </a:solidFill>
                <a:latin typeface="Calibri" pitchFamily="34" charset="0"/>
                <a:ea typeface="Calibri" pitchFamily="34" charset="-122"/>
                <a:cs typeface="Calibri" pitchFamily="34" charset="-120"/>
              </a:rPr>
              <a:t>EV &amp; DERs</a:t>
            </a:r>
            <a:endParaRPr lang="en-US" sz="1500" dirty="0"/>
          </a:p>
        </p:txBody>
      </p:sp>
      <p:sp>
        <p:nvSpPr>
          <p:cNvPr id="30" name="Text 20"/>
          <p:cNvSpPr/>
          <p:nvPr/>
        </p:nvSpPr>
        <p:spPr>
          <a:xfrm>
            <a:off x="640080" y="5897880"/>
            <a:ext cx="10881360" cy="457200"/>
          </a:xfrm>
          <a:prstGeom prst="rect">
            <a:avLst/>
          </a:prstGeom>
          <a:noFill/>
          <a:ln/>
        </p:spPr>
        <p:txBody>
          <a:bodyPr wrap="square" lIns="0" tIns="0" rIns="0" bIns="0" rtlCol="0" anchor="ctr"/>
          <a:lstStyle/>
          <a:p>
            <a:pPr marL="0" indent="0" algn="ctr">
              <a:buNone/>
            </a:pPr>
            <a:r>
              <a:rPr lang="en-US" sz="1350" i="1" dirty="0">
                <a:solidFill>
                  <a:srgbClr val="6E1422"/>
                </a:solidFill>
                <a:latin typeface="Calibri" pitchFamily="34" charset="0"/>
                <a:ea typeface="Calibri" pitchFamily="34" charset="-122"/>
                <a:cs typeface="Calibri" pitchFamily="34" charset="-120"/>
              </a:rPr>
              <a:t>Modernize, electrify, connect, and maintain = potential for recurring revenue, in every market, that no one can outsource and a chatbot cannot wire.</a:t>
            </a:r>
            <a:endParaRPr lang="en-US" sz="1350" dirty="0"/>
          </a:p>
        </p:txBody>
      </p:sp>
      <p:sp>
        <p:nvSpPr>
          <p:cNvPr id="32" name="Shape 21"/>
          <p:cNvSpPr/>
          <p:nvPr/>
        </p:nvSpPr>
        <p:spPr>
          <a:xfrm>
            <a:off x="640080" y="6455664"/>
            <a:ext cx="91440" cy="91440"/>
          </a:xfrm>
          <a:prstGeom prst="rect">
            <a:avLst/>
          </a:prstGeom>
          <a:solidFill>
            <a:srgbClr val="6E1422"/>
          </a:solidFill>
          <a:ln/>
        </p:spPr>
        <p:txBody>
          <a:bodyPr/>
          <a:lstStyle/>
          <a:p>
            <a:endParaRPr lang="en-US"/>
          </a:p>
        </p:txBody>
      </p:sp>
      <p:sp>
        <p:nvSpPr>
          <p:cNvPr id="33" name="Text 22"/>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34" name="Text 23"/>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10</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bg>
      <p:bgPr>
        <a:solidFill>
          <a:srgbClr val="151515"/>
        </a:solidFill>
        <a:effectLst/>
      </p:bgPr>
    </p:bg>
    <p:spTree>
      <p:nvGrpSpPr>
        <p:cNvPr id="1" name=""/>
        <p:cNvGrpSpPr/>
        <p:nvPr/>
      </p:nvGrpSpPr>
      <p:grpSpPr>
        <a:xfrm>
          <a:off x="0" y="0"/>
          <a:ext cx="0" cy="0"/>
          <a:chOff x="0" y="0"/>
          <a:chExt cx="0" cy="0"/>
        </a:xfrm>
      </p:grpSpPr>
      <p:sp>
        <p:nvSpPr>
          <p:cNvPr id="2" name="Shape 0"/>
          <p:cNvSpPr/>
          <p:nvPr/>
        </p:nvSpPr>
        <p:spPr>
          <a:xfrm>
            <a:off x="640080" y="868680"/>
            <a:ext cx="146304" cy="146304"/>
          </a:xfrm>
          <a:prstGeom prst="rect">
            <a:avLst/>
          </a:prstGeom>
          <a:solidFill>
            <a:srgbClr val="E7B3BC"/>
          </a:solidFill>
          <a:ln/>
        </p:spPr>
        <p:txBody>
          <a:bodyPr/>
          <a:lstStyle/>
          <a:p>
            <a:endParaRPr lang="en-US"/>
          </a:p>
        </p:txBody>
      </p:sp>
      <p:sp>
        <p:nvSpPr>
          <p:cNvPr id="3" name="Text 1"/>
          <p:cNvSpPr/>
          <p:nvPr/>
        </p:nvSpPr>
        <p:spPr>
          <a:xfrm>
            <a:off x="896112" y="804672"/>
            <a:ext cx="9144000" cy="274320"/>
          </a:xfrm>
          <a:prstGeom prst="rect">
            <a:avLst/>
          </a:prstGeom>
          <a:noFill/>
          <a:ln/>
        </p:spPr>
        <p:txBody>
          <a:bodyPr wrap="square" lIns="0" tIns="0" rIns="0" bIns="0" rtlCol="0" anchor="ctr"/>
          <a:lstStyle/>
          <a:p>
            <a:pPr marL="0" indent="0">
              <a:buNone/>
            </a:pPr>
            <a:r>
              <a:rPr lang="en-US" sz="1250" b="1" kern="0" spc="250" dirty="0">
                <a:solidFill>
                  <a:srgbClr val="E7B3BC"/>
                </a:solidFill>
                <a:latin typeface="Calibri" pitchFamily="34" charset="0"/>
                <a:ea typeface="Calibri" pitchFamily="34" charset="-122"/>
                <a:cs typeface="Calibri" pitchFamily="34" charset="-120"/>
              </a:rPr>
              <a:t>STACK THEM UP</a:t>
            </a:r>
            <a:endParaRPr lang="en-US" sz="1250" dirty="0"/>
          </a:p>
        </p:txBody>
      </p:sp>
      <p:sp>
        <p:nvSpPr>
          <p:cNvPr id="4" name="Text 2"/>
          <p:cNvSpPr/>
          <p:nvPr/>
        </p:nvSpPr>
        <p:spPr>
          <a:xfrm>
            <a:off x="640080" y="1280160"/>
            <a:ext cx="10972800" cy="1280160"/>
          </a:xfrm>
          <a:prstGeom prst="rect">
            <a:avLst/>
          </a:prstGeom>
          <a:noFill/>
          <a:ln/>
        </p:spPr>
        <p:txBody>
          <a:bodyPr wrap="square" lIns="0" tIns="0" rIns="0" bIns="0" rtlCol="0" anchor="ctr"/>
          <a:lstStyle/>
          <a:p>
            <a:pPr marL="0" indent="0">
              <a:lnSpc>
                <a:spcPts val="4000"/>
              </a:lnSpc>
              <a:buNone/>
            </a:pPr>
            <a:r>
              <a:rPr lang="en-US" sz="3600" b="1" dirty="0">
                <a:solidFill>
                  <a:srgbClr val="FFFFFF"/>
                </a:solidFill>
                <a:latin typeface="Georgia" pitchFamily="34" charset="0"/>
                <a:ea typeface="Georgia" pitchFamily="34" charset="-122"/>
                <a:cs typeface="Georgia" pitchFamily="34" charset="-120"/>
              </a:rPr>
              <a:t>This is not one boom. It is five supercycles, overlapping to create a Super Cycle of work.</a:t>
            </a:r>
            <a:endParaRPr lang="en-US" sz="3600" dirty="0"/>
          </a:p>
        </p:txBody>
      </p:sp>
      <p:sp>
        <p:nvSpPr>
          <p:cNvPr id="5" name="Shape 3"/>
          <p:cNvSpPr/>
          <p:nvPr/>
        </p:nvSpPr>
        <p:spPr>
          <a:xfrm>
            <a:off x="640080" y="2743200"/>
            <a:ext cx="7315200" cy="566928"/>
          </a:xfrm>
          <a:prstGeom prst="rect">
            <a:avLst/>
          </a:prstGeom>
          <a:solidFill>
            <a:srgbClr val="47101A"/>
          </a:solidFill>
          <a:ln/>
        </p:spPr>
        <p:txBody>
          <a:bodyPr/>
          <a:lstStyle/>
          <a:p>
            <a:endParaRPr lang="en-US"/>
          </a:p>
        </p:txBody>
      </p:sp>
      <p:sp>
        <p:nvSpPr>
          <p:cNvPr id="6" name="Shape 4"/>
          <p:cNvSpPr/>
          <p:nvPr/>
        </p:nvSpPr>
        <p:spPr>
          <a:xfrm>
            <a:off x="804672" y="2852928"/>
            <a:ext cx="347472" cy="347472"/>
          </a:xfrm>
          <a:prstGeom prst="ellipse">
            <a:avLst/>
          </a:prstGeom>
          <a:solidFill>
            <a:srgbClr val="FFFFFF"/>
          </a:solidFill>
          <a:ln/>
        </p:spPr>
        <p:txBody>
          <a:bodyPr/>
          <a:lstStyle/>
          <a:p>
            <a:endParaRPr lang="en-US"/>
          </a:p>
        </p:txBody>
      </p:sp>
      <p:pic>
        <p:nvPicPr>
          <p:cNvPr id="7" name="Image 0" descr="preencoded.png"/>
          <p:cNvPicPr>
            <a:picLocks noChangeAspect="1"/>
          </p:cNvPicPr>
          <p:nvPr/>
        </p:nvPicPr>
        <p:blipFill>
          <a:blip r:embed="rId3"/>
          <a:stretch>
            <a:fillRect/>
          </a:stretch>
        </p:blipFill>
        <p:spPr>
          <a:xfrm>
            <a:off x="886968" y="2935224"/>
            <a:ext cx="182880" cy="182880"/>
          </a:xfrm>
          <a:prstGeom prst="rect">
            <a:avLst/>
          </a:prstGeom>
        </p:spPr>
      </p:pic>
      <p:sp>
        <p:nvSpPr>
          <p:cNvPr id="8" name="Text 5"/>
          <p:cNvSpPr/>
          <p:nvPr/>
        </p:nvSpPr>
        <p:spPr>
          <a:xfrm>
            <a:off x="1353312" y="2743200"/>
            <a:ext cx="4206240" cy="566928"/>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AI infrastructure</a:t>
            </a:r>
            <a:endParaRPr lang="en-US" sz="1500" dirty="0"/>
          </a:p>
        </p:txBody>
      </p:sp>
      <p:sp>
        <p:nvSpPr>
          <p:cNvPr id="9" name="Text 6"/>
          <p:cNvSpPr/>
          <p:nvPr/>
        </p:nvSpPr>
        <p:spPr>
          <a:xfrm>
            <a:off x="5486400" y="2743200"/>
            <a:ext cx="2286000" cy="566928"/>
          </a:xfrm>
          <a:prstGeom prst="rect">
            <a:avLst/>
          </a:prstGeom>
          <a:noFill/>
          <a:ln/>
        </p:spPr>
        <p:txBody>
          <a:bodyPr wrap="square" lIns="0" tIns="0" rIns="0" bIns="0" rtlCol="0" anchor="ctr"/>
          <a:lstStyle/>
          <a:p>
            <a:pPr marL="0" indent="0" algn="r">
              <a:buNone/>
            </a:pPr>
            <a:r>
              <a:rPr lang="en-US" sz="1300" dirty="0">
                <a:solidFill>
                  <a:srgbClr val="E7B3BC"/>
                </a:solidFill>
                <a:latin typeface="Calibri" pitchFamily="34" charset="0"/>
                <a:ea typeface="Calibri" pitchFamily="34" charset="-122"/>
                <a:cs typeface="Calibri" pitchFamily="34" charset="-120"/>
              </a:rPr>
              <a:t>$3–4T to 2030</a:t>
            </a:r>
            <a:endParaRPr lang="en-US" sz="1300" dirty="0"/>
          </a:p>
        </p:txBody>
      </p:sp>
      <p:sp>
        <p:nvSpPr>
          <p:cNvPr id="10" name="Shape 7"/>
          <p:cNvSpPr/>
          <p:nvPr/>
        </p:nvSpPr>
        <p:spPr>
          <a:xfrm>
            <a:off x="640080" y="3401568"/>
            <a:ext cx="7315200" cy="566928"/>
          </a:xfrm>
          <a:prstGeom prst="rect">
            <a:avLst/>
          </a:prstGeom>
          <a:solidFill>
            <a:srgbClr val="47101A"/>
          </a:solidFill>
          <a:ln/>
        </p:spPr>
        <p:txBody>
          <a:bodyPr/>
          <a:lstStyle/>
          <a:p>
            <a:endParaRPr lang="en-US"/>
          </a:p>
        </p:txBody>
      </p:sp>
      <p:sp>
        <p:nvSpPr>
          <p:cNvPr id="11" name="Shape 8"/>
          <p:cNvSpPr/>
          <p:nvPr/>
        </p:nvSpPr>
        <p:spPr>
          <a:xfrm>
            <a:off x="804672" y="3511296"/>
            <a:ext cx="347472" cy="347472"/>
          </a:xfrm>
          <a:prstGeom prst="ellipse">
            <a:avLst/>
          </a:prstGeom>
          <a:solidFill>
            <a:srgbClr val="FFFFFF"/>
          </a:solidFill>
          <a:ln/>
        </p:spPr>
        <p:txBody>
          <a:bodyPr/>
          <a:lstStyle/>
          <a:p>
            <a:endParaRPr lang="en-US"/>
          </a:p>
        </p:txBody>
      </p:sp>
      <p:pic>
        <p:nvPicPr>
          <p:cNvPr id="12" name="Image 1" descr="preencoded.png"/>
          <p:cNvPicPr>
            <a:picLocks noChangeAspect="1"/>
          </p:cNvPicPr>
          <p:nvPr/>
        </p:nvPicPr>
        <p:blipFill>
          <a:blip r:embed="rId4"/>
          <a:stretch>
            <a:fillRect/>
          </a:stretch>
        </p:blipFill>
        <p:spPr>
          <a:xfrm>
            <a:off x="886968" y="3593592"/>
            <a:ext cx="182880" cy="182880"/>
          </a:xfrm>
          <a:prstGeom prst="rect">
            <a:avLst/>
          </a:prstGeom>
        </p:spPr>
      </p:pic>
      <p:sp>
        <p:nvSpPr>
          <p:cNvPr id="13" name="Text 9"/>
          <p:cNvSpPr/>
          <p:nvPr/>
        </p:nvSpPr>
        <p:spPr>
          <a:xfrm>
            <a:off x="1353312" y="3401568"/>
            <a:ext cx="4206240" cy="566928"/>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The Genesis Mission</a:t>
            </a:r>
            <a:endParaRPr lang="en-US" sz="1500" dirty="0"/>
          </a:p>
        </p:txBody>
      </p:sp>
      <p:sp>
        <p:nvSpPr>
          <p:cNvPr id="14" name="Text 10"/>
          <p:cNvSpPr/>
          <p:nvPr/>
        </p:nvSpPr>
        <p:spPr>
          <a:xfrm>
            <a:off x="5486400" y="3401568"/>
            <a:ext cx="2286000" cy="566928"/>
          </a:xfrm>
          <a:prstGeom prst="rect">
            <a:avLst/>
          </a:prstGeom>
          <a:noFill/>
          <a:ln/>
        </p:spPr>
        <p:txBody>
          <a:bodyPr wrap="square" lIns="0" tIns="0" rIns="0" bIns="0" rtlCol="0" anchor="ctr"/>
          <a:lstStyle/>
          <a:p>
            <a:pPr marL="0" indent="0" algn="r">
              <a:buNone/>
            </a:pPr>
            <a:r>
              <a:rPr lang="en-US" sz="1300" dirty="0">
                <a:solidFill>
                  <a:srgbClr val="E7B3BC"/>
                </a:solidFill>
                <a:latin typeface="Calibri" pitchFamily="34" charset="0"/>
                <a:ea typeface="Calibri" pitchFamily="34" charset="-122"/>
                <a:cs typeface="Calibri" pitchFamily="34" charset="-120"/>
              </a:rPr>
              <a:t>17 national labs</a:t>
            </a:r>
            <a:endParaRPr lang="en-US" sz="1300" dirty="0"/>
          </a:p>
        </p:txBody>
      </p:sp>
      <p:sp>
        <p:nvSpPr>
          <p:cNvPr id="15" name="Shape 11"/>
          <p:cNvSpPr/>
          <p:nvPr/>
        </p:nvSpPr>
        <p:spPr>
          <a:xfrm>
            <a:off x="640080" y="4059936"/>
            <a:ext cx="7315200" cy="566928"/>
          </a:xfrm>
          <a:prstGeom prst="rect">
            <a:avLst/>
          </a:prstGeom>
          <a:solidFill>
            <a:srgbClr val="47101A"/>
          </a:solidFill>
          <a:ln/>
        </p:spPr>
        <p:txBody>
          <a:bodyPr/>
          <a:lstStyle/>
          <a:p>
            <a:endParaRPr lang="en-US"/>
          </a:p>
        </p:txBody>
      </p:sp>
      <p:sp>
        <p:nvSpPr>
          <p:cNvPr id="16" name="Shape 12"/>
          <p:cNvSpPr/>
          <p:nvPr/>
        </p:nvSpPr>
        <p:spPr>
          <a:xfrm>
            <a:off x="804672" y="4169664"/>
            <a:ext cx="347472" cy="347472"/>
          </a:xfrm>
          <a:prstGeom prst="ellipse">
            <a:avLst/>
          </a:prstGeom>
          <a:solidFill>
            <a:srgbClr val="FFFFFF"/>
          </a:solidFill>
          <a:ln/>
        </p:spPr>
        <p:txBody>
          <a:bodyPr/>
          <a:lstStyle/>
          <a:p>
            <a:endParaRPr lang="en-US"/>
          </a:p>
        </p:txBody>
      </p:sp>
      <p:pic>
        <p:nvPicPr>
          <p:cNvPr id="17" name="Image 2" descr="preencoded.png"/>
          <p:cNvPicPr>
            <a:picLocks noChangeAspect="1"/>
          </p:cNvPicPr>
          <p:nvPr/>
        </p:nvPicPr>
        <p:blipFill>
          <a:blip r:embed="rId5"/>
          <a:stretch>
            <a:fillRect/>
          </a:stretch>
        </p:blipFill>
        <p:spPr>
          <a:xfrm>
            <a:off x="886968" y="4251960"/>
            <a:ext cx="182880" cy="182880"/>
          </a:xfrm>
          <a:prstGeom prst="rect">
            <a:avLst/>
          </a:prstGeom>
        </p:spPr>
      </p:pic>
      <p:sp>
        <p:nvSpPr>
          <p:cNvPr id="18" name="Text 13"/>
          <p:cNvSpPr/>
          <p:nvPr/>
        </p:nvSpPr>
        <p:spPr>
          <a:xfrm>
            <a:off x="1353312" y="4059936"/>
            <a:ext cx="4206240" cy="566928"/>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Nuclear build-out</a:t>
            </a:r>
            <a:endParaRPr lang="en-US" sz="1500" dirty="0"/>
          </a:p>
        </p:txBody>
      </p:sp>
      <p:sp>
        <p:nvSpPr>
          <p:cNvPr id="19" name="Text 14"/>
          <p:cNvSpPr/>
          <p:nvPr/>
        </p:nvSpPr>
        <p:spPr>
          <a:xfrm>
            <a:off x="5486400" y="4059936"/>
            <a:ext cx="2286000" cy="566928"/>
          </a:xfrm>
          <a:prstGeom prst="rect">
            <a:avLst/>
          </a:prstGeom>
          <a:noFill/>
          <a:ln/>
        </p:spPr>
        <p:txBody>
          <a:bodyPr wrap="square" lIns="0" tIns="0" rIns="0" bIns="0" rtlCol="0" anchor="ctr"/>
          <a:lstStyle/>
          <a:p>
            <a:pPr marL="0" indent="0" algn="r">
              <a:buNone/>
            </a:pPr>
            <a:r>
              <a:rPr lang="en-US" sz="1300" dirty="0">
                <a:solidFill>
                  <a:srgbClr val="E7B3BC"/>
                </a:solidFill>
                <a:latin typeface="Calibri" pitchFamily="34" charset="0"/>
                <a:ea typeface="Calibri" pitchFamily="34" charset="-122"/>
                <a:cs typeface="Calibri" pitchFamily="34" charset="-120"/>
              </a:rPr>
              <a:t>100 → 400 GW</a:t>
            </a:r>
            <a:endParaRPr lang="en-US" sz="1300" dirty="0"/>
          </a:p>
        </p:txBody>
      </p:sp>
      <p:sp>
        <p:nvSpPr>
          <p:cNvPr id="20" name="Shape 15"/>
          <p:cNvSpPr/>
          <p:nvPr/>
        </p:nvSpPr>
        <p:spPr>
          <a:xfrm>
            <a:off x="640080" y="4718304"/>
            <a:ext cx="7315200" cy="566928"/>
          </a:xfrm>
          <a:prstGeom prst="rect">
            <a:avLst/>
          </a:prstGeom>
          <a:solidFill>
            <a:srgbClr val="47101A"/>
          </a:solidFill>
          <a:ln/>
        </p:spPr>
        <p:txBody>
          <a:bodyPr/>
          <a:lstStyle/>
          <a:p>
            <a:endParaRPr lang="en-US"/>
          </a:p>
        </p:txBody>
      </p:sp>
      <p:sp>
        <p:nvSpPr>
          <p:cNvPr id="21" name="Shape 16"/>
          <p:cNvSpPr/>
          <p:nvPr/>
        </p:nvSpPr>
        <p:spPr>
          <a:xfrm>
            <a:off x="804672" y="4828032"/>
            <a:ext cx="347472" cy="347472"/>
          </a:xfrm>
          <a:prstGeom prst="ellipse">
            <a:avLst/>
          </a:prstGeom>
          <a:solidFill>
            <a:srgbClr val="FFFFFF"/>
          </a:solidFill>
          <a:ln/>
        </p:spPr>
        <p:txBody>
          <a:bodyPr/>
          <a:lstStyle/>
          <a:p>
            <a:endParaRPr lang="en-US"/>
          </a:p>
        </p:txBody>
      </p:sp>
      <p:pic>
        <p:nvPicPr>
          <p:cNvPr id="22" name="Image 3" descr="preencoded.png"/>
          <p:cNvPicPr>
            <a:picLocks noChangeAspect="1"/>
          </p:cNvPicPr>
          <p:nvPr/>
        </p:nvPicPr>
        <p:blipFill>
          <a:blip r:embed="rId6"/>
          <a:stretch>
            <a:fillRect/>
          </a:stretch>
        </p:blipFill>
        <p:spPr>
          <a:xfrm>
            <a:off x="886968" y="4910328"/>
            <a:ext cx="182880" cy="182880"/>
          </a:xfrm>
          <a:prstGeom prst="rect">
            <a:avLst/>
          </a:prstGeom>
        </p:spPr>
      </p:pic>
      <p:sp>
        <p:nvSpPr>
          <p:cNvPr id="23" name="Text 17"/>
          <p:cNvSpPr/>
          <p:nvPr/>
        </p:nvSpPr>
        <p:spPr>
          <a:xfrm>
            <a:off x="1353312" y="4718304"/>
            <a:ext cx="4206240" cy="566928"/>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Advanced manufacturing</a:t>
            </a:r>
            <a:endParaRPr lang="en-US" sz="1500" dirty="0"/>
          </a:p>
        </p:txBody>
      </p:sp>
      <p:sp>
        <p:nvSpPr>
          <p:cNvPr id="24" name="Text 18"/>
          <p:cNvSpPr/>
          <p:nvPr/>
        </p:nvSpPr>
        <p:spPr>
          <a:xfrm>
            <a:off x="5486400" y="4718304"/>
            <a:ext cx="2286000" cy="566928"/>
          </a:xfrm>
          <a:prstGeom prst="rect">
            <a:avLst/>
          </a:prstGeom>
          <a:noFill/>
          <a:ln/>
        </p:spPr>
        <p:txBody>
          <a:bodyPr wrap="square" lIns="0" tIns="0" rIns="0" bIns="0" rtlCol="0" anchor="ctr"/>
          <a:lstStyle/>
          <a:p>
            <a:pPr marL="0" indent="0" algn="r">
              <a:buNone/>
            </a:pPr>
            <a:r>
              <a:rPr lang="en-US" sz="1300" dirty="0">
                <a:solidFill>
                  <a:srgbClr val="E7B3BC"/>
                </a:solidFill>
                <a:latin typeface="Calibri" pitchFamily="34" charset="0"/>
                <a:ea typeface="Calibri" pitchFamily="34" charset="-122"/>
                <a:cs typeface="Calibri" pitchFamily="34" charset="-120"/>
              </a:rPr>
              <a:t>fabs reshored</a:t>
            </a:r>
            <a:endParaRPr lang="en-US" sz="1300" dirty="0"/>
          </a:p>
        </p:txBody>
      </p:sp>
      <p:sp>
        <p:nvSpPr>
          <p:cNvPr id="25" name="Shape 19"/>
          <p:cNvSpPr/>
          <p:nvPr/>
        </p:nvSpPr>
        <p:spPr>
          <a:xfrm>
            <a:off x="640080" y="5376672"/>
            <a:ext cx="7315200" cy="566928"/>
          </a:xfrm>
          <a:prstGeom prst="rect">
            <a:avLst/>
          </a:prstGeom>
          <a:solidFill>
            <a:srgbClr val="47101A"/>
          </a:solidFill>
          <a:ln/>
        </p:spPr>
        <p:txBody>
          <a:bodyPr/>
          <a:lstStyle/>
          <a:p>
            <a:endParaRPr lang="en-US"/>
          </a:p>
        </p:txBody>
      </p:sp>
      <p:sp>
        <p:nvSpPr>
          <p:cNvPr id="26" name="Shape 20"/>
          <p:cNvSpPr/>
          <p:nvPr/>
        </p:nvSpPr>
        <p:spPr>
          <a:xfrm>
            <a:off x="804672" y="5486400"/>
            <a:ext cx="347472" cy="347472"/>
          </a:xfrm>
          <a:prstGeom prst="ellipse">
            <a:avLst/>
          </a:prstGeom>
          <a:solidFill>
            <a:srgbClr val="FFFFFF"/>
          </a:solidFill>
          <a:ln/>
        </p:spPr>
        <p:txBody>
          <a:bodyPr/>
          <a:lstStyle/>
          <a:p>
            <a:endParaRPr lang="en-US"/>
          </a:p>
        </p:txBody>
      </p:sp>
      <p:pic>
        <p:nvPicPr>
          <p:cNvPr id="27" name="Image 4" descr="preencoded.png"/>
          <p:cNvPicPr>
            <a:picLocks noChangeAspect="1"/>
          </p:cNvPicPr>
          <p:nvPr/>
        </p:nvPicPr>
        <p:blipFill>
          <a:blip r:embed="rId7"/>
          <a:stretch>
            <a:fillRect/>
          </a:stretch>
        </p:blipFill>
        <p:spPr>
          <a:xfrm>
            <a:off x="886968" y="5568696"/>
            <a:ext cx="182880" cy="182880"/>
          </a:xfrm>
          <a:prstGeom prst="rect">
            <a:avLst/>
          </a:prstGeom>
        </p:spPr>
      </p:pic>
      <p:sp>
        <p:nvSpPr>
          <p:cNvPr id="28" name="Text 21"/>
          <p:cNvSpPr/>
          <p:nvPr/>
        </p:nvSpPr>
        <p:spPr>
          <a:xfrm>
            <a:off x="1353312" y="5376672"/>
            <a:ext cx="4206240" cy="566928"/>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Service &amp; integration</a:t>
            </a:r>
            <a:endParaRPr lang="en-US" sz="1500" dirty="0"/>
          </a:p>
        </p:txBody>
      </p:sp>
      <p:sp>
        <p:nvSpPr>
          <p:cNvPr id="29" name="Text 22"/>
          <p:cNvSpPr/>
          <p:nvPr/>
        </p:nvSpPr>
        <p:spPr>
          <a:xfrm>
            <a:off x="5486400" y="5376672"/>
            <a:ext cx="2286000" cy="566928"/>
          </a:xfrm>
          <a:prstGeom prst="rect">
            <a:avLst/>
          </a:prstGeom>
          <a:noFill/>
          <a:ln/>
        </p:spPr>
        <p:txBody>
          <a:bodyPr wrap="square" lIns="0" tIns="0" rIns="0" bIns="0" rtlCol="0" anchor="ctr"/>
          <a:lstStyle/>
          <a:p>
            <a:pPr marL="0" indent="0" algn="r">
              <a:buNone/>
            </a:pPr>
            <a:r>
              <a:rPr lang="en-US" sz="1300" dirty="0">
                <a:solidFill>
                  <a:srgbClr val="E7B3BC"/>
                </a:solidFill>
                <a:latin typeface="Calibri" pitchFamily="34" charset="0"/>
                <a:ea typeface="Calibri" pitchFamily="34" charset="-122"/>
                <a:cs typeface="Calibri" pitchFamily="34" charset="-120"/>
              </a:rPr>
              <a:t>every building</a:t>
            </a:r>
            <a:endParaRPr lang="en-US" sz="1300" dirty="0"/>
          </a:p>
        </p:txBody>
      </p:sp>
      <p:sp>
        <p:nvSpPr>
          <p:cNvPr id="30" name="Shape 23"/>
          <p:cNvSpPr/>
          <p:nvPr/>
        </p:nvSpPr>
        <p:spPr>
          <a:xfrm>
            <a:off x="8275320" y="2743200"/>
            <a:ext cx="3273552" cy="3072384"/>
          </a:xfrm>
          <a:prstGeom prst="rect">
            <a:avLst/>
          </a:prstGeom>
          <a:solidFill>
            <a:srgbClr val="6E1422"/>
          </a:solidFill>
          <a:ln/>
          <a:effectLst>
            <a:outerShdw blurRad="114300" dist="50800" dir="8100000" algn="bl" rotWithShape="0">
              <a:srgbClr val="000000">
                <a:alpha val="10000"/>
              </a:srgbClr>
            </a:outerShdw>
          </a:effectLst>
        </p:spPr>
        <p:txBody>
          <a:bodyPr/>
          <a:lstStyle/>
          <a:p>
            <a:endParaRPr lang="en-US"/>
          </a:p>
        </p:txBody>
      </p:sp>
      <p:sp>
        <p:nvSpPr>
          <p:cNvPr id="31" name="Text 24"/>
          <p:cNvSpPr/>
          <p:nvPr/>
        </p:nvSpPr>
        <p:spPr>
          <a:xfrm>
            <a:off x="8549640" y="3017520"/>
            <a:ext cx="2743200" cy="274320"/>
          </a:xfrm>
          <a:prstGeom prst="rect">
            <a:avLst/>
          </a:prstGeom>
          <a:noFill/>
          <a:ln/>
        </p:spPr>
        <p:txBody>
          <a:bodyPr wrap="square" lIns="0" tIns="0" rIns="0" bIns="0" rtlCol="0" anchor="ctr"/>
          <a:lstStyle/>
          <a:p>
            <a:pPr marL="0" indent="0">
              <a:buNone/>
            </a:pPr>
            <a:r>
              <a:rPr lang="en-US" sz="1100" b="1" kern="0" spc="200" dirty="0">
                <a:solidFill>
                  <a:srgbClr val="E7B3BC"/>
                </a:solidFill>
                <a:latin typeface="Calibri" pitchFamily="34" charset="0"/>
                <a:ea typeface="Calibri" pitchFamily="34" charset="-122"/>
                <a:cs typeface="Calibri" pitchFamily="34" charset="-120"/>
              </a:rPr>
              <a:t>ALL AT ONCE</a:t>
            </a:r>
            <a:endParaRPr lang="en-US" sz="1100" dirty="0"/>
          </a:p>
        </p:txBody>
      </p:sp>
      <p:sp>
        <p:nvSpPr>
          <p:cNvPr id="32" name="Text 25"/>
          <p:cNvSpPr/>
          <p:nvPr/>
        </p:nvSpPr>
        <p:spPr>
          <a:xfrm>
            <a:off x="8549640" y="3337560"/>
            <a:ext cx="2788920" cy="1188720"/>
          </a:xfrm>
          <a:prstGeom prst="rect">
            <a:avLst/>
          </a:prstGeom>
          <a:noFill/>
          <a:ln/>
        </p:spPr>
        <p:txBody>
          <a:bodyPr wrap="square" lIns="0" tIns="0" rIns="0" bIns="0" rtlCol="0" anchor="ctr"/>
          <a:lstStyle/>
          <a:p>
            <a:pPr marL="0" indent="0">
              <a:lnSpc>
                <a:spcPts val="3200"/>
              </a:lnSpc>
              <a:buNone/>
            </a:pPr>
            <a:r>
              <a:rPr lang="en-US" sz="3000" b="1" dirty="0">
                <a:solidFill>
                  <a:srgbClr val="FFFFFF"/>
                </a:solidFill>
                <a:latin typeface="Georgia" pitchFamily="34" charset="0"/>
                <a:ea typeface="Georgia" pitchFamily="34" charset="-122"/>
                <a:cs typeface="Georgia" pitchFamily="34" charset="-120"/>
              </a:rPr>
              <a:t>A generation</a:t>
            </a:r>
            <a:endParaRPr lang="en-US" sz="3000" dirty="0"/>
          </a:p>
          <a:p>
            <a:pPr marL="0" indent="0">
              <a:lnSpc>
                <a:spcPts val="3200"/>
              </a:lnSpc>
              <a:buNone/>
            </a:pPr>
            <a:r>
              <a:rPr lang="en-US" sz="3000" b="1" dirty="0">
                <a:solidFill>
                  <a:srgbClr val="FFFFFF"/>
                </a:solidFill>
                <a:latin typeface="Georgia" pitchFamily="34" charset="0"/>
                <a:ea typeface="Georgia" pitchFamily="34" charset="-122"/>
                <a:cs typeface="Georgia" pitchFamily="34" charset="-120"/>
              </a:rPr>
              <a:t>of work</a:t>
            </a:r>
            <a:endParaRPr lang="en-US" sz="3000" dirty="0"/>
          </a:p>
        </p:txBody>
      </p:sp>
      <p:sp>
        <p:nvSpPr>
          <p:cNvPr id="33" name="Text 26"/>
          <p:cNvSpPr/>
          <p:nvPr/>
        </p:nvSpPr>
        <p:spPr>
          <a:xfrm>
            <a:off x="8549640" y="4754880"/>
            <a:ext cx="2743200" cy="1005840"/>
          </a:xfrm>
          <a:prstGeom prst="rect">
            <a:avLst/>
          </a:prstGeom>
          <a:noFill/>
          <a:ln/>
        </p:spPr>
        <p:txBody>
          <a:bodyPr wrap="square" lIns="0" tIns="0" rIns="0" bIns="0" rtlCol="0" anchor="ctr"/>
          <a:lstStyle/>
          <a:p>
            <a:pPr marL="0" indent="0">
              <a:lnSpc>
                <a:spcPts val="1900"/>
              </a:lnSpc>
              <a:buNone/>
            </a:pPr>
            <a:r>
              <a:rPr lang="en-US" sz="1350" i="1" dirty="0">
                <a:solidFill>
                  <a:srgbClr val="E7B3BC"/>
                </a:solidFill>
                <a:latin typeface="Calibri" pitchFamily="34" charset="0"/>
                <a:ea typeface="Calibri" pitchFamily="34" charset="-122"/>
                <a:cs typeface="Calibri" pitchFamily="34" charset="-120"/>
              </a:rPr>
              <a:t>Not a wave to ride out. A tide that lifts for 25 years if we can staff it.</a:t>
            </a:r>
            <a:endParaRPr lang="en-US" sz="1350" dirty="0"/>
          </a:p>
        </p:txBody>
      </p:sp>
      <p:sp>
        <p:nvSpPr>
          <p:cNvPr id="35" name="Shape 27"/>
          <p:cNvSpPr/>
          <p:nvPr/>
        </p:nvSpPr>
        <p:spPr>
          <a:xfrm>
            <a:off x="640080" y="6455664"/>
            <a:ext cx="91440" cy="91440"/>
          </a:xfrm>
          <a:prstGeom prst="rect">
            <a:avLst/>
          </a:prstGeom>
          <a:solidFill>
            <a:srgbClr val="E7B3BC"/>
          </a:solidFill>
          <a:ln/>
        </p:spPr>
        <p:txBody>
          <a:bodyPr/>
          <a:lstStyle/>
          <a:p>
            <a:endParaRPr lang="en-US"/>
          </a:p>
        </p:txBody>
      </p:sp>
      <p:sp>
        <p:nvSpPr>
          <p:cNvPr id="36" name="Text 28"/>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C98C96"/>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37" name="Text 29"/>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C98C96"/>
                </a:solidFill>
                <a:latin typeface="Calibri" pitchFamily="34" charset="0"/>
                <a:ea typeface="Calibri" pitchFamily="34" charset="-122"/>
                <a:cs typeface="Calibri" pitchFamily="34" charset="-120"/>
              </a:rPr>
              <a:t>11</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566928"/>
            <a:ext cx="146304" cy="146304"/>
          </a:xfrm>
          <a:prstGeom prst="rect">
            <a:avLst/>
          </a:prstGeom>
          <a:solidFill>
            <a:srgbClr val="6E1422"/>
          </a:solidFill>
          <a:ln/>
        </p:spPr>
        <p:txBody>
          <a:bodyPr/>
          <a:lstStyle/>
          <a:p>
            <a:endParaRPr lang="en-US"/>
          </a:p>
        </p:txBody>
      </p:sp>
      <p:sp>
        <p:nvSpPr>
          <p:cNvPr id="3" name="Text 1"/>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PART TWO  ·  THE INVERSION</a:t>
            </a:r>
            <a:endParaRPr lang="en-US" sz="1250" dirty="0"/>
          </a:p>
        </p:txBody>
      </p:sp>
      <p:sp>
        <p:nvSpPr>
          <p:cNvPr id="4" name="Text 2"/>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The work is abundant. The people are not.</a:t>
            </a:r>
            <a:endParaRPr lang="en-US" sz="3300" dirty="0"/>
          </a:p>
        </p:txBody>
      </p:sp>
      <p:sp>
        <p:nvSpPr>
          <p:cNvPr id="5" name="Text 3"/>
          <p:cNvSpPr/>
          <p:nvPr/>
        </p:nvSpPr>
        <p:spPr>
          <a:xfrm>
            <a:off x="640080" y="1828800"/>
            <a:ext cx="10881360" cy="548640"/>
          </a:xfrm>
          <a:prstGeom prst="rect">
            <a:avLst/>
          </a:prstGeom>
          <a:noFill/>
          <a:ln/>
        </p:spPr>
        <p:txBody>
          <a:bodyPr wrap="square" lIns="0" tIns="0" rIns="0" bIns="0" rtlCol="0" anchor="ctr"/>
          <a:lstStyle/>
          <a:p>
            <a:pPr marL="0" indent="0">
              <a:buNone/>
            </a:pPr>
            <a:r>
              <a:rPr lang="en-US" sz="1700" i="1" dirty="0">
                <a:solidFill>
                  <a:srgbClr val="6E1422"/>
                </a:solidFill>
                <a:latin typeface="Calibri" pitchFamily="34" charset="0"/>
                <a:ea typeface="Calibri" pitchFamily="34" charset="-122"/>
                <a:cs typeface="Calibri" pitchFamily="34" charset="-120"/>
              </a:rPr>
              <a:t>For the first time in our careers, the scarce resource is not the job. It is us.</a:t>
            </a:r>
            <a:endParaRPr lang="en-US" sz="1700" dirty="0"/>
          </a:p>
        </p:txBody>
      </p:sp>
      <p:sp>
        <p:nvSpPr>
          <p:cNvPr id="6" name="Shape 4"/>
          <p:cNvSpPr/>
          <p:nvPr/>
        </p:nvSpPr>
        <p:spPr>
          <a:xfrm>
            <a:off x="640080" y="2514600"/>
            <a:ext cx="5349240" cy="169164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7" name="Shape 5"/>
          <p:cNvSpPr/>
          <p:nvPr/>
        </p:nvSpPr>
        <p:spPr>
          <a:xfrm>
            <a:off x="640080" y="2514600"/>
            <a:ext cx="91440" cy="1691640"/>
          </a:xfrm>
          <a:prstGeom prst="rect">
            <a:avLst/>
          </a:prstGeom>
          <a:solidFill>
            <a:srgbClr val="6E1422"/>
          </a:solidFill>
          <a:ln/>
        </p:spPr>
        <p:txBody>
          <a:bodyPr/>
          <a:lstStyle/>
          <a:p>
            <a:endParaRPr lang="en-US"/>
          </a:p>
        </p:txBody>
      </p:sp>
      <p:sp>
        <p:nvSpPr>
          <p:cNvPr id="8" name="Text 6"/>
          <p:cNvSpPr/>
          <p:nvPr/>
        </p:nvSpPr>
        <p:spPr>
          <a:xfrm>
            <a:off x="960120" y="2715768"/>
            <a:ext cx="4709160" cy="777240"/>
          </a:xfrm>
          <a:prstGeom prst="rect">
            <a:avLst/>
          </a:prstGeom>
          <a:noFill/>
          <a:ln/>
        </p:spPr>
        <p:txBody>
          <a:bodyPr wrap="square" lIns="0" tIns="0" rIns="0" bIns="0" rtlCol="0" anchor="ctr"/>
          <a:lstStyle/>
          <a:p>
            <a:pPr marL="0" indent="0">
              <a:buNone/>
            </a:pPr>
            <a:r>
              <a:rPr lang="en-US" sz="4400" b="1" dirty="0">
                <a:solidFill>
                  <a:srgbClr val="6E1422"/>
                </a:solidFill>
                <a:latin typeface="Georgia" pitchFamily="34" charset="0"/>
                <a:ea typeface="Georgia" pitchFamily="34" charset="-122"/>
                <a:cs typeface="Georgia" pitchFamily="34" charset="-120"/>
              </a:rPr>
              <a:t>349,000</a:t>
            </a:r>
            <a:endParaRPr lang="en-US" sz="4400" dirty="0"/>
          </a:p>
        </p:txBody>
      </p:sp>
      <p:sp>
        <p:nvSpPr>
          <p:cNvPr id="9" name="Text 7"/>
          <p:cNvSpPr/>
          <p:nvPr/>
        </p:nvSpPr>
        <p:spPr>
          <a:xfrm>
            <a:off x="978408" y="3538728"/>
            <a:ext cx="4663440" cy="594360"/>
          </a:xfrm>
          <a:prstGeom prst="rect">
            <a:avLst/>
          </a:prstGeom>
          <a:noFill/>
          <a:ln/>
        </p:spPr>
        <p:txBody>
          <a:bodyPr wrap="square" lIns="0" tIns="0" rIns="0" bIns="0" rtlCol="0" anchor="ctr"/>
          <a:lstStyle/>
          <a:p>
            <a:pPr marL="0" indent="0">
              <a:lnSpc>
                <a:spcPts val="1700"/>
              </a:lnSpc>
              <a:buNone/>
            </a:pPr>
            <a:r>
              <a:rPr lang="en-US" sz="1350" dirty="0">
                <a:solidFill>
                  <a:srgbClr val="242424"/>
                </a:solidFill>
                <a:latin typeface="Calibri" pitchFamily="34" charset="0"/>
                <a:ea typeface="Calibri" pitchFamily="34" charset="-122"/>
                <a:cs typeface="Calibri" pitchFamily="34" charset="-120"/>
              </a:rPr>
              <a:t>net-new construction workers needed in 2026 alone (ABC)</a:t>
            </a:r>
            <a:endParaRPr lang="en-US" sz="1350" dirty="0"/>
          </a:p>
        </p:txBody>
      </p:sp>
      <p:sp>
        <p:nvSpPr>
          <p:cNvPr id="10" name="Shape 8"/>
          <p:cNvSpPr/>
          <p:nvPr/>
        </p:nvSpPr>
        <p:spPr>
          <a:xfrm>
            <a:off x="6172200" y="2514600"/>
            <a:ext cx="5349240" cy="169164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1" name="Shape 9"/>
          <p:cNvSpPr/>
          <p:nvPr/>
        </p:nvSpPr>
        <p:spPr>
          <a:xfrm>
            <a:off x="6172200" y="2514600"/>
            <a:ext cx="91440" cy="1691640"/>
          </a:xfrm>
          <a:prstGeom prst="rect">
            <a:avLst/>
          </a:prstGeom>
          <a:solidFill>
            <a:srgbClr val="6E1422"/>
          </a:solidFill>
          <a:ln/>
        </p:spPr>
        <p:txBody>
          <a:bodyPr/>
          <a:lstStyle/>
          <a:p>
            <a:endParaRPr lang="en-US"/>
          </a:p>
        </p:txBody>
      </p:sp>
      <p:sp>
        <p:nvSpPr>
          <p:cNvPr id="12" name="Text 10"/>
          <p:cNvSpPr/>
          <p:nvPr/>
        </p:nvSpPr>
        <p:spPr>
          <a:xfrm>
            <a:off x="6492240" y="2715768"/>
            <a:ext cx="4709160" cy="777240"/>
          </a:xfrm>
          <a:prstGeom prst="rect">
            <a:avLst/>
          </a:prstGeom>
          <a:noFill/>
          <a:ln/>
        </p:spPr>
        <p:txBody>
          <a:bodyPr wrap="square" lIns="0" tIns="0" rIns="0" bIns="0" rtlCol="0" anchor="ctr"/>
          <a:lstStyle/>
          <a:p>
            <a:pPr marL="0" indent="0">
              <a:buNone/>
            </a:pPr>
            <a:r>
              <a:rPr lang="en-US" sz="4400" b="1" dirty="0">
                <a:solidFill>
                  <a:srgbClr val="6E1422"/>
                </a:solidFill>
                <a:latin typeface="Georgia" pitchFamily="34" charset="0"/>
                <a:ea typeface="Georgia" pitchFamily="34" charset="-122"/>
                <a:cs typeface="Georgia" pitchFamily="34" charset="-120"/>
              </a:rPr>
              <a:t>20,000+</a:t>
            </a:r>
            <a:endParaRPr lang="en-US" sz="4400" dirty="0"/>
          </a:p>
        </p:txBody>
      </p:sp>
      <p:sp>
        <p:nvSpPr>
          <p:cNvPr id="13" name="Text 11"/>
          <p:cNvSpPr/>
          <p:nvPr/>
        </p:nvSpPr>
        <p:spPr>
          <a:xfrm>
            <a:off x="6510528" y="3538728"/>
            <a:ext cx="4663440" cy="594360"/>
          </a:xfrm>
          <a:prstGeom prst="rect">
            <a:avLst/>
          </a:prstGeom>
          <a:noFill/>
          <a:ln/>
        </p:spPr>
        <p:txBody>
          <a:bodyPr wrap="square" lIns="0" tIns="0" rIns="0" bIns="0" rtlCol="0" anchor="ctr"/>
          <a:lstStyle/>
          <a:p>
            <a:pPr marL="0" indent="0">
              <a:lnSpc>
                <a:spcPts val="1700"/>
              </a:lnSpc>
              <a:buNone/>
            </a:pPr>
            <a:r>
              <a:rPr lang="en-US" sz="1350" dirty="0">
                <a:solidFill>
                  <a:srgbClr val="242424"/>
                </a:solidFill>
                <a:latin typeface="Calibri" pitchFamily="34" charset="0"/>
                <a:ea typeface="Calibri" pitchFamily="34" charset="-122"/>
                <a:cs typeface="Calibri" pitchFamily="34" charset="-120"/>
              </a:rPr>
              <a:t>electricians retiring every year as the workforce ages out</a:t>
            </a:r>
            <a:endParaRPr lang="en-US" sz="1350" dirty="0"/>
          </a:p>
        </p:txBody>
      </p:sp>
      <p:sp>
        <p:nvSpPr>
          <p:cNvPr id="14" name="Shape 12"/>
          <p:cNvSpPr/>
          <p:nvPr/>
        </p:nvSpPr>
        <p:spPr>
          <a:xfrm>
            <a:off x="640080" y="4434840"/>
            <a:ext cx="5349240" cy="169164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5" name="Shape 13"/>
          <p:cNvSpPr/>
          <p:nvPr/>
        </p:nvSpPr>
        <p:spPr>
          <a:xfrm>
            <a:off x="640080" y="4434840"/>
            <a:ext cx="91440" cy="1691640"/>
          </a:xfrm>
          <a:prstGeom prst="rect">
            <a:avLst/>
          </a:prstGeom>
          <a:solidFill>
            <a:srgbClr val="6E1422"/>
          </a:solidFill>
          <a:ln/>
        </p:spPr>
        <p:txBody>
          <a:bodyPr/>
          <a:lstStyle/>
          <a:p>
            <a:endParaRPr lang="en-US"/>
          </a:p>
        </p:txBody>
      </p:sp>
      <p:sp>
        <p:nvSpPr>
          <p:cNvPr id="16" name="Text 14"/>
          <p:cNvSpPr/>
          <p:nvPr/>
        </p:nvSpPr>
        <p:spPr>
          <a:xfrm>
            <a:off x="960120" y="4636008"/>
            <a:ext cx="4709160" cy="777240"/>
          </a:xfrm>
          <a:prstGeom prst="rect">
            <a:avLst/>
          </a:prstGeom>
          <a:noFill/>
          <a:ln/>
        </p:spPr>
        <p:txBody>
          <a:bodyPr wrap="square" lIns="0" tIns="0" rIns="0" bIns="0" rtlCol="0" anchor="ctr"/>
          <a:lstStyle/>
          <a:p>
            <a:pPr marL="0" indent="0">
              <a:buNone/>
            </a:pPr>
            <a:r>
              <a:rPr lang="en-US" sz="4400" b="1" dirty="0">
                <a:solidFill>
                  <a:srgbClr val="6E1422"/>
                </a:solidFill>
                <a:latin typeface="Georgia" pitchFamily="34" charset="0"/>
                <a:ea typeface="Georgia" pitchFamily="34" charset="-122"/>
                <a:cs typeface="Georgia" pitchFamily="34" charset="-120"/>
              </a:rPr>
              <a:t>45–70%</a:t>
            </a:r>
            <a:endParaRPr lang="en-US" sz="4400" dirty="0"/>
          </a:p>
        </p:txBody>
      </p:sp>
      <p:sp>
        <p:nvSpPr>
          <p:cNvPr id="17" name="Text 15"/>
          <p:cNvSpPr/>
          <p:nvPr/>
        </p:nvSpPr>
        <p:spPr>
          <a:xfrm>
            <a:off x="978408" y="5458968"/>
            <a:ext cx="4663440" cy="594360"/>
          </a:xfrm>
          <a:prstGeom prst="rect">
            <a:avLst/>
          </a:prstGeom>
          <a:noFill/>
          <a:ln/>
        </p:spPr>
        <p:txBody>
          <a:bodyPr wrap="square" lIns="0" tIns="0" rIns="0" bIns="0" rtlCol="0" anchor="ctr"/>
          <a:lstStyle/>
          <a:p>
            <a:pPr marL="0" indent="0">
              <a:lnSpc>
                <a:spcPts val="1700"/>
              </a:lnSpc>
              <a:buNone/>
            </a:pPr>
            <a:r>
              <a:rPr lang="en-US" sz="1350" dirty="0">
                <a:solidFill>
                  <a:srgbClr val="242424"/>
                </a:solidFill>
                <a:latin typeface="Calibri" pitchFamily="34" charset="0"/>
                <a:ea typeface="Calibri" pitchFamily="34" charset="-122"/>
                <a:cs typeface="Calibri" pitchFamily="34" charset="-120"/>
              </a:rPr>
              <a:t>of data-center cost is electrical and we are the binding constraint</a:t>
            </a:r>
            <a:endParaRPr lang="en-US" sz="1350" dirty="0"/>
          </a:p>
        </p:txBody>
      </p:sp>
      <p:sp>
        <p:nvSpPr>
          <p:cNvPr id="18" name="Shape 16"/>
          <p:cNvSpPr/>
          <p:nvPr/>
        </p:nvSpPr>
        <p:spPr>
          <a:xfrm>
            <a:off x="6172200" y="4434840"/>
            <a:ext cx="5349240" cy="169164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9" name="Shape 17"/>
          <p:cNvSpPr/>
          <p:nvPr/>
        </p:nvSpPr>
        <p:spPr>
          <a:xfrm>
            <a:off x="6172200" y="4434840"/>
            <a:ext cx="91440" cy="1691640"/>
          </a:xfrm>
          <a:prstGeom prst="rect">
            <a:avLst/>
          </a:prstGeom>
          <a:solidFill>
            <a:srgbClr val="6E1422"/>
          </a:solidFill>
          <a:ln/>
        </p:spPr>
        <p:txBody>
          <a:bodyPr/>
          <a:lstStyle/>
          <a:p>
            <a:endParaRPr lang="en-US"/>
          </a:p>
        </p:txBody>
      </p:sp>
      <p:sp>
        <p:nvSpPr>
          <p:cNvPr id="20" name="Text 18"/>
          <p:cNvSpPr/>
          <p:nvPr/>
        </p:nvSpPr>
        <p:spPr>
          <a:xfrm>
            <a:off x="6492240" y="4636008"/>
            <a:ext cx="4709160" cy="777240"/>
          </a:xfrm>
          <a:prstGeom prst="rect">
            <a:avLst/>
          </a:prstGeom>
          <a:noFill/>
          <a:ln/>
        </p:spPr>
        <p:txBody>
          <a:bodyPr wrap="square" lIns="0" tIns="0" rIns="0" bIns="0" rtlCol="0" anchor="ctr"/>
          <a:lstStyle/>
          <a:p>
            <a:pPr marL="0" indent="0">
              <a:buNone/>
            </a:pPr>
            <a:r>
              <a:rPr lang="en-US" sz="4400" b="1" dirty="0">
                <a:solidFill>
                  <a:srgbClr val="6E1422"/>
                </a:solidFill>
                <a:latin typeface="Georgia" pitchFamily="34" charset="0"/>
                <a:ea typeface="Georgia" pitchFamily="34" charset="-122"/>
                <a:cs typeface="Georgia" pitchFamily="34" charset="-120"/>
              </a:rPr>
              <a:t>#1</a:t>
            </a:r>
            <a:endParaRPr lang="en-US" sz="4400" dirty="0"/>
          </a:p>
        </p:txBody>
      </p:sp>
      <p:sp>
        <p:nvSpPr>
          <p:cNvPr id="21" name="Text 19"/>
          <p:cNvSpPr/>
          <p:nvPr/>
        </p:nvSpPr>
        <p:spPr>
          <a:xfrm>
            <a:off x="6510528" y="5458968"/>
            <a:ext cx="4663440" cy="594360"/>
          </a:xfrm>
          <a:prstGeom prst="rect">
            <a:avLst/>
          </a:prstGeom>
          <a:noFill/>
          <a:ln/>
        </p:spPr>
        <p:txBody>
          <a:bodyPr wrap="square" lIns="0" tIns="0" rIns="0" bIns="0" rtlCol="0" anchor="ctr"/>
          <a:lstStyle/>
          <a:p>
            <a:pPr marL="0" indent="0">
              <a:lnSpc>
                <a:spcPts val="1700"/>
              </a:lnSpc>
              <a:buNone/>
            </a:pPr>
            <a:r>
              <a:rPr lang="en-US" sz="1350" dirty="0">
                <a:solidFill>
                  <a:srgbClr val="242424"/>
                </a:solidFill>
                <a:latin typeface="Calibri" pitchFamily="34" charset="0"/>
                <a:ea typeface="Calibri" pitchFamily="34" charset="-122"/>
                <a:cs typeface="Calibri" pitchFamily="34" charset="-120"/>
              </a:rPr>
              <a:t>skilled-trade bottleneck named in big tech's 'life-or-death' build-out</a:t>
            </a:r>
            <a:endParaRPr lang="en-US" sz="1350" dirty="0"/>
          </a:p>
        </p:txBody>
      </p:sp>
      <p:sp>
        <p:nvSpPr>
          <p:cNvPr id="23" name="Shape 20"/>
          <p:cNvSpPr/>
          <p:nvPr/>
        </p:nvSpPr>
        <p:spPr>
          <a:xfrm>
            <a:off x="640080" y="6455664"/>
            <a:ext cx="91440" cy="91440"/>
          </a:xfrm>
          <a:prstGeom prst="rect">
            <a:avLst/>
          </a:prstGeom>
          <a:solidFill>
            <a:srgbClr val="6E1422"/>
          </a:solidFill>
          <a:ln/>
        </p:spPr>
        <p:txBody>
          <a:bodyPr/>
          <a:lstStyle/>
          <a:p>
            <a:endParaRPr lang="en-US"/>
          </a:p>
        </p:txBody>
      </p:sp>
      <p:sp>
        <p:nvSpPr>
          <p:cNvPr id="24" name="Text 21"/>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25" name="Text 22"/>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12</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566928"/>
            <a:ext cx="146304" cy="146304"/>
          </a:xfrm>
          <a:prstGeom prst="rect">
            <a:avLst/>
          </a:prstGeom>
          <a:solidFill>
            <a:srgbClr val="6E1422"/>
          </a:solidFill>
          <a:ln/>
        </p:spPr>
        <p:txBody>
          <a:bodyPr/>
          <a:lstStyle/>
          <a:p>
            <a:endParaRPr lang="en-US"/>
          </a:p>
        </p:txBody>
      </p:sp>
      <p:sp>
        <p:nvSpPr>
          <p:cNvPr id="3" name="Text 1"/>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THE DANGEROUS PART</a:t>
            </a:r>
            <a:endParaRPr lang="en-US" sz="1250" dirty="0"/>
          </a:p>
        </p:txBody>
      </p:sp>
      <p:sp>
        <p:nvSpPr>
          <p:cNvPr id="4" name="Text 2"/>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Our scarcity instincts now work against us</a:t>
            </a:r>
            <a:endParaRPr lang="en-US" sz="3300" dirty="0"/>
          </a:p>
        </p:txBody>
      </p:sp>
      <p:sp>
        <p:nvSpPr>
          <p:cNvPr id="5" name="Shape 3"/>
          <p:cNvSpPr/>
          <p:nvPr/>
        </p:nvSpPr>
        <p:spPr>
          <a:xfrm>
            <a:off x="640080" y="1874520"/>
            <a:ext cx="5349240" cy="3977640"/>
          </a:xfrm>
          <a:prstGeom prst="rect">
            <a:avLst/>
          </a:prstGeom>
          <a:solidFill>
            <a:srgbClr val="F4F1F1"/>
          </a:solidFill>
          <a:ln w="12700">
            <a:solidFill>
              <a:srgbClr val="E3DCDC"/>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960120" y="2148840"/>
            <a:ext cx="420624" cy="420624"/>
          </a:xfrm>
          <a:prstGeom prst="rect">
            <a:avLst/>
          </a:prstGeom>
        </p:spPr>
      </p:pic>
      <p:sp>
        <p:nvSpPr>
          <p:cNvPr id="7" name="Text 4"/>
          <p:cNvSpPr/>
          <p:nvPr/>
        </p:nvSpPr>
        <p:spPr>
          <a:xfrm>
            <a:off x="1508760" y="2194560"/>
            <a:ext cx="4206240" cy="365760"/>
          </a:xfrm>
          <a:prstGeom prst="rect">
            <a:avLst/>
          </a:prstGeom>
          <a:noFill/>
          <a:ln/>
        </p:spPr>
        <p:txBody>
          <a:bodyPr wrap="square" lIns="0" tIns="0" rIns="0" bIns="0" rtlCol="0" anchor="ctr"/>
          <a:lstStyle/>
          <a:p>
            <a:pPr marL="0" indent="0">
              <a:buNone/>
            </a:pPr>
            <a:r>
              <a:rPr lang="en-US" sz="1300" b="1" kern="0" spc="150" dirty="0">
                <a:solidFill>
                  <a:srgbClr val="6E6E6E"/>
                </a:solidFill>
                <a:latin typeface="Calibri" pitchFamily="34" charset="0"/>
                <a:ea typeface="Calibri" pitchFamily="34" charset="-122"/>
                <a:cs typeface="Calibri" pitchFamily="34" charset="-120"/>
              </a:rPr>
              <a:t>THE SCARCITY REFLEX</a:t>
            </a:r>
            <a:endParaRPr lang="en-US" sz="1300" dirty="0"/>
          </a:p>
        </p:txBody>
      </p:sp>
      <p:sp>
        <p:nvSpPr>
          <p:cNvPr id="8" name="Text 5"/>
          <p:cNvSpPr/>
          <p:nvPr/>
        </p:nvSpPr>
        <p:spPr>
          <a:xfrm>
            <a:off x="1005840" y="2880360"/>
            <a:ext cx="4663440" cy="685800"/>
          </a:xfrm>
          <a:prstGeom prst="rect">
            <a:avLst/>
          </a:prstGeom>
          <a:noFill/>
          <a:ln/>
        </p:spPr>
        <p:txBody>
          <a:bodyPr wrap="square" lIns="0" tIns="0" rIns="0" bIns="0" rtlCol="0" anchor="ctr"/>
          <a:lstStyle/>
          <a:p>
            <a:pPr>
              <a:lnSpc>
                <a:spcPts val="1700"/>
              </a:lnSpc>
              <a:buSzPct val="100000"/>
            </a:pPr>
            <a:r>
              <a:rPr lang="en-US" sz="1350" dirty="0">
                <a:solidFill>
                  <a:srgbClr val="242424"/>
                </a:solidFill>
                <a:latin typeface="Calibri" pitchFamily="34" charset="0"/>
                <a:ea typeface="Calibri" pitchFamily="34" charset="-122"/>
                <a:cs typeface="Calibri" pitchFamily="34" charset="-120"/>
              </a:rPr>
              <a:t>Bid conservatively so the backlog never runs dry</a:t>
            </a:r>
            <a:endParaRPr lang="en-US" sz="1350" dirty="0"/>
          </a:p>
        </p:txBody>
      </p:sp>
      <p:sp>
        <p:nvSpPr>
          <p:cNvPr id="9" name="Text 6"/>
          <p:cNvSpPr/>
          <p:nvPr/>
        </p:nvSpPr>
        <p:spPr>
          <a:xfrm>
            <a:off x="1005840" y="3630168"/>
            <a:ext cx="4663440" cy="685800"/>
          </a:xfrm>
          <a:prstGeom prst="rect">
            <a:avLst/>
          </a:prstGeom>
          <a:noFill/>
          <a:ln/>
        </p:spPr>
        <p:txBody>
          <a:bodyPr wrap="square" lIns="0" tIns="0" rIns="0" bIns="0" rtlCol="0" anchor="ctr"/>
          <a:lstStyle/>
          <a:p>
            <a:pPr>
              <a:lnSpc>
                <a:spcPts val="1700"/>
              </a:lnSpc>
              <a:buSzPct val="100000"/>
            </a:pPr>
            <a:r>
              <a:rPr lang="en-US" sz="1350" dirty="0">
                <a:solidFill>
                  <a:srgbClr val="242424"/>
                </a:solidFill>
                <a:latin typeface="Calibri" pitchFamily="34" charset="0"/>
                <a:ea typeface="Calibri" pitchFamily="34" charset="-122"/>
                <a:cs typeface="Calibri" pitchFamily="34" charset="-120"/>
              </a:rPr>
              <a:t>Keep the apprentice count lean to protect members in a downturn</a:t>
            </a:r>
            <a:endParaRPr lang="en-US" sz="1350" dirty="0"/>
          </a:p>
        </p:txBody>
      </p:sp>
      <p:sp>
        <p:nvSpPr>
          <p:cNvPr id="10" name="Text 7"/>
          <p:cNvSpPr/>
          <p:nvPr/>
        </p:nvSpPr>
        <p:spPr>
          <a:xfrm>
            <a:off x="1005840" y="4379976"/>
            <a:ext cx="4663440" cy="685800"/>
          </a:xfrm>
          <a:prstGeom prst="rect">
            <a:avLst/>
          </a:prstGeom>
          <a:noFill/>
          <a:ln/>
        </p:spPr>
        <p:txBody>
          <a:bodyPr wrap="square" lIns="0" tIns="0" rIns="0" bIns="0" rtlCol="0" anchor="ctr"/>
          <a:lstStyle/>
          <a:p>
            <a:pPr>
              <a:lnSpc>
                <a:spcPts val="1700"/>
              </a:lnSpc>
              <a:buSzPct val="100000"/>
            </a:pPr>
            <a:r>
              <a:rPr lang="en-US" sz="1350" dirty="0">
                <a:solidFill>
                  <a:srgbClr val="242424"/>
                </a:solidFill>
                <a:latin typeface="Calibri" pitchFamily="34" charset="0"/>
                <a:ea typeface="Calibri" pitchFamily="34" charset="-122"/>
                <a:cs typeface="Calibri" pitchFamily="34" charset="-120"/>
              </a:rPr>
              <a:t>Win share from the contractor across town</a:t>
            </a:r>
            <a:endParaRPr lang="en-US" sz="1350" dirty="0"/>
          </a:p>
        </p:txBody>
      </p:sp>
      <p:sp>
        <p:nvSpPr>
          <p:cNvPr id="11" name="Text 8"/>
          <p:cNvSpPr/>
          <p:nvPr/>
        </p:nvSpPr>
        <p:spPr>
          <a:xfrm>
            <a:off x="1005840" y="5129784"/>
            <a:ext cx="4663440" cy="685800"/>
          </a:xfrm>
          <a:prstGeom prst="rect">
            <a:avLst/>
          </a:prstGeom>
          <a:noFill/>
          <a:ln/>
        </p:spPr>
        <p:txBody>
          <a:bodyPr wrap="square" lIns="0" tIns="0" rIns="0" bIns="0" rtlCol="0" anchor="ctr"/>
          <a:lstStyle/>
          <a:p>
            <a:pPr>
              <a:lnSpc>
                <a:spcPts val="1700"/>
              </a:lnSpc>
              <a:buSzPct val="100000"/>
            </a:pPr>
            <a:r>
              <a:rPr lang="en-US" sz="1350" dirty="0">
                <a:solidFill>
                  <a:srgbClr val="242424"/>
                </a:solidFill>
                <a:latin typeface="Calibri" pitchFamily="34" charset="0"/>
                <a:ea typeface="Calibri" pitchFamily="34" charset="-122"/>
                <a:cs typeface="Calibri" pitchFamily="34" charset="-120"/>
              </a:rPr>
              <a:t>Treat the trade as a club to be guarded</a:t>
            </a:r>
            <a:endParaRPr lang="en-US" sz="1350" dirty="0"/>
          </a:p>
        </p:txBody>
      </p:sp>
      <p:sp>
        <p:nvSpPr>
          <p:cNvPr id="12" name="Shape 9"/>
          <p:cNvSpPr/>
          <p:nvPr/>
        </p:nvSpPr>
        <p:spPr>
          <a:xfrm>
            <a:off x="6336792" y="1874520"/>
            <a:ext cx="5212080" cy="3977640"/>
          </a:xfrm>
          <a:prstGeom prst="rect">
            <a:avLst/>
          </a:prstGeom>
          <a:solidFill>
            <a:srgbClr val="47101A"/>
          </a:solidFill>
          <a:ln/>
          <a:effectLst>
            <a:outerShdw blurRad="114300" dist="50800" dir="8100000" algn="bl" rotWithShape="0">
              <a:srgbClr val="000000">
                <a:alpha val="10000"/>
              </a:srgbClr>
            </a:outerShdw>
          </a:effectLst>
        </p:spPr>
        <p:txBody>
          <a:bodyPr/>
          <a:lstStyle/>
          <a:p>
            <a:endParaRPr lang="en-US"/>
          </a:p>
        </p:txBody>
      </p:sp>
      <p:pic>
        <p:nvPicPr>
          <p:cNvPr id="13" name="Image 1" descr="preencoded.png"/>
          <p:cNvPicPr>
            <a:picLocks noChangeAspect="1"/>
          </p:cNvPicPr>
          <p:nvPr/>
        </p:nvPicPr>
        <p:blipFill>
          <a:blip r:embed="rId4"/>
          <a:stretch>
            <a:fillRect/>
          </a:stretch>
        </p:blipFill>
        <p:spPr>
          <a:xfrm>
            <a:off x="6656832" y="2148840"/>
            <a:ext cx="420624" cy="420624"/>
          </a:xfrm>
          <a:prstGeom prst="rect">
            <a:avLst/>
          </a:prstGeom>
        </p:spPr>
      </p:pic>
      <p:sp>
        <p:nvSpPr>
          <p:cNvPr id="14" name="Text 10"/>
          <p:cNvSpPr/>
          <p:nvPr/>
        </p:nvSpPr>
        <p:spPr>
          <a:xfrm>
            <a:off x="7178040" y="2194560"/>
            <a:ext cx="4206240" cy="365760"/>
          </a:xfrm>
          <a:prstGeom prst="rect">
            <a:avLst/>
          </a:prstGeom>
          <a:noFill/>
          <a:ln/>
        </p:spPr>
        <p:txBody>
          <a:bodyPr wrap="square" lIns="0" tIns="0" rIns="0" bIns="0" rtlCol="0" anchor="ctr"/>
          <a:lstStyle/>
          <a:p>
            <a:pPr marL="0" indent="0">
              <a:buNone/>
            </a:pPr>
            <a:r>
              <a:rPr lang="en-US" sz="1300" b="1" kern="0" spc="150" dirty="0">
                <a:solidFill>
                  <a:srgbClr val="E7B3BC"/>
                </a:solidFill>
                <a:latin typeface="Calibri" pitchFamily="34" charset="0"/>
                <a:ea typeface="Calibri" pitchFamily="34" charset="-122"/>
                <a:cs typeface="Calibri" pitchFamily="34" charset="-120"/>
              </a:rPr>
              <a:t>WHAT IT COSTS US NOW</a:t>
            </a:r>
            <a:endParaRPr lang="en-US" sz="1300" dirty="0"/>
          </a:p>
        </p:txBody>
      </p:sp>
      <p:sp>
        <p:nvSpPr>
          <p:cNvPr id="15" name="Text 11"/>
          <p:cNvSpPr/>
          <p:nvPr/>
        </p:nvSpPr>
        <p:spPr>
          <a:xfrm>
            <a:off x="6702552" y="2880360"/>
            <a:ext cx="4617720" cy="685800"/>
          </a:xfrm>
          <a:prstGeom prst="rect">
            <a:avLst/>
          </a:prstGeom>
          <a:noFill/>
          <a:ln/>
        </p:spPr>
        <p:txBody>
          <a:bodyPr wrap="square" lIns="0" tIns="0" rIns="0" bIns="0" rtlCol="0" anchor="ctr"/>
          <a:lstStyle/>
          <a:p>
            <a:pPr>
              <a:lnSpc>
                <a:spcPts val="1700"/>
              </a:lnSpc>
              <a:buSzPct val="100000"/>
            </a:pPr>
            <a:r>
              <a:rPr lang="en-US" sz="1350" dirty="0">
                <a:solidFill>
                  <a:srgbClr val="FFFFFF"/>
                </a:solidFill>
                <a:latin typeface="Calibri" pitchFamily="34" charset="0"/>
                <a:ea typeface="Calibri" pitchFamily="34" charset="-122"/>
                <a:cs typeface="Calibri" pitchFamily="34" charset="-120"/>
              </a:rPr>
              <a:t>We leave billions on the table that others will take</a:t>
            </a:r>
            <a:endParaRPr lang="en-US" sz="1350" dirty="0"/>
          </a:p>
        </p:txBody>
      </p:sp>
      <p:sp>
        <p:nvSpPr>
          <p:cNvPr id="16" name="Text 12"/>
          <p:cNvSpPr/>
          <p:nvPr/>
        </p:nvSpPr>
        <p:spPr>
          <a:xfrm>
            <a:off x="6702552" y="3630168"/>
            <a:ext cx="4617720" cy="685800"/>
          </a:xfrm>
          <a:prstGeom prst="rect">
            <a:avLst/>
          </a:prstGeom>
          <a:noFill/>
          <a:ln/>
        </p:spPr>
        <p:txBody>
          <a:bodyPr wrap="square" lIns="0" tIns="0" rIns="0" bIns="0" rtlCol="0" anchor="ctr"/>
          <a:lstStyle/>
          <a:p>
            <a:pPr>
              <a:lnSpc>
                <a:spcPts val="1700"/>
              </a:lnSpc>
              <a:buSzPct val="100000"/>
            </a:pPr>
            <a:r>
              <a:rPr lang="en-US" sz="1350" dirty="0">
                <a:solidFill>
                  <a:srgbClr val="FFFFFF"/>
                </a:solidFill>
                <a:latin typeface="Calibri" pitchFamily="34" charset="0"/>
                <a:ea typeface="Calibri" pitchFamily="34" charset="-122"/>
                <a:cs typeface="Calibri" pitchFamily="34" charset="-120"/>
              </a:rPr>
              <a:t>We can't crew the work that's already signed</a:t>
            </a:r>
            <a:endParaRPr lang="en-US" sz="1350" dirty="0"/>
          </a:p>
        </p:txBody>
      </p:sp>
      <p:sp>
        <p:nvSpPr>
          <p:cNvPr id="17" name="Text 13"/>
          <p:cNvSpPr/>
          <p:nvPr/>
        </p:nvSpPr>
        <p:spPr>
          <a:xfrm>
            <a:off x="6702552" y="4379976"/>
            <a:ext cx="4617720" cy="685800"/>
          </a:xfrm>
          <a:prstGeom prst="rect">
            <a:avLst/>
          </a:prstGeom>
          <a:noFill/>
          <a:ln/>
        </p:spPr>
        <p:txBody>
          <a:bodyPr wrap="square" lIns="0" tIns="0" rIns="0" bIns="0" rtlCol="0" anchor="ctr"/>
          <a:lstStyle/>
          <a:p>
            <a:pPr>
              <a:lnSpc>
                <a:spcPts val="1700"/>
              </a:lnSpc>
              <a:buSzPct val="100000"/>
            </a:pPr>
            <a:r>
              <a:rPr lang="en-US" sz="1350" dirty="0">
                <a:solidFill>
                  <a:srgbClr val="FFFFFF"/>
                </a:solidFill>
                <a:latin typeface="Calibri" pitchFamily="34" charset="0"/>
                <a:ea typeface="Calibri" pitchFamily="34" charset="-122"/>
                <a:cs typeface="Calibri" pitchFamily="34" charset="-120"/>
              </a:rPr>
              <a:t>We fight over slices while the pie quadruples</a:t>
            </a:r>
            <a:endParaRPr lang="en-US" sz="1350" dirty="0"/>
          </a:p>
        </p:txBody>
      </p:sp>
      <p:sp>
        <p:nvSpPr>
          <p:cNvPr id="18" name="Text 14"/>
          <p:cNvSpPr/>
          <p:nvPr/>
        </p:nvSpPr>
        <p:spPr>
          <a:xfrm>
            <a:off x="6702552" y="5129784"/>
            <a:ext cx="4617720" cy="685800"/>
          </a:xfrm>
          <a:prstGeom prst="rect">
            <a:avLst/>
          </a:prstGeom>
          <a:noFill/>
          <a:ln/>
        </p:spPr>
        <p:txBody>
          <a:bodyPr wrap="square" lIns="0" tIns="0" rIns="0" bIns="0" rtlCol="0" anchor="ctr"/>
          <a:lstStyle/>
          <a:p>
            <a:pPr>
              <a:lnSpc>
                <a:spcPts val="1700"/>
              </a:lnSpc>
              <a:buSzPct val="100000"/>
            </a:pPr>
            <a:r>
              <a:rPr lang="en-US" sz="1350" dirty="0">
                <a:solidFill>
                  <a:srgbClr val="FFFFFF"/>
                </a:solidFill>
                <a:latin typeface="Calibri" pitchFamily="34" charset="0"/>
                <a:ea typeface="Calibri" pitchFamily="34" charset="-122"/>
                <a:cs typeface="Calibri" pitchFamily="34" charset="-120"/>
              </a:rPr>
              <a:t>We gatekeep ourselves out of our own boom</a:t>
            </a:r>
            <a:endParaRPr lang="en-US" sz="1350" dirty="0"/>
          </a:p>
        </p:txBody>
      </p:sp>
      <p:sp>
        <p:nvSpPr>
          <p:cNvPr id="20" name="Shape 15"/>
          <p:cNvSpPr/>
          <p:nvPr/>
        </p:nvSpPr>
        <p:spPr>
          <a:xfrm>
            <a:off x="640080" y="6455664"/>
            <a:ext cx="91440" cy="91440"/>
          </a:xfrm>
          <a:prstGeom prst="rect">
            <a:avLst/>
          </a:prstGeom>
          <a:solidFill>
            <a:srgbClr val="6E1422"/>
          </a:solidFill>
          <a:ln/>
        </p:spPr>
        <p:txBody>
          <a:bodyPr/>
          <a:lstStyle/>
          <a:p>
            <a:endParaRPr lang="en-US"/>
          </a:p>
        </p:txBody>
      </p:sp>
      <p:sp>
        <p:nvSpPr>
          <p:cNvPr id="21" name="Text 16"/>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22" name="Text 17"/>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13</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4">
    <p:bg>
      <p:bgPr>
        <a:solidFill>
          <a:srgbClr val="6E1422"/>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alphaModFix amt="14000"/>
          </a:blip>
          <a:stretch>
            <a:fillRect/>
          </a:stretch>
        </p:blipFill>
        <p:spPr>
          <a:xfrm>
            <a:off x="9509760" y="640080"/>
            <a:ext cx="3108960" cy="3108960"/>
          </a:xfrm>
          <a:prstGeom prst="rect">
            <a:avLst/>
          </a:prstGeom>
        </p:spPr>
      </p:pic>
      <p:sp>
        <p:nvSpPr>
          <p:cNvPr id="3" name="Text 0"/>
          <p:cNvSpPr/>
          <p:nvPr/>
        </p:nvSpPr>
        <p:spPr>
          <a:xfrm>
            <a:off x="640080" y="1463040"/>
            <a:ext cx="10058400" cy="365760"/>
          </a:xfrm>
          <a:prstGeom prst="rect">
            <a:avLst/>
          </a:prstGeom>
          <a:noFill/>
          <a:ln/>
        </p:spPr>
        <p:txBody>
          <a:bodyPr wrap="square" lIns="0" tIns="0" rIns="0" bIns="0" rtlCol="0" anchor="ctr"/>
          <a:lstStyle/>
          <a:p>
            <a:pPr marL="0" indent="0">
              <a:buNone/>
            </a:pPr>
            <a:r>
              <a:rPr lang="en-US" sz="1300" b="1" kern="0" spc="300" dirty="0">
                <a:solidFill>
                  <a:srgbClr val="E7B3BC"/>
                </a:solidFill>
                <a:latin typeface="Calibri" pitchFamily="34" charset="0"/>
                <a:ea typeface="Calibri" pitchFamily="34" charset="-122"/>
                <a:cs typeface="Calibri" pitchFamily="34" charset="-120"/>
              </a:rPr>
              <a:t>THE MOST IMPORTANT QUESTION</a:t>
            </a:r>
            <a:endParaRPr lang="en-US" sz="1300" dirty="0"/>
          </a:p>
        </p:txBody>
      </p:sp>
      <p:sp>
        <p:nvSpPr>
          <p:cNvPr id="4" name="Text 1"/>
          <p:cNvSpPr/>
          <p:nvPr/>
        </p:nvSpPr>
        <p:spPr>
          <a:xfrm>
            <a:off x="640080" y="2011680"/>
            <a:ext cx="10881360" cy="3108960"/>
          </a:xfrm>
          <a:prstGeom prst="rect">
            <a:avLst/>
          </a:prstGeom>
          <a:noFill/>
          <a:ln/>
        </p:spPr>
        <p:txBody>
          <a:bodyPr wrap="square" lIns="0" tIns="0" rIns="0" bIns="0" rtlCol="0" anchor="ctr"/>
          <a:lstStyle/>
          <a:p>
            <a:pPr marL="0" indent="0">
              <a:lnSpc>
                <a:spcPts val="5000"/>
              </a:lnSpc>
              <a:buNone/>
            </a:pPr>
            <a:r>
              <a:rPr lang="en-US" sz="4000" b="1" dirty="0">
                <a:solidFill>
                  <a:srgbClr val="FFFFFF"/>
                </a:solidFill>
                <a:latin typeface="Georgia" pitchFamily="34" charset="0"/>
                <a:ea typeface="Georgia" pitchFamily="34" charset="-122"/>
                <a:cs typeface="Georgia" pitchFamily="34" charset="-120"/>
              </a:rPr>
              <a:t>How do we get NECA contractors, IBEW leadership, and JATC training directors to shift to an </a:t>
            </a:r>
            <a:r>
              <a:rPr lang="en-US" sz="4000" b="1" i="1" dirty="0">
                <a:solidFill>
                  <a:srgbClr val="E7B3BC"/>
                </a:solidFill>
                <a:latin typeface="Georgia" pitchFamily="34" charset="0"/>
                <a:ea typeface="Georgia" pitchFamily="34" charset="-122"/>
                <a:cs typeface="Georgia" pitchFamily="34" charset="-120"/>
              </a:rPr>
              <a:t>abundant mindset</a:t>
            </a:r>
            <a:r>
              <a:rPr lang="en-US" sz="4000" b="1" i="1" dirty="0">
                <a:solidFill>
                  <a:srgbClr val="FFFFFF"/>
                </a:solidFill>
                <a:latin typeface="Georgia" pitchFamily="34" charset="0"/>
                <a:ea typeface="Georgia" pitchFamily="34" charset="-122"/>
                <a:cs typeface="Georgia" pitchFamily="34" charset="-120"/>
              </a:rPr>
              <a:t>…</a:t>
            </a:r>
            <a:endParaRPr lang="en-US" sz="4000" dirty="0"/>
          </a:p>
          <a:p>
            <a:pPr marL="0" indent="0">
              <a:lnSpc>
                <a:spcPts val="5000"/>
              </a:lnSpc>
              <a:buNone/>
            </a:pPr>
            <a:r>
              <a:rPr lang="en-US" sz="4000" b="1" i="1" dirty="0">
                <a:solidFill>
                  <a:srgbClr val="FFFFFF"/>
                </a:solidFill>
                <a:latin typeface="Georgia" pitchFamily="34" charset="0"/>
                <a:ea typeface="Georgia" pitchFamily="34" charset="-122"/>
                <a:cs typeface="Georgia" pitchFamily="34" charset="-120"/>
              </a:rPr>
              <a:t>when we built our careers on scarcity?</a:t>
            </a:r>
            <a:endParaRPr lang="en-US" sz="4000" dirty="0"/>
          </a:p>
        </p:txBody>
      </p:sp>
      <p:sp>
        <p:nvSpPr>
          <p:cNvPr id="5" name="Text 2"/>
          <p:cNvSpPr/>
          <p:nvPr/>
        </p:nvSpPr>
        <p:spPr>
          <a:xfrm>
            <a:off x="640080" y="5486400"/>
            <a:ext cx="10058400" cy="457200"/>
          </a:xfrm>
          <a:prstGeom prst="rect">
            <a:avLst/>
          </a:prstGeom>
          <a:noFill/>
          <a:ln/>
        </p:spPr>
        <p:txBody>
          <a:bodyPr wrap="square" lIns="0" tIns="0" rIns="0" bIns="0" rtlCol="0" anchor="ctr"/>
          <a:lstStyle/>
          <a:p>
            <a:pPr marL="0" indent="0">
              <a:buNone/>
            </a:pPr>
            <a:r>
              <a:rPr lang="en-US" sz="1700" i="1" dirty="0">
                <a:solidFill>
                  <a:srgbClr val="E7B3BC"/>
                </a:solidFill>
                <a:latin typeface="Calibri" pitchFamily="34" charset="0"/>
                <a:ea typeface="Calibri" pitchFamily="34" charset="-122"/>
                <a:cs typeface="Calibri" pitchFamily="34" charset="-120"/>
              </a:rPr>
              <a:t>The work is not the hard part anymore. We are.</a:t>
            </a:r>
            <a:endParaRPr lang="en-US" sz="1700" dirty="0"/>
          </a:p>
        </p:txBody>
      </p:sp>
      <p:sp>
        <p:nvSpPr>
          <p:cNvPr id="7" name="Shape 3"/>
          <p:cNvSpPr/>
          <p:nvPr/>
        </p:nvSpPr>
        <p:spPr>
          <a:xfrm>
            <a:off x="640080" y="6455664"/>
            <a:ext cx="91440" cy="91440"/>
          </a:xfrm>
          <a:prstGeom prst="rect">
            <a:avLst/>
          </a:prstGeom>
          <a:solidFill>
            <a:srgbClr val="E7B3BC"/>
          </a:solidFill>
          <a:ln/>
        </p:spPr>
        <p:txBody>
          <a:bodyPr/>
          <a:lstStyle/>
          <a:p>
            <a:endParaRPr lang="en-US"/>
          </a:p>
        </p:txBody>
      </p:sp>
      <p:sp>
        <p:nvSpPr>
          <p:cNvPr id="8" name="Text 4"/>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C98C96"/>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9" name="Text 5"/>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C98C96"/>
                </a:solidFill>
                <a:latin typeface="Calibri" pitchFamily="34" charset="0"/>
                <a:ea typeface="Calibri" pitchFamily="34" charset="-122"/>
                <a:cs typeface="Calibri" pitchFamily="34" charset="-120"/>
              </a:rPr>
              <a:t>14</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566928"/>
            <a:ext cx="146304" cy="146304"/>
          </a:xfrm>
          <a:prstGeom prst="rect">
            <a:avLst/>
          </a:prstGeom>
          <a:solidFill>
            <a:srgbClr val="6E1422"/>
          </a:solidFill>
          <a:ln/>
        </p:spPr>
        <p:txBody>
          <a:bodyPr/>
          <a:lstStyle/>
          <a:p>
            <a:endParaRPr lang="en-US"/>
          </a:p>
        </p:txBody>
      </p:sp>
      <p:sp>
        <p:nvSpPr>
          <p:cNvPr id="3" name="Text 1"/>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THE SHIFT, DEFINED</a:t>
            </a:r>
            <a:endParaRPr lang="en-US" sz="1250" dirty="0"/>
          </a:p>
        </p:txBody>
      </p:sp>
      <p:sp>
        <p:nvSpPr>
          <p:cNvPr id="4" name="Text 2"/>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From a scarcity mindset to an abundance mindset</a:t>
            </a:r>
            <a:endParaRPr lang="en-US" sz="3300" dirty="0"/>
          </a:p>
        </p:txBody>
      </p:sp>
      <p:sp>
        <p:nvSpPr>
          <p:cNvPr id="5" name="Shape 3"/>
          <p:cNvSpPr/>
          <p:nvPr/>
        </p:nvSpPr>
        <p:spPr>
          <a:xfrm>
            <a:off x="640080" y="1874520"/>
            <a:ext cx="10881360" cy="502920"/>
          </a:xfrm>
          <a:prstGeom prst="rect">
            <a:avLst/>
          </a:prstGeom>
          <a:solidFill>
            <a:srgbClr val="151515"/>
          </a:solidFill>
          <a:ln/>
        </p:spPr>
        <p:txBody>
          <a:bodyPr/>
          <a:lstStyle/>
          <a:p>
            <a:endParaRPr lang="en-US"/>
          </a:p>
        </p:txBody>
      </p:sp>
      <p:sp>
        <p:nvSpPr>
          <p:cNvPr id="6" name="Text 4"/>
          <p:cNvSpPr/>
          <p:nvPr/>
        </p:nvSpPr>
        <p:spPr>
          <a:xfrm>
            <a:off x="640080" y="1874520"/>
            <a:ext cx="3017520" cy="502920"/>
          </a:xfrm>
          <a:prstGeom prst="rect">
            <a:avLst/>
          </a:prstGeom>
          <a:noFill/>
          <a:ln/>
        </p:spPr>
        <p:txBody>
          <a:bodyPr wrap="square" rtlCol="0" anchor="ctr"/>
          <a:lstStyle/>
          <a:p>
            <a:pPr marL="0" indent="0">
              <a:buNone/>
            </a:pPr>
            <a:endParaRPr lang="en-US" dirty="0"/>
          </a:p>
        </p:txBody>
      </p:sp>
      <p:sp>
        <p:nvSpPr>
          <p:cNvPr id="7" name="Text 5"/>
          <p:cNvSpPr/>
          <p:nvPr/>
        </p:nvSpPr>
        <p:spPr>
          <a:xfrm>
            <a:off x="3794760" y="1874520"/>
            <a:ext cx="3703320" cy="502920"/>
          </a:xfrm>
          <a:prstGeom prst="rect">
            <a:avLst/>
          </a:prstGeom>
          <a:noFill/>
          <a:ln/>
        </p:spPr>
        <p:txBody>
          <a:bodyPr wrap="square" lIns="1270" tIns="1270" rIns="1270" bIns="1270" rtlCol="0" anchor="ctr"/>
          <a:lstStyle/>
          <a:p>
            <a:pPr marL="0" indent="0">
              <a:buNone/>
            </a:pPr>
            <a:r>
              <a:rPr lang="en-US" sz="1250" b="1" kern="0" spc="100" dirty="0">
                <a:solidFill>
                  <a:srgbClr val="E7B3BC"/>
                </a:solidFill>
                <a:latin typeface="Calibri" pitchFamily="34" charset="0"/>
                <a:ea typeface="Calibri" pitchFamily="34" charset="-122"/>
                <a:cs typeface="Calibri" pitchFamily="34" charset="-120"/>
              </a:rPr>
              <a:t>SCARCITY MINDSET</a:t>
            </a:r>
            <a:endParaRPr lang="en-US" sz="1250" dirty="0"/>
          </a:p>
        </p:txBody>
      </p:sp>
      <p:sp>
        <p:nvSpPr>
          <p:cNvPr id="8" name="Text 6"/>
          <p:cNvSpPr/>
          <p:nvPr/>
        </p:nvSpPr>
        <p:spPr>
          <a:xfrm>
            <a:off x="7635240" y="1874520"/>
            <a:ext cx="3749040" cy="502920"/>
          </a:xfrm>
          <a:prstGeom prst="rect">
            <a:avLst/>
          </a:prstGeom>
          <a:noFill/>
          <a:ln/>
        </p:spPr>
        <p:txBody>
          <a:bodyPr wrap="square" lIns="1270" tIns="1270" rIns="1270" bIns="1270" rtlCol="0" anchor="ctr"/>
          <a:lstStyle/>
          <a:p>
            <a:pPr marL="0" indent="0">
              <a:buNone/>
            </a:pPr>
            <a:r>
              <a:rPr lang="en-US" sz="1250" b="1" kern="0" spc="100" dirty="0">
                <a:solidFill>
                  <a:srgbClr val="FFFFFF"/>
                </a:solidFill>
                <a:latin typeface="Calibri" pitchFamily="34" charset="0"/>
                <a:ea typeface="Calibri" pitchFamily="34" charset="-122"/>
                <a:cs typeface="Calibri" pitchFamily="34" charset="-120"/>
              </a:rPr>
              <a:t>ABUNDANCE MINDSET</a:t>
            </a:r>
            <a:endParaRPr lang="en-US" sz="1250" dirty="0"/>
          </a:p>
        </p:txBody>
      </p:sp>
      <p:sp>
        <p:nvSpPr>
          <p:cNvPr id="9" name="Shape 7"/>
          <p:cNvSpPr/>
          <p:nvPr/>
        </p:nvSpPr>
        <p:spPr>
          <a:xfrm>
            <a:off x="640080" y="2377440"/>
            <a:ext cx="10881360" cy="768096"/>
          </a:xfrm>
          <a:prstGeom prst="rect">
            <a:avLst/>
          </a:prstGeom>
          <a:solidFill>
            <a:srgbClr val="F4F1F1"/>
          </a:solidFill>
          <a:ln w="9525">
            <a:solidFill>
              <a:srgbClr val="E3DCDC"/>
            </a:solidFill>
            <a:prstDash val="solid"/>
          </a:ln>
        </p:spPr>
        <p:txBody>
          <a:bodyPr/>
          <a:lstStyle/>
          <a:p>
            <a:endParaRPr lang="en-US"/>
          </a:p>
        </p:txBody>
      </p:sp>
      <p:sp>
        <p:nvSpPr>
          <p:cNvPr id="10" name="Shape 8"/>
          <p:cNvSpPr/>
          <p:nvPr/>
        </p:nvSpPr>
        <p:spPr>
          <a:xfrm>
            <a:off x="7498080" y="2377440"/>
            <a:ext cx="54864" cy="768096"/>
          </a:xfrm>
          <a:prstGeom prst="rect">
            <a:avLst/>
          </a:prstGeom>
          <a:solidFill>
            <a:srgbClr val="6E1422"/>
          </a:solidFill>
          <a:ln/>
        </p:spPr>
        <p:txBody>
          <a:bodyPr/>
          <a:lstStyle/>
          <a:p>
            <a:endParaRPr lang="en-US"/>
          </a:p>
        </p:txBody>
      </p:sp>
      <p:sp>
        <p:nvSpPr>
          <p:cNvPr id="11" name="Text 9"/>
          <p:cNvSpPr/>
          <p:nvPr/>
        </p:nvSpPr>
        <p:spPr>
          <a:xfrm>
            <a:off x="868680" y="2377440"/>
            <a:ext cx="2834640" cy="768096"/>
          </a:xfrm>
          <a:prstGeom prst="rect">
            <a:avLst/>
          </a:prstGeom>
          <a:noFill/>
          <a:ln/>
        </p:spPr>
        <p:txBody>
          <a:bodyPr wrap="square" lIns="0" tIns="0" rIns="0" bIns="0" rtlCol="0" anchor="ctr"/>
          <a:lstStyle/>
          <a:p>
            <a:pPr marL="0" indent="0">
              <a:buNone/>
            </a:pPr>
            <a:r>
              <a:rPr lang="en-US" sz="1500" b="1" dirty="0">
                <a:solidFill>
                  <a:srgbClr val="151515"/>
                </a:solidFill>
                <a:latin typeface="Georgia" pitchFamily="34" charset="0"/>
                <a:ea typeface="Georgia" pitchFamily="34" charset="-122"/>
                <a:cs typeface="Georgia" pitchFamily="34" charset="-120"/>
              </a:rPr>
              <a:t>Apprentices</a:t>
            </a:r>
            <a:endParaRPr lang="en-US" sz="1500" dirty="0"/>
          </a:p>
        </p:txBody>
      </p:sp>
      <p:sp>
        <p:nvSpPr>
          <p:cNvPr id="12" name="Text 10"/>
          <p:cNvSpPr/>
          <p:nvPr/>
        </p:nvSpPr>
        <p:spPr>
          <a:xfrm>
            <a:off x="3886200" y="2377440"/>
            <a:ext cx="3520440" cy="768096"/>
          </a:xfrm>
          <a:prstGeom prst="rect">
            <a:avLst/>
          </a:prstGeom>
          <a:noFill/>
          <a:ln/>
        </p:spPr>
        <p:txBody>
          <a:bodyPr wrap="square" lIns="0" tIns="0" rIns="0" bIns="0" rtlCol="0" anchor="ctr"/>
          <a:lstStyle/>
          <a:p>
            <a:pPr marL="0" indent="0">
              <a:buNone/>
            </a:pPr>
            <a:r>
              <a:rPr lang="en-US" sz="1350" dirty="0">
                <a:solidFill>
                  <a:srgbClr val="6E6E6E"/>
                </a:solidFill>
                <a:latin typeface="Calibri" pitchFamily="34" charset="0"/>
                <a:ea typeface="Calibri" pitchFamily="34" charset="-122"/>
                <a:cs typeface="Calibri" pitchFamily="34" charset="-120"/>
              </a:rPr>
              <a:t>Concern of flooding the bench and loss to nonunion</a:t>
            </a:r>
            <a:endParaRPr lang="en-US" sz="1350" dirty="0"/>
          </a:p>
        </p:txBody>
      </p:sp>
      <p:sp>
        <p:nvSpPr>
          <p:cNvPr id="13" name="Text 11"/>
          <p:cNvSpPr/>
          <p:nvPr/>
        </p:nvSpPr>
        <p:spPr>
          <a:xfrm>
            <a:off x="7726680" y="2377440"/>
            <a:ext cx="3611880" cy="768096"/>
          </a:xfrm>
          <a:prstGeom prst="rect">
            <a:avLst/>
          </a:prstGeom>
          <a:noFill/>
          <a:ln/>
        </p:spPr>
        <p:txBody>
          <a:bodyPr wrap="square" lIns="0" tIns="0" rIns="0" bIns="0" rtlCol="0" anchor="ctr"/>
          <a:lstStyle/>
          <a:p>
            <a:pPr marL="0" indent="0">
              <a:buNone/>
            </a:pPr>
            <a:r>
              <a:rPr lang="en-US" sz="1350" b="1" dirty="0">
                <a:solidFill>
                  <a:srgbClr val="6E1422"/>
                </a:solidFill>
                <a:latin typeface="Calibri" pitchFamily="34" charset="0"/>
                <a:ea typeface="Calibri" pitchFamily="34" charset="-122"/>
                <a:cs typeface="Calibri" pitchFamily="34" charset="-120"/>
              </a:rPr>
              <a:t>The single best investment we can make</a:t>
            </a:r>
            <a:endParaRPr lang="en-US" sz="1350" dirty="0"/>
          </a:p>
        </p:txBody>
      </p:sp>
      <p:sp>
        <p:nvSpPr>
          <p:cNvPr id="14" name="Shape 12"/>
          <p:cNvSpPr/>
          <p:nvPr/>
        </p:nvSpPr>
        <p:spPr>
          <a:xfrm>
            <a:off x="640080" y="3145536"/>
            <a:ext cx="10881360" cy="768096"/>
          </a:xfrm>
          <a:prstGeom prst="rect">
            <a:avLst/>
          </a:prstGeom>
          <a:solidFill>
            <a:srgbClr val="FFFFFF"/>
          </a:solidFill>
          <a:ln w="9525">
            <a:solidFill>
              <a:srgbClr val="E3DCDC"/>
            </a:solidFill>
            <a:prstDash val="solid"/>
          </a:ln>
        </p:spPr>
        <p:txBody>
          <a:bodyPr/>
          <a:lstStyle/>
          <a:p>
            <a:endParaRPr lang="en-US"/>
          </a:p>
        </p:txBody>
      </p:sp>
      <p:sp>
        <p:nvSpPr>
          <p:cNvPr id="15" name="Shape 13"/>
          <p:cNvSpPr/>
          <p:nvPr/>
        </p:nvSpPr>
        <p:spPr>
          <a:xfrm>
            <a:off x="7498080" y="3145536"/>
            <a:ext cx="54864" cy="768096"/>
          </a:xfrm>
          <a:prstGeom prst="rect">
            <a:avLst/>
          </a:prstGeom>
          <a:solidFill>
            <a:srgbClr val="6E1422"/>
          </a:solidFill>
          <a:ln/>
        </p:spPr>
        <p:txBody>
          <a:bodyPr/>
          <a:lstStyle/>
          <a:p>
            <a:endParaRPr lang="en-US"/>
          </a:p>
        </p:txBody>
      </p:sp>
      <p:sp>
        <p:nvSpPr>
          <p:cNvPr id="16" name="Text 14"/>
          <p:cNvSpPr/>
          <p:nvPr/>
        </p:nvSpPr>
        <p:spPr>
          <a:xfrm>
            <a:off x="868680" y="3145536"/>
            <a:ext cx="2834640" cy="768096"/>
          </a:xfrm>
          <a:prstGeom prst="rect">
            <a:avLst/>
          </a:prstGeom>
          <a:noFill/>
          <a:ln/>
        </p:spPr>
        <p:txBody>
          <a:bodyPr wrap="square" lIns="0" tIns="0" rIns="0" bIns="0" rtlCol="0" anchor="ctr"/>
          <a:lstStyle/>
          <a:p>
            <a:pPr marL="0" indent="0">
              <a:buNone/>
            </a:pPr>
            <a:r>
              <a:rPr lang="en-US" sz="1500" b="1" dirty="0">
                <a:solidFill>
                  <a:srgbClr val="151515"/>
                </a:solidFill>
                <a:latin typeface="Georgia" pitchFamily="34" charset="0"/>
                <a:ea typeface="Georgia" pitchFamily="34" charset="-122"/>
                <a:cs typeface="Georgia" pitchFamily="34" charset="-120"/>
              </a:rPr>
              <a:t>The contractor across town</a:t>
            </a:r>
            <a:endParaRPr lang="en-US" sz="1500" dirty="0"/>
          </a:p>
        </p:txBody>
      </p:sp>
      <p:sp>
        <p:nvSpPr>
          <p:cNvPr id="17" name="Text 15"/>
          <p:cNvSpPr/>
          <p:nvPr/>
        </p:nvSpPr>
        <p:spPr>
          <a:xfrm>
            <a:off x="3886200" y="3145536"/>
            <a:ext cx="3520440" cy="768096"/>
          </a:xfrm>
          <a:prstGeom prst="rect">
            <a:avLst/>
          </a:prstGeom>
          <a:noFill/>
          <a:ln/>
        </p:spPr>
        <p:txBody>
          <a:bodyPr wrap="square" lIns="0" tIns="0" rIns="0" bIns="0" rtlCol="0" anchor="ctr"/>
          <a:lstStyle/>
          <a:p>
            <a:pPr marL="0" indent="0">
              <a:buNone/>
            </a:pPr>
            <a:r>
              <a:rPr lang="en-US" sz="1350" dirty="0">
                <a:solidFill>
                  <a:srgbClr val="6E6E6E"/>
                </a:solidFill>
                <a:latin typeface="Calibri" pitchFamily="34" charset="0"/>
                <a:ea typeface="Calibri" pitchFamily="34" charset="-122"/>
                <a:cs typeface="Calibri" pitchFamily="34" charset="-120"/>
              </a:rPr>
              <a:t>A rival for a fixed pie</a:t>
            </a:r>
            <a:endParaRPr lang="en-US" sz="1350" dirty="0"/>
          </a:p>
        </p:txBody>
      </p:sp>
      <p:sp>
        <p:nvSpPr>
          <p:cNvPr id="18" name="Text 16"/>
          <p:cNvSpPr/>
          <p:nvPr/>
        </p:nvSpPr>
        <p:spPr>
          <a:xfrm>
            <a:off x="7726680" y="3145536"/>
            <a:ext cx="3611880" cy="768096"/>
          </a:xfrm>
          <a:prstGeom prst="rect">
            <a:avLst/>
          </a:prstGeom>
          <a:noFill/>
          <a:ln/>
        </p:spPr>
        <p:txBody>
          <a:bodyPr wrap="square" lIns="0" tIns="0" rIns="0" bIns="0" rtlCol="0" anchor="ctr"/>
          <a:lstStyle/>
          <a:p>
            <a:pPr marL="0" indent="0">
              <a:buNone/>
            </a:pPr>
            <a:r>
              <a:rPr lang="en-US" sz="1350" b="1" dirty="0">
                <a:solidFill>
                  <a:srgbClr val="6E1422"/>
                </a:solidFill>
                <a:latin typeface="Calibri" pitchFamily="34" charset="0"/>
                <a:ea typeface="Calibri" pitchFamily="34" charset="-122"/>
                <a:cs typeface="Calibri" pitchFamily="34" charset="-120"/>
              </a:rPr>
              <a:t>A partner to crew a growing one</a:t>
            </a:r>
            <a:endParaRPr lang="en-US" sz="1350" dirty="0"/>
          </a:p>
        </p:txBody>
      </p:sp>
      <p:sp>
        <p:nvSpPr>
          <p:cNvPr id="19" name="Shape 17"/>
          <p:cNvSpPr/>
          <p:nvPr/>
        </p:nvSpPr>
        <p:spPr>
          <a:xfrm>
            <a:off x="640080" y="3913632"/>
            <a:ext cx="10881360" cy="768096"/>
          </a:xfrm>
          <a:prstGeom prst="rect">
            <a:avLst/>
          </a:prstGeom>
          <a:solidFill>
            <a:srgbClr val="F4F1F1"/>
          </a:solidFill>
          <a:ln w="9525">
            <a:solidFill>
              <a:srgbClr val="E3DCDC"/>
            </a:solidFill>
            <a:prstDash val="solid"/>
          </a:ln>
        </p:spPr>
        <p:txBody>
          <a:bodyPr/>
          <a:lstStyle/>
          <a:p>
            <a:endParaRPr lang="en-US"/>
          </a:p>
        </p:txBody>
      </p:sp>
      <p:sp>
        <p:nvSpPr>
          <p:cNvPr id="20" name="Shape 18"/>
          <p:cNvSpPr/>
          <p:nvPr/>
        </p:nvSpPr>
        <p:spPr>
          <a:xfrm>
            <a:off x="7498080" y="3913632"/>
            <a:ext cx="54864" cy="768096"/>
          </a:xfrm>
          <a:prstGeom prst="rect">
            <a:avLst/>
          </a:prstGeom>
          <a:solidFill>
            <a:srgbClr val="6E1422"/>
          </a:solidFill>
          <a:ln/>
        </p:spPr>
        <p:txBody>
          <a:bodyPr/>
          <a:lstStyle/>
          <a:p>
            <a:endParaRPr lang="en-US"/>
          </a:p>
        </p:txBody>
      </p:sp>
      <p:sp>
        <p:nvSpPr>
          <p:cNvPr id="21" name="Text 19"/>
          <p:cNvSpPr/>
          <p:nvPr/>
        </p:nvSpPr>
        <p:spPr>
          <a:xfrm>
            <a:off x="868680" y="3913632"/>
            <a:ext cx="2834640" cy="768096"/>
          </a:xfrm>
          <a:prstGeom prst="rect">
            <a:avLst/>
          </a:prstGeom>
          <a:noFill/>
          <a:ln/>
        </p:spPr>
        <p:txBody>
          <a:bodyPr wrap="square" lIns="0" tIns="0" rIns="0" bIns="0" rtlCol="0" anchor="ctr"/>
          <a:lstStyle/>
          <a:p>
            <a:pPr marL="0" indent="0">
              <a:buNone/>
            </a:pPr>
            <a:r>
              <a:rPr lang="en-US" sz="1500" b="1" dirty="0">
                <a:solidFill>
                  <a:srgbClr val="151515"/>
                </a:solidFill>
                <a:latin typeface="Georgia" pitchFamily="34" charset="0"/>
                <a:ea typeface="Georgia" pitchFamily="34" charset="-122"/>
                <a:cs typeface="Georgia" pitchFamily="34" charset="-120"/>
              </a:rPr>
              <a:t>More Classifications</a:t>
            </a:r>
            <a:endParaRPr lang="en-US" sz="1500" dirty="0"/>
          </a:p>
        </p:txBody>
      </p:sp>
      <p:sp>
        <p:nvSpPr>
          <p:cNvPr id="22" name="Text 20"/>
          <p:cNvSpPr/>
          <p:nvPr/>
        </p:nvSpPr>
        <p:spPr>
          <a:xfrm>
            <a:off x="3886200" y="3913632"/>
            <a:ext cx="3520440" cy="768096"/>
          </a:xfrm>
          <a:prstGeom prst="rect">
            <a:avLst/>
          </a:prstGeom>
          <a:noFill/>
          <a:ln/>
        </p:spPr>
        <p:txBody>
          <a:bodyPr wrap="square" lIns="0" tIns="0" rIns="0" bIns="0" rtlCol="0" anchor="ctr"/>
          <a:lstStyle/>
          <a:p>
            <a:pPr marL="0" indent="0">
              <a:buNone/>
            </a:pPr>
            <a:r>
              <a:rPr lang="en-US" sz="1350" dirty="0">
                <a:solidFill>
                  <a:srgbClr val="6E6E6E"/>
                </a:solidFill>
                <a:latin typeface="Calibri" pitchFamily="34" charset="0"/>
                <a:ea typeface="Calibri" pitchFamily="34" charset="-122"/>
                <a:cs typeface="Calibri" pitchFamily="34" charset="-120"/>
              </a:rPr>
              <a:t>Loss of Journeymen Hours</a:t>
            </a:r>
            <a:endParaRPr lang="en-US" sz="1350" dirty="0"/>
          </a:p>
        </p:txBody>
      </p:sp>
      <p:sp>
        <p:nvSpPr>
          <p:cNvPr id="23" name="Text 21"/>
          <p:cNvSpPr/>
          <p:nvPr/>
        </p:nvSpPr>
        <p:spPr>
          <a:xfrm>
            <a:off x="7726680" y="3913632"/>
            <a:ext cx="3611880" cy="768096"/>
          </a:xfrm>
          <a:prstGeom prst="rect">
            <a:avLst/>
          </a:prstGeom>
          <a:noFill/>
          <a:ln/>
        </p:spPr>
        <p:txBody>
          <a:bodyPr wrap="square" lIns="0" tIns="0" rIns="0" bIns="0" rtlCol="0" anchor="ctr"/>
          <a:lstStyle/>
          <a:p>
            <a:pPr marL="0" indent="0">
              <a:buNone/>
            </a:pPr>
            <a:r>
              <a:rPr lang="en-US" sz="1350" b="1" dirty="0">
                <a:solidFill>
                  <a:srgbClr val="6E1422"/>
                </a:solidFill>
                <a:latin typeface="Calibri" pitchFamily="34" charset="0"/>
                <a:ea typeface="Calibri" pitchFamily="34" charset="-122"/>
                <a:cs typeface="Calibri" pitchFamily="34" charset="-120"/>
              </a:rPr>
              <a:t>Growing the labor force to be more competitive</a:t>
            </a:r>
            <a:endParaRPr lang="en-US" sz="1350" dirty="0"/>
          </a:p>
        </p:txBody>
      </p:sp>
      <p:sp>
        <p:nvSpPr>
          <p:cNvPr id="24" name="Shape 22"/>
          <p:cNvSpPr/>
          <p:nvPr/>
        </p:nvSpPr>
        <p:spPr>
          <a:xfrm>
            <a:off x="640080" y="4681728"/>
            <a:ext cx="10881360" cy="768096"/>
          </a:xfrm>
          <a:prstGeom prst="rect">
            <a:avLst/>
          </a:prstGeom>
          <a:solidFill>
            <a:srgbClr val="FFFFFF"/>
          </a:solidFill>
          <a:ln w="9525">
            <a:solidFill>
              <a:srgbClr val="E3DCDC"/>
            </a:solidFill>
            <a:prstDash val="solid"/>
          </a:ln>
        </p:spPr>
        <p:txBody>
          <a:bodyPr/>
          <a:lstStyle/>
          <a:p>
            <a:endParaRPr lang="en-US"/>
          </a:p>
        </p:txBody>
      </p:sp>
      <p:sp>
        <p:nvSpPr>
          <p:cNvPr id="25" name="Shape 23"/>
          <p:cNvSpPr/>
          <p:nvPr/>
        </p:nvSpPr>
        <p:spPr>
          <a:xfrm>
            <a:off x="7498080" y="4681728"/>
            <a:ext cx="54864" cy="768096"/>
          </a:xfrm>
          <a:prstGeom prst="rect">
            <a:avLst/>
          </a:prstGeom>
          <a:solidFill>
            <a:srgbClr val="6E1422"/>
          </a:solidFill>
          <a:ln/>
        </p:spPr>
        <p:txBody>
          <a:bodyPr/>
          <a:lstStyle/>
          <a:p>
            <a:endParaRPr lang="en-US"/>
          </a:p>
        </p:txBody>
      </p:sp>
      <p:sp>
        <p:nvSpPr>
          <p:cNvPr id="26" name="Text 24"/>
          <p:cNvSpPr/>
          <p:nvPr/>
        </p:nvSpPr>
        <p:spPr>
          <a:xfrm>
            <a:off x="868680" y="4681728"/>
            <a:ext cx="2834640" cy="768096"/>
          </a:xfrm>
          <a:prstGeom prst="rect">
            <a:avLst/>
          </a:prstGeom>
          <a:noFill/>
          <a:ln/>
        </p:spPr>
        <p:txBody>
          <a:bodyPr wrap="square" lIns="0" tIns="0" rIns="0" bIns="0" rtlCol="0" anchor="ctr"/>
          <a:lstStyle/>
          <a:p>
            <a:pPr marL="0" indent="0">
              <a:buNone/>
            </a:pPr>
            <a:r>
              <a:rPr lang="en-US" sz="1500" b="1" dirty="0">
                <a:solidFill>
                  <a:srgbClr val="151515"/>
                </a:solidFill>
                <a:latin typeface="Georgia" pitchFamily="34" charset="0"/>
                <a:ea typeface="Georgia" pitchFamily="34" charset="-122"/>
                <a:cs typeface="Georgia" pitchFamily="34" charset="-120"/>
              </a:rPr>
              <a:t>The Electrical Trade</a:t>
            </a:r>
            <a:endParaRPr lang="en-US" sz="1500" dirty="0"/>
          </a:p>
        </p:txBody>
      </p:sp>
      <p:sp>
        <p:nvSpPr>
          <p:cNvPr id="27" name="Text 25"/>
          <p:cNvSpPr/>
          <p:nvPr/>
        </p:nvSpPr>
        <p:spPr>
          <a:xfrm>
            <a:off x="3886200" y="4681728"/>
            <a:ext cx="3520440" cy="768096"/>
          </a:xfrm>
          <a:prstGeom prst="rect">
            <a:avLst/>
          </a:prstGeom>
          <a:noFill/>
          <a:ln/>
        </p:spPr>
        <p:txBody>
          <a:bodyPr wrap="square" lIns="0" tIns="0" rIns="0" bIns="0" rtlCol="0" anchor="ctr"/>
          <a:lstStyle/>
          <a:p>
            <a:pPr marL="0" indent="0">
              <a:buNone/>
            </a:pPr>
            <a:r>
              <a:rPr lang="en-US" sz="1350" dirty="0">
                <a:solidFill>
                  <a:srgbClr val="6E6E6E"/>
                </a:solidFill>
                <a:latin typeface="Calibri" pitchFamily="34" charset="0"/>
                <a:ea typeface="Calibri" pitchFamily="34" charset="-122"/>
                <a:cs typeface="Calibri" pitchFamily="34" charset="-120"/>
              </a:rPr>
              <a:t>An institution to protect</a:t>
            </a:r>
            <a:endParaRPr lang="en-US" sz="1350" dirty="0"/>
          </a:p>
        </p:txBody>
      </p:sp>
      <p:sp>
        <p:nvSpPr>
          <p:cNvPr id="28" name="Text 26"/>
          <p:cNvSpPr/>
          <p:nvPr/>
        </p:nvSpPr>
        <p:spPr>
          <a:xfrm>
            <a:off x="7726680" y="4681728"/>
            <a:ext cx="3611880" cy="768096"/>
          </a:xfrm>
          <a:prstGeom prst="rect">
            <a:avLst/>
          </a:prstGeom>
          <a:noFill/>
          <a:ln/>
        </p:spPr>
        <p:txBody>
          <a:bodyPr wrap="square" lIns="0" tIns="0" rIns="0" bIns="0" rtlCol="0" anchor="ctr"/>
          <a:lstStyle/>
          <a:p>
            <a:pPr marL="0" indent="0">
              <a:buNone/>
            </a:pPr>
            <a:r>
              <a:rPr lang="en-US" sz="1350" b="1" dirty="0">
                <a:solidFill>
                  <a:srgbClr val="6E1422"/>
                </a:solidFill>
                <a:latin typeface="Calibri" pitchFamily="34" charset="0"/>
                <a:ea typeface="Calibri" pitchFamily="34" charset="-122"/>
                <a:cs typeface="Calibri" pitchFamily="34" charset="-120"/>
              </a:rPr>
              <a:t>A profession to grow and broadcast</a:t>
            </a:r>
            <a:endParaRPr lang="en-US" sz="1350" dirty="0"/>
          </a:p>
        </p:txBody>
      </p:sp>
      <p:sp>
        <p:nvSpPr>
          <p:cNvPr id="29" name="Shape 27"/>
          <p:cNvSpPr/>
          <p:nvPr/>
        </p:nvSpPr>
        <p:spPr>
          <a:xfrm>
            <a:off x="640080" y="5449824"/>
            <a:ext cx="10881360" cy="768096"/>
          </a:xfrm>
          <a:prstGeom prst="rect">
            <a:avLst/>
          </a:prstGeom>
          <a:solidFill>
            <a:srgbClr val="F4F1F1"/>
          </a:solidFill>
          <a:ln w="9525">
            <a:solidFill>
              <a:srgbClr val="E3DCDC"/>
            </a:solidFill>
            <a:prstDash val="solid"/>
          </a:ln>
        </p:spPr>
        <p:txBody>
          <a:bodyPr/>
          <a:lstStyle/>
          <a:p>
            <a:endParaRPr lang="en-US"/>
          </a:p>
        </p:txBody>
      </p:sp>
      <p:sp>
        <p:nvSpPr>
          <p:cNvPr id="30" name="Shape 28"/>
          <p:cNvSpPr/>
          <p:nvPr/>
        </p:nvSpPr>
        <p:spPr>
          <a:xfrm>
            <a:off x="7498080" y="5449824"/>
            <a:ext cx="54864" cy="768096"/>
          </a:xfrm>
          <a:prstGeom prst="rect">
            <a:avLst/>
          </a:prstGeom>
          <a:solidFill>
            <a:srgbClr val="6E1422"/>
          </a:solidFill>
          <a:ln/>
        </p:spPr>
        <p:txBody>
          <a:bodyPr/>
          <a:lstStyle/>
          <a:p>
            <a:endParaRPr lang="en-US"/>
          </a:p>
        </p:txBody>
      </p:sp>
      <p:sp>
        <p:nvSpPr>
          <p:cNvPr id="31" name="Text 29"/>
          <p:cNvSpPr/>
          <p:nvPr/>
        </p:nvSpPr>
        <p:spPr>
          <a:xfrm>
            <a:off x="868680" y="5449824"/>
            <a:ext cx="2834640" cy="768096"/>
          </a:xfrm>
          <a:prstGeom prst="rect">
            <a:avLst/>
          </a:prstGeom>
          <a:noFill/>
          <a:ln/>
        </p:spPr>
        <p:txBody>
          <a:bodyPr wrap="square" lIns="0" tIns="0" rIns="0" bIns="0" rtlCol="0" anchor="ctr"/>
          <a:lstStyle/>
          <a:p>
            <a:pPr marL="0" indent="0">
              <a:buNone/>
            </a:pPr>
            <a:r>
              <a:rPr lang="en-US" sz="1500" b="1" dirty="0">
                <a:solidFill>
                  <a:srgbClr val="151515"/>
                </a:solidFill>
                <a:latin typeface="Georgia" pitchFamily="34" charset="0"/>
                <a:ea typeface="Georgia" pitchFamily="34" charset="-122"/>
                <a:cs typeface="Georgia" pitchFamily="34" charset="-120"/>
              </a:rPr>
              <a:t>Technology &amp; prefab</a:t>
            </a:r>
            <a:endParaRPr lang="en-US" sz="1500" dirty="0"/>
          </a:p>
        </p:txBody>
      </p:sp>
      <p:sp>
        <p:nvSpPr>
          <p:cNvPr id="32" name="Text 30"/>
          <p:cNvSpPr/>
          <p:nvPr/>
        </p:nvSpPr>
        <p:spPr>
          <a:xfrm>
            <a:off x="3886200" y="5449824"/>
            <a:ext cx="3520440" cy="768096"/>
          </a:xfrm>
          <a:prstGeom prst="rect">
            <a:avLst/>
          </a:prstGeom>
          <a:noFill/>
          <a:ln/>
        </p:spPr>
        <p:txBody>
          <a:bodyPr wrap="square" lIns="0" tIns="0" rIns="0" bIns="0" rtlCol="0" anchor="ctr"/>
          <a:lstStyle/>
          <a:p>
            <a:pPr marL="0" indent="0">
              <a:buNone/>
            </a:pPr>
            <a:r>
              <a:rPr lang="en-US" sz="1350" dirty="0">
                <a:solidFill>
                  <a:srgbClr val="6E6E6E"/>
                </a:solidFill>
                <a:latin typeface="Calibri" pitchFamily="34" charset="0"/>
                <a:ea typeface="Calibri" pitchFamily="34" charset="-122"/>
                <a:cs typeface="Calibri" pitchFamily="34" charset="-120"/>
              </a:rPr>
              <a:t>A threat to hours and dumbing down the trade</a:t>
            </a:r>
            <a:endParaRPr lang="en-US" sz="1350" dirty="0"/>
          </a:p>
        </p:txBody>
      </p:sp>
      <p:sp>
        <p:nvSpPr>
          <p:cNvPr id="33" name="Text 31"/>
          <p:cNvSpPr/>
          <p:nvPr/>
        </p:nvSpPr>
        <p:spPr>
          <a:xfrm>
            <a:off x="7726680" y="5449824"/>
            <a:ext cx="3611880" cy="768096"/>
          </a:xfrm>
          <a:prstGeom prst="rect">
            <a:avLst/>
          </a:prstGeom>
          <a:noFill/>
          <a:ln/>
        </p:spPr>
        <p:txBody>
          <a:bodyPr wrap="square" lIns="0" tIns="0" rIns="0" bIns="0" rtlCol="0" anchor="ctr"/>
          <a:lstStyle/>
          <a:p>
            <a:pPr marL="0" indent="0">
              <a:buNone/>
            </a:pPr>
            <a:r>
              <a:rPr lang="en-US" sz="1350" b="1" dirty="0">
                <a:solidFill>
                  <a:srgbClr val="6E1422"/>
                </a:solidFill>
                <a:latin typeface="Calibri" pitchFamily="34" charset="0"/>
                <a:ea typeface="Calibri" pitchFamily="34" charset="-122"/>
                <a:cs typeface="Calibri" pitchFamily="34" charset="-120"/>
              </a:rPr>
              <a:t>An essential method to deliver work on time</a:t>
            </a:r>
            <a:endParaRPr lang="en-US" sz="1350" dirty="0"/>
          </a:p>
        </p:txBody>
      </p:sp>
      <p:sp>
        <p:nvSpPr>
          <p:cNvPr id="35" name="Shape 32"/>
          <p:cNvSpPr/>
          <p:nvPr/>
        </p:nvSpPr>
        <p:spPr>
          <a:xfrm>
            <a:off x="640080" y="6455664"/>
            <a:ext cx="91440" cy="91440"/>
          </a:xfrm>
          <a:prstGeom prst="rect">
            <a:avLst/>
          </a:prstGeom>
          <a:solidFill>
            <a:srgbClr val="6E1422"/>
          </a:solidFill>
          <a:ln/>
        </p:spPr>
        <p:txBody>
          <a:bodyPr/>
          <a:lstStyle/>
          <a:p>
            <a:endParaRPr lang="en-US"/>
          </a:p>
        </p:txBody>
      </p:sp>
      <p:sp>
        <p:nvSpPr>
          <p:cNvPr id="36" name="Text 33"/>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37" name="Text 34"/>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15</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566928"/>
            <a:ext cx="146304" cy="146304"/>
          </a:xfrm>
          <a:prstGeom prst="rect">
            <a:avLst/>
          </a:prstGeom>
          <a:solidFill>
            <a:srgbClr val="6E1422"/>
          </a:solidFill>
          <a:ln/>
        </p:spPr>
        <p:txBody>
          <a:bodyPr/>
          <a:lstStyle/>
          <a:p>
            <a:endParaRPr lang="en-US"/>
          </a:p>
        </p:txBody>
      </p:sp>
      <p:sp>
        <p:nvSpPr>
          <p:cNvPr id="3" name="Text 1"/>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WHAT IT TAKES</a:t>
            </a:r>
            <a:endParaRPr lang="en-US" sz="1250" dirty="0"/>
          </a:p>
        </p:txBody>
      </p:sp>
      <p:sp>
        <p:nvSpPr>
          <p:cNvPr id="4" name="Text 2"/>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Three groups. Three commitments. TRUST</a:t>
            </a:r>
            <a:endParaRPr lang="en-US" sz="3300" dirty="0"/>
          </a:p>
        </p:txBody>
      </p:sp>
      <p:sp>
        <p:nvSpPr>
          <p:cNvPr id="5" name="Shape 3"/>
          <p:cNvSpPr/>
          <p:nvPr/>
        </p:nvSpPr>
        <p:spPr>
          <a:xfrm>
            <a:off x="640080" y="1920240"/>
            <a:ext cx="3456432" cy="393192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6" name="Shape 4"/>
          <p:cNvSpPr/>
          <p:nvPr/>
        </p:nvSpPr>
        <p:spPr>
          <a:xfrm>
            <a:off x="640080" y="1920240"/>
            <a:ext cx="3456432" cy="822960"/>
          </a:xfrm>
          <a:prstGeom prst="rect">
            <a:avLst/>
          </a:prstGeom>
          <a:solidFill>
            <a:srgbClr val="6E1422"/>
          </a:solidFill>
          <a:ln/>
        </p:spPr>
        <p:txBody>
          <a:bodyPr/>
          <a:lstStyle/>
          <a:p>
            <a:endParaRPr lang="en-US"/>
          </a:p>
        </p:txBody>
      </p:sp>
      <p:pic>
        <p:nvPicPr>
          <p:cNvPr id="7" name="Image 0" descr="preencoded.png"/>
          <p:cNvPicPr>
            <a:picLocks noChangeAspect="1"/>
          </p:cNvPicPr>
          <p:nvPr/>
        </p:nvPicPr>
        <p:blipFill>
          <a:blip r:embed="rId3"/>
          <a:stretch>
            <a:fillRect/>
          </a:stretch>
        </p:blipFill>
        <p:spPr>
          <a:xfrm>
            <a:off x="950976" y="2121408"/>
            <a:ext cx="420624" cy="420624"/>
          </a:xfrm>
          <a:prstGeom prst="rect">
            <a:avLst/>
          </a:prstGeom>
        </p:spPr>
      </p:pic>
      <p:sp>
        <p:nvSpPr>
          <p:cNvPr id="8" name="Text 5"/>
          <p:cNvSpPr/>
          <p:nvPr/>
        </p:nvSpPr>
        <p:spPr>
          <a:xfrm>
            <a:off x="1508760" y="1920240"/>
            <a:ext cx="2450592" cy="822960"/>
          </a:xfrm>
          <a:prstGeom prst="rect">
            <a:avLst/>
          </a:prstGeom>
          <a:noFill/>
          <a:ln/>
        </p:spPr>
        <p:txBody>
          <a:bodyPr wrap="square" lIns="0" tIns="0" rIns="0" bIns="0" rtlCol="0" anchor="ctr"/>
          <a:lstStyle/>
          <a:p>
            <a:pPr marL="0" indent="0">
              <a:buNone/>
            </a:pPr>
            <a:r>
              <a:rPr lang="en-US" sz="1700" b="1" dirty="0">
                <a:solidFill>
                  <a:srgbClr val="FFFFFF"/>
                </a:solidFill>
                <a:latin typeface="Georgia" pitchFamily="34" charset="0"/>
                <a:ea typeface="Georgia" pitchFamily="34" charset="-122"/>
                <a:cs typeface="Georgia" pitchFamily="34" charset="-120"/>
              </a:rPr>
              <a:t>NECA Contractors</a:t>
            </a:r>
            <a:endParaRPr lang="en-US" sz="1700" dirty="0"/>
          </a:p>
        </p:txBody>
      </p:sp>
      <p:sp>
        <p:nvSpPr>
          <p:cNvPr id="9" name="Text 6"/>
          <p:cNvSpPr/>
          <p:nvPr/>
        </p:nvSpPr>
        <p:spPr>
          <a:xfrm>
            <a:off x="950976" y="2926080"/>
            <a:ext cx="2862072" cy="868680"/>
          </a:xfrm>
          <a:prstGeom prst="rect">
            <a:avLst/>
          </a:prstGeom>
          <a:noFill/>
          <a:ln/>
        </p:spPr>
        <p:txBody>
          <a:bodyPr wrap="square" lIns="0" tIns="0" rIns="0" bIns="0" rtlCol="0" anchor="ctr"/>
          <a:lstStyle/>
          <a:p>
            <a:pPr>
              <a:lnSpc>
                <a:spcPts val="1700"/>
              </a:lnSpc>
              <a:buSzPct val="100000"/>
            </a:pPr>
            <a:r>
              <a:rPr lang="en-US" sz="1300" dirty="0">
                <a:solidFill>
                  <a:srgbClr val="242424"/>
                </a:solidFill>
                <a:latin typeface="Calibri" pitchFamily="34" charset="0"/>
                <a:ea typeface="Calibri" pitchFamily="34" charset="-122"/>
                <a:cs typeface="Calibri" pitchFamily="34" charset="-120"/>
              </a:rPr>
              <a:t>Hire and train ahead of the backlog, not behind it</a:t>
            </a:r>
            <a:endParaRPr lang="en-US" sz="1300" dirty="0"/>
          </a:p>
        </p:txBody>
      </p:sp>
      <p:sp>
        <p:nvSpPr>
          <p:cNvPr id="10" name="Text 7"/>
          <p:cNvSpPr/>
          <p:nvPr/>
        </p:nvSpPr>
        <p:spPr>
          <a:xfrm>
            <a:off x="950976" y="3858768"/>
            <a:ext cx="2862072" cy="868680"/>
          </a:xfrm>
          <a:prstGeom prst="rect">
            <a:avLst/>
          </a:prstGeom>
          <a:noFill/>
          <a:ln/>
        </p:spPr>
        <p:txBody>
          <a:bodyPr wrap="square" lIns="0" tIns="0" rIns="0" bIns="0" rtlCol="0" anchor="ctr"/>
          <a:lstStyle/>
          <a:p>
            <a:pPr>
              <a:lnSpc>
                <a:spcPts val="1700"/>
              </a:lnSpc>
              <a:buSzPct val="100000"/>
            </a:pPr>
            <a:r>
              <a:rPr lang="en-US" sz="1300" dirty="0">
                <a:solidFill>
                  <a:srgbClr val="242424"/>
                </a:solidFill>
                <a:latin typeface="Calibri" pitchFamily="34" charset="0"/>
                <a:ea typeface="Calibri" pitchFamily="34" charset="-122"/>
                <a:cs typeface="Calibri" pitchFamily="34" charset="-120"/>
              </a:rPr>
              <a:t>Compete on capability and capacity, not on starving each other</a:t>
            </a:r>
            <a:endParaRPr lang="en-US" sz="1300" dirty="0"/>
          </a:p>
        </p:txBody>
      </p:sp>
      <p:sp>
        <p:nvSpPr>
          <p:cNvPr id="11" name="Text 8"/>
          <p:cNvSpPr/>
          <p:nvPr/>
        </p:nvSpPr>
        <p:spPr>
          <a:xfrm>
            <a:off x="950976" y="4791456"/>
            <a:ext cx="2862072" cy="868680"/>
          </a:xfrm>
          <a:prstGeom prst="rect">
            <a:avLst/>
          </a:prstGeom>
          <a:noFill/>
          <a:ln/>
        </p:spPr>
        <p:txBody>
          <a:bodyPr wrap="square" lIns="0" tIns="0" rIns="0" bIns="0" rtlCol="0" anchor="ctr"/>
          <a:lstStyle/>
          <a:p>
            <a:pPr>
              <a:lnSpc>
                <a:spcPts val="1700"/>
              </a:lnSpc>
              <a:buSzPct val="100000"/>
            </a:pPr>
            <a:r>
              <a:rPr lang="en-US" sz="1300" dirty="0">
                <a:solidFill>
                  <a:srgbClr val="242424"/>
                </a:solidFill>
                <a:latin typeface="Calibri" pitchFamily="34" charset="0"/>
                <a:ea typeface="Calibri" pitchFamily="34" charset="-122"/>
                <a:cs typeface="Calibri" pitchFamily="34" charset="-120"/>
              </a:rPr>
              <a:t>Invest in prefab, VDC, and tools that multiply scarce labor</a:t>
            </a:r>
            <a:endParaRPr lang="en-US" sz="1300" dirty="0"/>
          </a:p>
        </p:txBody>
      </p:sp>
      <p:sp>
        <p:nvSpPr>
          <p:cNvPr id="12" name="Shape 9"/>
          <p:cNvSpPr/>
          <p:nvPr/>
        </p:nvSpPr>
        <p:spPr>
          <a:xfrm>
            <a:off x="4370832" y="1920240"/>
            <a:ext cx="3456432" cy="393192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3" name="Shape 10"/>
          <p:cNvSpPr/>
          <p:nvPr/>
        </p:nvSpPr>
        <p:spPr>
          <a:xfrm>
            <a:off x="4370832" y="1920240"/>
            <a:ext cx="3456432" cy="822960"/>
          </a:xfrm>
          <a:prstGeom prst="rect">
            <a:avLst/>
          </a:prstGeom>
          <a:solidFill>
            <a:srgbClr val="6E1422"/>
          </a:solidFill>
          <a:ln/>
        </p:spPr>
        <p:txBody>
          <a:bodyPr/>
          <a:lstStyle/>
          <a:p>
            <a:endParaRPr lang="en-US"/>
          </a:p>
        </p:txBody>
      </p:sp>
      <p:pic>
        <p:nvPicPr>
          <p:cNvPr id="14" name="Image 1" descr="preencoded.png"/>
          <p:cNvPicPr>
            <a:picLocks noChangeAspect="1"/>
          </p:cNvPicPr>
          <p:nvPr/>
        </p:nvPicPr>
        <p:blipFill>
          <a:blip r:embed="rId4"/>
          <a:stretch>
            <a:fillRect/>
          </a:stretch>
        </p:blipFill>
        <p:spPr>
          <a:xfrm>
            <a:off x="4681728" y="2121408"/>
            <a:ext cx="420624" cy="420624"/>
          </a:xfrm>
          <a:prstGeom prst="rect">
            <a:avLst/>
          </a:prstGeom>
        </p:spPr>
      </p:pic>
      <p:sp>
        <p:nvSpPr>
          <p:cNvPr id="15" name="Text 11"/>
          <p:cNvSpPr/>
          <p:nvPr/>
        </p:nvSpPr>
        <p:spPr>
          <a:xfrm>
            <a:off x="5239512" y="1920240"/>
            <a:ext cx="2450592" cy="822960"/>
          </a:xfrm>
          <a:prstGeom prst="rect">
            <a:avLst/>
          </a:prstGeom>
          <a:noFill/>
          <a:ln/>
        </p:spPr>
        <p:txBody>
          <a:bodyPr wrap="square" lIns="0" tIns="0" rIns="0" bIns="0" rtlCol="0" anchor="ctr"/>
          <a:lstStyle/>
          <a:p>
            <a:pPr marL="0" indent="0">
              <a:buNone/>
            </a:pPr>
            <a:r>
              <a:rPr lang="en-US" sz="1700" b="1" dirty="0">
                <a:solidFill>
                  <a:srgbClr val="FFFFFF"/>
                </a:solidFill>
                <a:latin typeface="Georgia" pitchFamily="34" charset="0"/>
                <a:ea typeface="Georgia" pitchFamily="34" charset="-122"/>
                <a:cs typeface="Georgia" pitchFamily="34" charset="-120"/>
              </a:rPr>
              <a:t>IBEW Leadership</a:t>
            </a:r>
            <a:endParaRPr lang="en-US" sz="1700" dirty="0"/>
          </a:p>
        </p:txBody>
      </p:sp>
      <p:sp>
        <p:nvSpPr>
          <p:cNvPr id="16" name="Text 12"/>
          <p:cNvSpPr/>
          <p:nvPr/>
        </p:nvSpPr>
        <p:spPr>
          <a:xfrm>
            <a:off x="4681728" y="2926080"/>
            <a:ext cx="2862072" cy="868680"/>
          </a:xfrm>
          <a:prstGeom prst="rect">
            <a:avLst/>
          </a:prstGeom>
          <a:noFill/>
          <a:ln/>
        </p:spPr>
        <p:txBody>
          <a:bodyPr wrap="square" lIns="0" tIns="0" rIns="0" bIns="0" rtlCol="0" anchor="ctr"/>
          <a:lstStyle/>
          <a:p>
            <a:pPr>
              <a:lnSpc>
                <a:spcPts val="1700"/>
              </a:lnSpc>
              <a:buSzPct val="100000"/>
            </a:pPr>
            <a:r>
              <a:rPr lang="en-US" sz="1300" dirty="0">
                <a:solidFill>
                  <a:srgbClr val="242424"/>
                </a:solidFill>
                <a:latin typeface="Calibri" pitchFamily="34" charset="0"/>
                <a:ea typeface="Calibri" pitchFamily="34" charset="-122"/>
                <a:cs typeface="Calibri" pitchFamily="34" charset="-120"/>
              </a:rPr>
              <a:t>Open the doors wider &amp; recruit where we never have before</a:t>
            </a:r>
            <a:endParaRPr lang="en-US" sz="1300" dirty="0"/>
          </a:p>
        </p:txBody>
      </p:sp>
      <p:sp>
        <p:nvSpPr>
          <p:cNvPr id="17" name="Text 13"/>
          <p:cNvSpPr/>
          <p:nvPr/>
        </p:nvSpPr>
        <p:spPr>
          <a:xfrm>
            <a:off x="4681728" y="3858768"/>
            <a:ext cx="2862072" cy="868680"/>
          </a:xfrm>
          <a:prstGeom prst="rect">
            <a:avLst/>
          </a:prstGeom>
          <a:noFill/>
          <a:ln/>
        </p:spPr>
        <p:txBody>
          <a:bodyPr wrap="square" lIns="0" tIns="0" rIns="0" bIns="0" rtlCol="0" anchor="ctr"/>
          <a:lstStyle/>
          <a:p>
            <a:pPr>
              <a:lnSpc>
                <a:spcPts val="1700"/>
              </a:lnSpc>
              <a:buSzPct val="100000"/>
            </a:pPr>
            <a:r>
              <a:rPr lang="en-US" sz="1300" dirty="0">
                <a:solidFill>
                  <a:srgbClr val="242424"/>
                </a:solidFill>
                <a:latin typeface="Calibri" pitchFamily="34" charset="0"/>
                <a:ea typeface="Calibri" pitchFamily="34" charset="-122"/>
                <a:cs typeface="Calibri" pitchFamily="34" charset="-120"/>
              </a:rPr>
              <a:t>Treat organizing the unorganized as growing the whole trade</a:t>
            </a:r>
            <a:endParaRPr lang="en-US" sz="1300" dirty="0"/>
          </a:p>
        </p:txBody>
      </p:sp>
      <p:sp>
        <p:nvSpPr>
          <p:cNvPr id="18" name="Text 14"/>
          <p:cNvSpPr/>
          <p:nvPr/>
        </p:nvSpPr>
        <p:spPr>
          <a:xfrm>
            <a:off x="4681728" y="4791456"/>
            <a:ext cx="2862072" cy="868680"/>
          </a:xfrm>
          <a:prstGeom prst="rect">
            <a:avLst/>
          </a:prstGeom>
          <a:noFill/>
          <a:ln/>
        </p:spPr>
        <p:txBody>
          <a:bodyPr wrap="square" lIns="0" tIns="0" rIns="0" bIns="0" rtlCol="0" anchor="ctr"/>
          <a:lstStyle/>
          <a:p>
            <a:pPr>
              <a:lnSpc>
                <a:spcPts val="1700"/>
              </a:lnSpc>
              <a:buSzPct val="100000"/>
            </a:pPr>
            <a:r>
              <a:rPr lang="en-US" sz="1300" dirty="0">
                <a:solidFill>
                  <a:srgbClr val="242424"/>
                </a:solidFill>
                <a:latin typeface="Calibri" pitchFamily="34" charset="0"/>
                <a:ea typeface="Calibri" pitchFamily="34" charset="-122"/>
                <a:cs typeface="Calibri" pitchFamily="34" charset="-120"/>
              </a:rPr>
              <a:t>Make the union the obvious home for the abundance generation</a:t>
            </a:r>
            <a:endParaRPr lang="en-US" sz="1300" dirty="0"/>
          </a:p>
        </p:txBody>
      </p:sp>
      <p:sp>
        <p:nvSpPr>
          <p:cNvPr id="19" name="Shape 15"/>
          <p:cNvSpPr/>
          <p:nvPr/>
        </p:nvSpPr>
        <p:spPr>
          <a:xfrm>
            <a:off x="8101584" y="1920240"/>
            <a:ext cx="3456432" cy="393192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20" name="Shape 16"/>
          <p:cNvSpPr/>
          <p:nvPr/>
        </p:nvSpPr>
        <p:spPr>
          <a:xfrm>
            <a:off x="8101584" y="1920240"/>
            <a:ext cx="3456432" cy="822960"/>
          </a:xfrm>
          <a:prstGeom prst="rect">
            <a:avLst/>
          </a:prstGeom>
          <a:solidFill>
            <a:srgbClr val="6E1422"/>
          </a:solidFill>
          <a:ln/>
        </p:spPr>
        <p:txBody>
          <a:bodyPr/>
          <a:lstStyle/>
          <a:p>
            <a:endParaRPr lang="en-US"/>
          </a:p>
        </p:txBody>
      </p:sp>
      <p:pic>
        <p:nvPicPr>
          <p:cNvPr id="21" name="Image 2" descr="preencoded.png"/>
          <p:cNvPicPr>
            <a:picLocks noChangeAspect="1"/>
          </p:cNvPicPr>
          <p:nvPr/>
        </p:nvPicPr>
        <p:blipFill>
          <a:blip r:embed="rId5"/>
          <a:stretch>
            <a:fillRect/>
          </a:stretch>
        </p:blipFill>
        <p:spPr>
          <a:xfrm>
            <a:off x="8412480" y="2121408"/>
            <a:ext cx="420624" cy="420624"/>
          </a:xfrm>
          <a:prstGeom prst="rect">
            <a:avLst/>
          </a:prstGeom>
        </p:spPr>
      </p:pic>
      <p:sp>
        <p:nvSpPr>
          <p:cNvPr id="22" name="Text 17"/>
          <p:cNvSpPr/>
          <p:nvPr/>
        </p:nvSpPr>
        <p:spPr>
          <a:xfrm>
            <a:off x="8970264" y="1920240"/>
            <a:ext cx="2450592" cy="822960"/>
          </a:xfrm>
          <a:prstGeom prst="rect">
            <a:avLst/>
          </a:prstGeom>
          <a:noFill/>
          <a:ln/>
        </p:spPr>
        <p:txBody>
          <a:bodyPr wrap="square" lIns="0" tIns="0" rIns="0" bIns="0" rtlCol="0" anchor="ctr"/>
          <a:lstStyle/>
          <a:p>
            <a:pPr marL="0" indent="0">
              <a:buNone/>
            </a:pPr>
            <a:r>
              <a:rPr lang="en-US" sz="1700" b="1" dirty="0">
                <a:solidFill>
                  <a:srgbClr val="FFFFFF"/>
                </a:solidFill>
                <a:latin typeface="Georgia" pitchFamily="34" charset="0"/>
                <a:ea typeface="Georgia" pitchFamily="34" charset="-122"/>
                <a:cs typeface="Georgia" pitchFamily="34" charset="-120"/>
              </a:rPr>
              <a:t>JATC Training Directors</a:t>
            </a:r>
            <a:endParaRPr lang="en-US" sz="1700" dirty="0"/>
          </a:p>
        </p:txBody>
      </p:sp>
      <p:sp>
        <p:nvSpPr>
          <p:cNvPr id="23" name="Text 18"/>
          <p:cNvSpPr/>
          <p:nvPr/>
        </p:nvSpPr>
        <p:spPr>
          <a:xfrm>
            <a:off x="8412480" y="2926080"/>
            <a:ext cx="2862072" cy="868680"/>
          </a:xfrm>
          <a:prstGeom prst="rect">
            <a:avLst/>
          </a:prstGeom>
          <a:noFill/>
          <a:ln/>
        </p:spPr>
        <p:txBody>
          <a:bodyPr wrap="square" lIns="0" tIns="0" rIns="0" bIns="0" rtlCol="0" anchor="ctr"/>
          <a:lstStyle/>
          <a:p>
            <a:pPr>
              <a:lnSpc>
                <a:spcPts val="1700"/>
              </a:lnSpc>
              <a:buSzPct val="100000"/>
            </a:pPr>
            <a:r>
              <a:rPr lang="en-US" sz="1300" dirty="0">
                <a:solidFill>
                  <a:srgbClr val="242424"/>
                </a:solidFill>
                <a:latin typeface="Calibri" pitchFamily="34" charset="0"/>
                <a:ea typeface="Calibri" pitchFamily="34" charset="-122"/>
                <a:cs typeface="Calibri" pitchFamily="34" charset="-120"/>
              </a:rPr>
              <a:t>Scale apprenticeship capacity to match a 25-year build-out</a:t>
            </a:r>
            <a:endParaRPr lang="en-US" sz="1300" dirty="0"/>
          </a:p>
        </p:txBody>
      </p:sp>
      <p:sp>
        <p:nvSpPr>
          <p:cNvPr id="24" name="Text 19"/>
          <p:cNvSpPr/>
          <p:nvPr/>
        </p:nvSpPr>
        <p:spPr>
          <a:xfrm>
            <a:off x="8412480" y="3858768"/>
            <a:ext cx="2862072" cy="868680"/>
          </a:xfrm>
          <a:prstGeom prst="rect">
            <a:avLst/>
          </a:prstGeom>
          <a:noFill/>
          <a:ln/>
        </p:spPr>
        <p:txBody>
          <a:bodyPr wrap="square" lIns="0" tIns="0" rIns="0" bIns="0" rtlCol="0" anchor="ctr"/>
          <a:lstStyle/>
          <a:p>
            <a:pPr>
              <a:lnSpc>
                <a:spcPts val="1700"/>
              </a:lnSpc>
              <a:buSzPct val="100000"/>
            </a:pPr>
            <a:r>
              <a:rPr lang="en-US" sz="1300" dirty="0">
                <a:solidFill>
                  <a:srgbClr val="242424"/>
                </a:solidFill>
                <a:latin typeface="Calibri" pitchFamily="34" charset="0"/>
                <a:ea typeface="Calibri" pitchFamily="34" charset="-122"/>
                <a:cs typeface="Calibri" pitchFamily="34" charset="-120"/>
              </a:rPr>
              <a:t>Teach the new scope: MV, controls, storage, mission-critical</a:t>
            </a:r>
            <a:endParaRPr lang="en-US" sz="1300" dirty="0"/>
          </a:p>
        </p:txBody>
      </p:sp>
      <p:sp>
        <p:nvSpPr>
          <p:cNvPr id="25" name="Text 20"/>
          <p:cNvSpPr/>
          <p:nvPr/>
        </p:nvSpPr>
        <p:spPr>
          <a:xfrm>
            <a:off x="8412480" y="4791456"/>
            <a:ext cx="2862072" cy="868680"/>
          </a:xfrm>
          <a:prstGeom prst="rect">
            <a:avLst/>
          </a:prstGeom>
          <a:noFill/>
          <a:ln/>
        </p:spPr>
        <p:txBody>
          <a:bodyPr wrap="square" lIns="0" tIns="0" rIns="0" bIns="0" rtlCol="0" anchor="ctr"/>
          <a:lstStyle/>
          <a:p>
            <a:pPr>
              <a:lnSpc>
                <a:spcPts val="1700"/>
              </a:lnSpc>
              <a:buSzPct val="100000"/>
            </a:pPr>
            <a:r>
              <a:rPr lang="en-US" sz="1300" dirty="0">
                <a:solidFill>
                  <a:srgbClr val="242424"/>
                </a:solidFill>
                <a:latin typeface="Calibri" pitchFamily="34" charset="0"/>
                <a:ea typeface="Calibri" pitchFamily="34" charset="-122"/>
                <a:cs typeface="Calibri" pitchFamily="34" charset="-120"/>
              </a:rPr>
              <a:t>Compress and flex training without lowering the bar</a:t>
            </a:r>
            <a:endParaRPr lang="en-US" sz="1300" dirty="0"/>
          </a:p>
        </p:txBody>
      </p:sp>
      <p:sp>
        <p:nvSpPr>
          <p:cNvPr id="27" name="Shape 21"/>
          <p:cNvSpPr/>
          <p:nvPr/>
        </p:nvSpPr>
        <p:spPr>
          <a:xfrm>
            <a:off x="640080" y="6455664"/>
            <a:ext cx="91440" cy="91440"/>
          </a:xfrm>
          <a:prstGeom prst="rect">
            <a:avLst/>
          </a:prstGeom>
          <a:solidFill>
            <a:srgbClr val="6E1422"/>
          </a:solidFill>
          <a:ln/>
        </p:spPr>
        <p:txBody>
          <a:bodyPr/>
          <a:lstStyle/>
          <a:p>
            <a:endParaRPr lang="en-US"/>
          </a:p>
        </p:txBody>
      </p:sp>
      <p:sp>
        <p:nvSpPr>
          <p:cNvPr id="28" name="Text 22"/>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29" name="Text 23"/>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16</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8">
    <p:bg>
      <p:bgPr>
        <a:solidFill>
          <a:srgbClr val="151515"/>
        </a:solidFill>
        <a:effectLst/>
      </p:bgPr>
    </p:bg>
    <p:spTree>
      <p:nvGrpSpPr>
        <p:cNvPr id="1" name=""/>
        <p:cNvGrpSpPr/>
        <p:nvPr/>
      </p:nvGrpSpPr>
      <p:grpSpPr>
        <a:xfrm>
          <a:off x="0" y="0"/>
          <a:ext cx="0" cy="0"/>
          <a:chOff x="0" y="0"/>
          <a:chExt cx="0" cy="0"/>
        </a:xfrm>
      </p:grpSpPr>
      <p:sp>
        <p:nvSpPr>
          <p:cNvPr id="2" name="Shape 0"/>
          <p:cNvSpPr/>
          <p:nvPr/>
        </p:nvSpPr>
        <p:spPr>
          <a:xfrm>
            <a:off x="640080" y="868680"/>
            <a:ext cx="146304" cy="146304"/>
          </a:xfrm>
          <a:prstGeom prst="rect">
            <a:avLst/>
          </a:prstGeom>
          <a:solidFill>
            <a:srgbClr val="E7B3BC"/>
          </a:solidFill>
          <a:ln/>
        </p:spPr>
        <p:txBody>
          <a:bodyPr/>
          <a:lstStyle/>
          <a:p>
            <a:endParaRPr lang="en-US"/>
          </a:p>
        </p:txBody>
      </p:sp>
      <p:sp>
        <p:nvSpPr>
          <p:cNvPr id="3" name="Text 1"/>
          <p:cNvSpPr/>
          <p:nvPr/>
        </p:nvSpPr>
        <p:spPr>
          <a:xfrm>
            <a:off x="896112" y="804672"/>
            <a:ext cx="10058400" cy="274320"/>
          </a:xfrm>
          <a:prstGeom prst="rect">
            <a:avLst/>
          </a:prstGeom>
          <a:noFill/>
          <a:ln/>
        </p:spPr>
        <p:txBody>
          <a:bodyPr wrap="square" lIns="0" tIns="0" rIns="0" bIns="0" rtlCol="0" anchor="ctr"/>
          <a:lstStyle/>
          <a:p>
            <a:pPr marL="0" indent="0">
              <a:buNone/>
            </a:pPr>
            <a:r>
              <a:rPr lang="en-US" sz="1250" b="1" kern="0" spc="250" dirty="0">
                <a:solidFill>
                  <a:srgbClr val="E7B3BC"/>
                </a:solidFill>
                <a:latin typeface="Calibri" pitchFamily="34" charset="0"/>
                <a:ea typeface="Calibri" pitchFamily="34" charset="-122"/>
                <a:cs typeface="Calibri" pitchFamily="34" charset="-120"/>
              </a:rPr>
              <a:t>THE CHOICE IS OURS — FOR NOW</a:t>
            </a:r>
            <a:endParaRPr lang="en-US" sz="1250" dirty="0"/>
          </a:p>
        </p:txBody>
      </p:sp>
      <p:sp>
        <p:nvSpPr>
          <p:cNvPr id="4" name="Text 2"/>
          <p:cNvSpPr/>
          <p:nvPr/>
        </p:nvSpPr>
        <p:spPr>
          <a:xfrm>
            <a:off x="640080" y="1325880"/>
            <a:ext cx="10972800" cy="1188720"/>
          </a:xfrm>
          <a:prstGeom prst="rect">
            <a:avLst/>
          </a:prstGeom>
          <a:noFill/>
          <a:ln/>
        </p:spPr>
        <p:txBody>
          <a:bodyPr wrap="square" lIns="0" tIns="0" rIns="0" bIns="0" rtlCol="0" anchor="ctr"/>
          <a:lstStyle/>
          <a:p>
            <a:pPr marL="0" indent="0">
              <a:lnSpc>
                <a:spcPts val="4200"/>
              </a:lnSpc>
              <a:buNone/>
            </a:pPr>
            <a:r>
              <a:rPr lang="en-US" sz="3800" b="1" dirty="0">
                <a:solidFill>
                  <a:srgbClr val="FFFFFF"/>
                </a:solidFill>
                <a:latin typeface="Georgia" pitchFamily="34" charset="0"/>
                <a:ea typeface="Georgia" pitchFamily="34" charset="-122"/>
                <a:cs typeface="Georgia" pitchFamily="34" charset="-120"/>
              </a:rPr>
              <a:t>If we don't fill this work, it gets filled without us.</a:t>
            </a:r>
            <a:endParaRPr lang="en-US" sz="3800" dirty="0"/>
          </a:p>
        </p:txBody>
      </p:sp>
      <p:sp>
        <p:nvSpPr>
          <p:cNvPr id="5" name="Shape 3"/>
          <p:cNvSpPr/>
          <p:nvPr/>
        </p:nvSpPr>
        <p:spPr>
          <a:xfrm>
            <a:off x="640080" y="2743200"/>
            <a:ext cx="5349240" cy="3108960"/>
          </a:xfrm>
          <a:prstGeom prst="rect">
            <a:avLst/>
          </a:prstGeom>
          <a:solidFill>
            <a:srgbClr val="6E1422"/>
          </a:solidFill>
          <a:ln/>
          <a:effectLst>
            <a:outerShdw blurRad="114300" dist="50800" dir="8100000" algn="bl" rotWithShape="0">
              <a:srgbClr val="000000">
                <a:alpha val="10000"/>
              </a:srgbClr>
            </a:outerShdw>
          </a:effectLst>
        </p:spPr>
        <p:txBody>
          <a:bodyPr/>
          <a:lstStyle/>
          <a:p>
            <a:endParaRPr lang="en-US"/>
          </a:p>
        </p:txBody>
      </p:sp>
      <p:pic>
        <p:nvPicPr>
          <p:cNvPr id="6" name="Image 0" descr="preencoded.png"/>
          <p:cNvPicPr>
            <a:picLocks noChangeAspect="1"/>
          </p:cNvPicPr>
          <p:nvPr/>
        </p:nvPicPr>
        <p:blipFill>
          <a:blip r:embed="rId3"/>
          <a:stretch>
            <a:fillRect/>
          </a:stretch>
        </p:blipFill>
        <p:spPr>
          <a:xfrm>
            <a:off x="960120" y="3017520"/>
            <a:ext cx="420624" cy="420624"/>
          </a:xfrm>
          <a:prstGeom prst="rect">
            <a:avLst/>
          </a:prstGeom>
        </p:spPr>
      </p:pic>
      <p:sp>
        <p:nvSpPr>
          <p:cNvPr id="7" name="Text 4"/>
          <p:cNvSpPr/>
          <p:nvPr/>
        </p:nvSpPr>
        <p:spPr>
          <a:xfrm>
            <a:off x="1508760" y="3035808"/>
            <a:ext cx="4297680" cy="411480"/>
          </a:xfrm>
          <a:prstGeom prst="rect">
            <a:avLst/>
          </a:prstGeom>
          <a:noFill/>
          <a:ln/>
        </p:spPr>
        <p:txBody>
          <a:bodyPr wrap="square" lIns="0" tIns="0" rIns="0" bIns="0" rtlCol="0" anchor="ctr"/>
          <a:lstStyle/>
          <a:p>
            <a:pPr marL="0" indent="0">
              <a:buNone/>
            </a:pPr>
            <a:r>
              <a:rPr lang="en-US" sz="1300" b="1" kern="0" spc="100" dirty="0">
                <a:solidFill>
                  <a:srgbClr val="FFFFFF"/>
                </a:solidFill>
                <a:latin typeface="Calibri" pitchFamily="34" charset="0"/>
                <a:ea typeface="Calibri" pitchFamily="34" charset="-122"/>
                <a:cs typeface="Calibri" pitchFamily="34" charset="-120"/>
              </a:rPr>
              <a:t>IF WE LEAD FROM ABUNDANCE</a:t>
            </a:r>
            <a:endParaRPr lang="en-US" sz="1300" dirty="0"/>
          </a:p>
        </p:txBody>
      </p:sp>
      <p:sp>
        <p:nvSpPr>
          <p:cNvPr id="8" name="Text 5"/>
          <p:cNvSpPr/>
          <p:nvPr/>
        </p:nvSpPr>
        <p:spPr>
          <a:xfrm>
            <a:off x="1005840" y="3749040"/>
            <a:ext cx="4663440" cy="621792"/>
          </a:xfrm>
          <a:prstGeom prst="rect">
            <a:avLst/>
          </a:prstGeom>
          <a:noFill/>
          <a:ln/>
        </p:spPr>
        <p:txBody>
          <a:bodyPr wrap="square" lIns="0" tIns="0" rIns="0" bIns="0" rtlCol="0" anchor="ctr"/>
          <a:lstStyle/>
          <a:p>
            <a:pPr>
              <a:lnSpc>
                <a:spcPts val="1700"/>
              </a:lnSpc>
              <a:buSzPct val="100000"/>
            </a:pPr>
            <a:r>
              <a:rPr lang="en-US" sz="1350" dirty="0">
                <a:solidFill>
                  <a:srgbClr val="FFFFFF"/>
                </a:solidFill>
                <a:latin typeface="Calibri" pitchFamily="34" charset="0"/>
                <a:ea typeface="Calibri" pitchFamily="34" charset="-122"/>
                <a:cs typeface="Calibri" pitchFamily="34" charset="-120"/>
              </a:rPr>
              <a:t>We set the wage, the standard, and the schedule</a:t>
            </a:r>
            <a:endParaRPr lang="en-US" sz="1350" dirty="0"/>
          </a:p>
        </p:txBody>
      </p:sp>
      <p:sp>
        <p:nvSpPr>
          <p:cNvPr id="9" name="Text 6"/>
          <p:cNvSpPr/>
          <p:nvPr/>
        </p:nvSpPr>
        <p:spPr>
          <a:xfrm>
            <a:off x="1005840" y="4407408"/>
            <a:ext cx="4663440" cy="621792"/>
          </a:xfrm>
          <a:prstGeom prst="rect">
            <a:avLst/>
          </a:prstGeom>
          <a:noFill/>
          <a:ln/>
        </p:spPr>
        <p:txBody>
          <a:bodyPr wrap="square" lIns="0" tIns="0" rIns="0" bIns="0" rtlCol="0" anchor="ctr"/>
          <a:lstStyle/>
          <a:p>
            <a:pPr>
              <a:lnSpc>
                <a:spcPts val="1700"/>
              </a:lnSpc>
              <a:buSzPct val="100000"/>
            </a:pPr>
            <a:r>
              <a:rPr lang="en-US" sz="1350" dirty="0">
                <a:solidFill>
                  <a:srgbClr val="FFFFFF"/>
                </a:solidFill>
                <a:latin typeface="Calibri" pitchFamily="34" charset="0"/>
                <a:ea typeface="Calibri" pitchFamily="34" charset="-122"/>
                <a:cs typeface="Calibri" pitchFamily="34" charset="-120"/>
              </a:rPr>
              <a:t>We define what 'qualified' means on every mega-project</a:t>
            </a:r>
            <a:endParaRPr lang="en-US" sz="1350" dirty="0"/>
          </a:p>
        </p:txBody>
      </p:sp>
      <p:sp>
        <p:nvSpPr>
          <p:cNvPr id="10" name="Text 7"/>
          <p:cNvSpPr/>
          <p:nvPr/>
        </p:nvSpPr>
        <p:spPr>
          <a:xfrm>
            <a:off x="1005840" y="5065776"/>
            <a:ext cx="4663440" cy="621792"/>
          </a:xfrm>
          <a:prstGeom prst="rect">
            <a:avLst/>
          </a:prstGeom>
          <a:noFill/>
          <a:ln/>
        </p:spPr>
        <p:txBody>
          <a:bodyPr wrap="square" lIns="0" tIns="0" rIns="0" bIns="0" rtlCol="0" anchor="ctr"/>
          <a:lstStyle/>
          <a:p>
            <a:pPr>
              <a:lnSpc>
                <a:spcPts val="1700"/>
              </a:lnSpc>
              <a:buSzPct val="100000"/>
            </a:pPr>
            <a:r>
              <a:rPr lang="en-US" sz="1350" dirty="0">
                <a:solidFill>
                  <a:srgbClr val="FFFFFF"/>
                </a:solidFill>
                <a:latin typeface="Calibri" pitchFamily="34" charset="0"/>
                <a:ea typeface="Calibri" pitchFamily="34" charset="-122"/>
                <a:cs typeface="Calibri" pitchFamily="34" charset="-120"/>
              </a:rPr>
              <a:t>A generation builds careers under our banner</a:t>
            </a:r>
            <a:endParaRPr lang="en-US" sz="1350" dirty="0"/>
          </a:p>
        </p:txBody>
      </p:sp>
      <p:sp>
        <p:nvSpPr>
          <p:cNvPr id="11" name="Shape 8"/>
          <p:cNvSpPr/>
          <p:nvPr/>
        </p:nvSpPr>
        <p:spPr>
          <a:xfrm>
            <a:off x="6336792" y="2743200"/>
            <a:ext cx="5212080" cy="3108960"/>
          </a:xfrm>
          <a:prstGeom prst="rect">
            <a:avLst/>
          </a:prstGeom>
          <a:solidFill>
            <a:srgbClr val="1F1F1F"/>
          </a:solidFill>
          <a:ln w="12700">
            <a:solidFill>
              <a:srgbClr val="333333"/>
            </a:solidFill>
            <a:prstDash val="solid"/>
          </a:ln>
        </p:spPr>
        <p:txBody>
          <a:bodyPr/>
          <a:lstStyle/>
          <a:p>
            <a:endParaRPr lang="en-US"/>
          </a:p>
        </p:txBody>
      </p:sp>
      <p:sp>
        <p:nvSpPr>
          <p:cNvPr id="12" name="Text 9"/>
          <p:cNvSpPr/>
          <p:nvPr/>
        </p:nvSpPr>
        <p:spPr>
          <a:xfrm>
            <a:off x="6702552" y="3035808"/>
            <a:ext cx="4572000" cy="411480"/>
          </a:xfrm>
          <a:prstGeom prst="rect">
            <a:avLst/>
          </a:prstGeom>
          <a:noFill/>
          <a:ln/>
        </p:spPr>
        <p:txBody>
          <a:bodyPr wrap="square" lIns="0" tIns="0" rIns="0" bIns="0" rtlCol="0" anchor="ctr"/>
          <a:lstStyle/>
          <a:p>
            <a:pPr marL="0" indent="0">
              <a:buNone/>
            </a:pPr>
            <a:r>
              <a:rPr lang="en-US" sz="1300" b="1" kern="0" spc="100" dirty="0">
                <a:solidFill>
                  <a:srgbClr val="C98C96"/>
                </a:solidFill>
                <a:latin typeface="Calibri" pitchFamily="34" charset="0"/>
                <a:ea typeface="Calibri" pitchFamily="34" charset="-122"/>
                <a:cs typeface="Calibri" pitchFamily="34" charset="-120"/>
              </a:rPr>
              <a:t>IF WE CLING TO SCARCITY</a:t>
            </a:r>
            <a:endParaRPr lang="en-US" sz="1300" dirty="0"/>
          </a:p>
        </p:txBody>
      </p:sp>
      <p:sp>
        <p:nvSpPr>
          <p:cNvPr id="13" name="Text 10"/>
          <p:cNvSpPr/>
          <p:nvPr/>
        </p:nvSpPr>
        <p:spPr>
          <a:xfrm>
            <a:off x="6702552" y="3749040"/>
            <a:ext cx="4572000" cy="621792"/>
          </a:xfrm>
          <a:prstGeom prst="rect">
            <a:avLst/>
          </a:prstGeom>
          <a:noFill/>
          <a:ln/>
        </p:spPr>
        <p:txBody>
          <a:bodyPr wrap="square" lIns="0" tIns="0" rIns="0" bIns="0" rtlCol="0" anchor="ctr"/>
          <a:lstStyle/>
          <a:p>
            <a:pPr>
              <a:lnSpc>
                <a:spcPts val="1700"/>
              </a:lnSpc>
              <a:buSzPct val="100000"/>
            </a:pPr>
            <a:r>
              <a:rPr lang="en-US" sz="1350" dirty="0">
                <a:solidFill>
                  <a:srgbClr val="9A9A9A"/>
                </a:solidFill>
                <a:latin typeface="Calibri" pitchFamily="34" charset="0"/>
                <a:ea typeface="Calibri" pitchFamily="34" charset="-122"/>
                <a:cs typeface="Calibri" pitchFamily="34" charset="-120"/>
              </a:rPr>
              <a:t>Merit shops will grow market share across the US.</a:t>
            </a:r>
            <a:endParaRPr lang="en-US" sz="1350" dirty="0"/>
          </a:p>
        </p:txBody>
      </p:sp>
      <p:sp>
        <p:nvSpPr>
          <p:cNvPr id="14" name="Text 11"/>
          <p:cNvSpPr/>
          <p:nvPr/>
        </p:nvSpPr>
        <p:spPr>
          <a:xfrm>
            <a:off x="6702552" y="4407408"/>
            <a:ext cx="4572000" cy="621792"/>
          </a:xfrm>
          <a:prstGeom prst="rect">
            <a:avLst/>
          </a:prstGeom>
          <a:noFill/>
          <a:ln/>
        </p:spPr>
        <p:txBody>
          <a:bodyPr wrap="square" lIns="0" tIns="0" rIns="0" bIns="0" rtlCol="0" anchor="ctr"/>
          <a:lstStyle/>
          <a:p>
            <a:pPr>
              <a:lnSpc>
                <a:spcPts val="1700"/>
              </a:lnSpc>
              <a:buSzPct val="100000"/>
            </a:pPr>
            <a:r>
              <a:rPr lang="en-US" sz="1350" dirty="0">
                <a:solidFill>
                  <a:srgbClr val="9A9A9A"/>
                </a:solidFill>
                <a:latin typeface="Calibri" pitchFamily="34" charset="0"/>
                <a:ea typeface="Calibri" pitchFamily="34" charset="-122"/>
                <a:cs typeface="Calibri" pitchFamily="34" charset="-120"/>
              </a:rPr>
              <a:t>Owners design around the labor they can't get from us</a:t>
            </a:r>
            <a:endParaRPr lang="en-US" sz="1350" dirty="0"/>
          </a:p>
        </p:txBody>
      </p:sp>
      <p:sp>
        <p:nvSpPr>
          <p:cNvPr id="15" name="Text 12"/>
          <p:cNvSpPr/>
          <p:nvPr/>
        </p:nvSpPr>
        <p:spPr>
          <a:xfrm>
            <a:off x="6702552" y="5065776"/>
            <a:ext cx="4572000" cy="621792"/>
          </a:xfrm>
          <a:prstGeom prst="rect">
            <a:avLst/>
          </a:prstGeom>
          <a:noFill/>
          <a:ln/>
        </p:spPr>
        <p:txBody>
          <a:bodyPr wrap="square" lIns="0" tIns="0" rIns="0" bIns="0" rtlCol="0" anchor="ctr"/>
          <a:lstStyle/>
          <a:p>
            <a:pPr>
              <a:lnSpc>
                <a:spcPts val="1700"/>
              </a:lnSpc>
              <a:buSzPct val="100000"/>
            </a:pPr>
            <a:r>
              <a:rPr lang="en-US" sz="1350" dirty="0">
                <a:solidFill>
                  <a:srgbClr val="9A9A9A"/>
                </a:solidFill>
                <a:latin typeface="Calibri" pitchFamily="34" charset="0"/>
                <a:ea typeface="Calibri" pitchFamily="34" charset="-122"/>
                <a:cs typeface="Calibri" pitchFamily="34" charset="-120"/>
              </a:rPr>
              <a:t>Prefab and automation fill the gap on someone else's terms</a:t>
            </a:r>
            <a:endParaRPr lang="en-US" sz="1350" dirty="0"/>
          </a:p>
        </p:txBody>
      </p:sp>
      <p:sp>
        <p:nvSpPr>
          <p:cNvPr id="17" name="Shape 13"/>
          <p:cNvSpPr/>
          <p:nvPr/>
        </p:nvSpPr>
        <p:spPr>
          <a:xfrm>
            <a:off x="640080" y="6455664"/>
            <a:ext cx="91440" cy="91440"/>
          </a:xfrm>
          <a:prstGeom prst="rect">
            <a:avLst/>
          </a:prstGeom>
          <a:solidFill>
            <a:srgbClr val="E7B3BC"/>
          </a:solidFill>
          <a:ln/>
        </p:spPr>
        <p:txBody>
          <a:bodyPr/>
          <a:lstStyle/>
          <a:p>
            <a:endParaRPr lang="en-US"/>
          </a:p>
        </p:txBody>
      </p:sp>
      <p:sp>
        <p:nvSpPr>
          <p:cNvPr id="18" name="Text 14"/>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C98C96"/>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19" name="Text 15"/>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C98C96"/>
                </a:solidFill>
                <a:latin typeface="Calibri" pitchFamily="34" charset="0"/>
                <a:ea typeface="Calibri" pitchFamily="34" charset="-122"/>
                <a:cs typeface="Calibri" pitchFamily="34" charset="-120"/>
              </a:rPr>
              <a:t>18</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566928"/>
            <a:ext cx="146304" cy="146304"/>
          </a:xfrm>
          <a:prstGeom prst="rect">
            <a:avLst/>
          </a:prstGeom>
          <a:solidFill>
            <a:srgbClr val="6E1422"/>
          </a:solidFill>
          <a:ln/>
        </p:spPr>
        <p:txBody>
          <a:bodyPr/>
          <a:lstStyle/>
          <a:p>
            <a:endParaRPr lang="en-US"/>
          </a:p>
        </p:txBody>
      </p:sp>
      <p:sp>
        <p:nvSpPr>
          <p:cNvPr id="3" name="Text 1"/>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THE MOMENT WE'RE IN</a:t>
            </a:r>
            <a:endParaRPr lang="en-US" sz="1250" dirty="0"/>
          </a:p>
        </p:txBody>
      </p:sp>
      <p:sp>
        <p:nvSpPr>
          <p:cNvPr id="4" name="Text 2"/>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This is not a cycle. It is a starting line.</a:t>
            </a:r>
            <a:endParaRPr lang="en-US" sz="3300" dirty="0"/>
          </a:p>
        </p:txBody>
      </p:sp>
      <p:sp>
        <p:nvSpPr>
          <p:cNvPr id="5" name="Text 3"/>
          <p:cNvSpPr/>
          <p:nvPr/>
        </p:nvSpPr>
        <p:spPr>
          <a:xfrm>
            <a:off x="640080" y="1965960"/>
            <a:ext cx="6400800" cy="1463040"/>
          </a:xfrm>
          <a:prstGeom prst="rect">
            <a:avLst/>
          </a:prstGeom>
          <a:noFill/>
          <a:ln/>
        </p:spPr>
        <p:txBody>
          <a:bodyPr wrap="square" lIns="0" tIns="0" rIns="0" bIns="0" rtlCol="0" anchor="ctr"/>
          <a:lstStyle/>
          <a:p>
            <a:pPr marL="0" indent="0">
              <a:lnSpc>
                <a:spcPts val="2600"/>
              </a:lnSpc>
              <a:buNone/>
            </a:pPr>
            <a:r>
              <a:rPr lang="en-US" sz="1700" dirty="0">
                <a:solidFill>
                  <a:srgbClr val="242424"/>
                </a:solidFill>
                <a:latin typeface="Calibri" pitchFamily="34" charset="0"/>
                <a:ea typeface="Calibri" pitchFamily="34" charset="-122"/>
                <a:cs typeface="Calibri" pitchFamily="34" charset="-120"/>
              </a:rPr>
              <a:t>Every electrical contractor in this room learned the rhythm: </a:t>
            </a:r>
            <a:r>
              <a:rPr lang="en-US" sz="1700" b="1" dirty="0">
                <a:solidFill>
                  <a:srgbClr val="6E1422"/>
                </a:solidFill>
                <a:latin typeface="Calibri" pitchFamily="34" charset="0"/>
                <a:ea typeface="Calibri" pitchFamily="34" charset="-122"/>
                <a:cs typeface="Calibri" pitchFamily="34" charset="-120"/>
              </a:rPr>
              <a:t>boom, bust, lay off, rehire.</a:t>
            </a:r>
            <a:r>
              <a:rPr lang="en-US" sz="1700" dirty="0">
                <a:solidFill>
                  <a:srgbClr val="242424"/>
                </a:solidFill>
                <a:latin typeface="Calibri" pitchFamily="34" charset="0"/>
                <a:ea typeface="Calibri" pitchFamily="34" charset="-122"/>
                <a:cs typeface="Calibri" pitchFamily="34" charset="-120"/>
              </a:rPr>
              <a:t> You learned to survive the down years by protecting in the up years.</a:t>
            </a:r>
            <a:endParaRPr lang="en-US" sz="1700" dirty="0"/>
          </a:p>
        </p:txBody>
      </p:sp>
      <p:sp>
        <p:nvSpPr>
          <p:cNvPr id="6" name="Text 4"/>
          <p:cNvSpPr/>
          <p:nvPr/>
        </p:nvSpPr>
        <p:spPr>
          <a:xfrm>
            <a:off x="640080" y="3520440"/>
            <a:ext cx="6400800" cy="1463040"/>
          </a:xfrm>
          <a:prstGeom prst="rect">
            <a:avLst/>
          </a:prstGeom>
          <a:noFill/>
          <a:ln/>
        </p:spPr>
        <p:txBody>
          <a:bodyPr wrap="square" lIns="0" tIns="0" rIns="0" bIns="0" rtlCol="0" anchor="ctr"/>
          <a:lstStyle/>
          <a:p>
            <a:pPr marL="0" indent="0">
              <a:lnSpc>
                <a:spcPts val="2600"/>
              </a:lnSpc>
              <a:buNone/>
            </a:pPr>
            <a:r>
              <a:rPr lang="en-US" sz="1700" b="1" dirty="0">
                <a:solidFill>
                  <a:srgbClr val="151515"/>
                </a:solidFill>
                <a:latin typeface="Calibri" pitchFamily="34" charset="0"/>
                <a:ea typeface="Calibri" pitchFamily="34" charset="-122"/>
                <a:cs typeface="Calibri" pitchFamily="34" charset="-120"/>
              </a:rPr>
              <a:t>What's happening now is different in kind, not degree. </a:t>
            </a:r>
            <a:r>
              <a:rPr lang="en-US" sz="1700" dirty="0">
                <a:solidFill>
                  <a:srgbClr val="242424"/>
                </a:solidFill>
                <a:latin typeface="Calibri" pitchFamily="34" charset="0"/>
                <a:ea typeface="Calibri" pitchFamily="34" charset="-122"/>
                <a:cs typeface="Calibri" pitchFamily="34" charset="-120"/>
              </a:rPr>
              <a:t>Five national-scale demand engines are firing at once and they don't switch off at the next election or the next rate cycle. They run for a generation.</a:t>
            </a:r>
            <a:endParaRPr lang="en-US" sz="1700" dirty="0"/>
          </a:p>
        </p:txBody>
      </p:sp>
      <p:sp>
        <p:nvSpPr>
          <p:cNvPr id="7" name="Shape 5"/>
          <p:cNvSpPr/>
          <p:nvPr/>
        </p:nvSpPr>
        <p:spPr>
          <a:xfrm>
            <a:off x="7635240" y="1920240"/>
            <a:ext cx="3913632" cy="3977640"/>
          </a:xfrm>
          <a:prstGeom prst="rect">
            <a:avLst/>
          </a:prstGeom>
          <a:solidFill>
            <a:srgbClr val="47101A"/>
          </a:solidFill>
          <a:ln/>
          <a:effectLst>
            <a:outerShdw blurRad="114300" dist="50800" dir="8100000" algn="bl" rotWithShape="0">
              <a:srgbClr val="000000">
                <a:alpha val="10000"/>
              </a:srgbClr>
            </a:outerShdw>
          </a:effectLst>
        </p:spPr>
        <p:txBody>
          <a:bodyPr/>
          <a:lstStyle/>
          <a:p>
            <a:endParaRPr lang="en-US"/>
          </a:p>
        </p:txBody>
      </p:sp>
      <p:pic>
        <p:nvPicPr>
          <p:cNvPr id="8" name="Image 0" descr="preencoded.png"/>
          <p:cNvPicPr>
            <a:picLocks noChangeAspect="1"/>
          </p:cNvPicPr>
          <p:nvPr/>
        </p:nvPicPr>
        <p:blipFill>
          <a:blip r:embed="rId3"/>
          <a:stretch>
            <a:fillRect/>
          </a:stretch>
        </p:blipFill>
        <p:spPr>
          <a:xfrm>
            <a:off x="7955280" y="2240280"/>
            <a:ext cx="566928" cy="566928"/>
          </a:xfrm>
          <a:prstGeom prst="rect">
            <a:avLst/>
          </a:prstGeom>
        </p:spPr>
      </p:pic>
      <p:sp>
        <p:nvSpPr>
          <p:cNvPr id="9" name="Text 6"/>
          <p:cNvSpPr/>
          <p:nvPr/>
        </p:nvSpPr>
        <p:spPr>
          <a:xfrm>
            <a:off x="7955280" y="2907792"/>
            <a:ext cx="3291840" cy="274320"/>
          </a:xfrm>
          <a:prstGeom prst="rect">
            <a:avLst/>
          </a:prstGeom>
          <a:noFill/>
          <a:ln/>
        </p:spPr>
        <p:txBody>
          <a:bodyPr wrap="square" lIns="0" tIns="0" rIns="0" bIns="0" rtlCol="0" anchor="ctr"/>
          <a:lstStyle/>
          <a:p>
            <a:pPr marL="0" indent="0">
              <a:buNone/>
            </a:pPr>
            <a:r>
              <a:rPr lang="en-US" sz="1100" b="1" kern="0" spc="200" dirty="0">
                <a:solidFill>
                  <a:srgbClr val="E7B3BC"/>
                </a:solidFill>
                <a:latin typeface="Calibri" pitchFamily="34" charset="0"/>
                <a:ea typeface="Calibri" pitchFamily="34" charset="-122"/>
                <a:cs typeface="Calibri" pitchFamily="34" charset="-120"/>
              </a:rPr>
              <a:t>THE THROUGH-LINE</a:t>
            </a:r>
            <a:endParaRPr lang="en-US" sz="1100" dirty="0"/>
          </a:p>
        </p:txBody>
      </p:sp>
      <p:sp>
        <p:nvSpPr>
          <p:cNvPr id="10" name="Text 7"/>
          <p:cNvSpPr/>
          <p:nvPr/>
        </p:nvSpPr>
        <p:spPr>
          <a:xfrm>
            <a:off x="7955280" y="3200400"/>
            <a:ext cx="3310128" cy="1463040"/>
          </a:xfrm>
          <a:prstGeom prst="rect">
            <a:avLst/>
          </a:prstGeom>
          <a:noFill/>
          <a:ln/>
        </p:spPr>
        <p:txBody>
          <a:bodyPr wrap="square" lIns="0" tIns="0" rIns="0" bIns="0" rtlCol="0" anchor="ctr"/>
          <a:lstStyle/>
          <a:p>
            <a:pPr marL="0" indent="0">
              <a:lnSpc>
                <a:spcPts val="2800"/>
              </a:lnSpc>
              <a:buNone/>
            </a:pPr>
            <a:r>
              <a:rPr lang="en-US" sz="2300" b="1" dirty="0">
                <a:solidFill>
                  <a:srgbClr val="FFFFFF"/>
                </a:solidFill>
                <a:latin typeface="Georgia" pitchFamily="34" charset="0"/>
                <a:ea typeface="Georgia" pitchFamily="34" charset="-122"/>
                <a:cs typeface="Georgia" pitchFamily="34" charset="-120"/>
              </a:rPr>
              <a:t>Everything that gets built in the 21st century gets built on electrons.</a:t>
            </a:r>
            <a:endParaRPr lang="en-US" sz="2300" dirty="0"/>
          </a:p>
        </p:txBody>
      </p:sp>
      <p:sp>
        <p:nvSpPr>
          <p:cNvPr id="11" name="Text 8"/>
          <p:cNvSpPr/>
          <p:nvPr/>
        </p:nvSpPr>
        <p:spPr>
          <a:xfrm>
            <a:off x="7955280" y="4983480"/>
            <a:ext cx="3310128" cy="914400"/>
          </a:xfrm>
          <a:prstGeom prst="rect">
            <a:avLst/>
          </a:prstGeom>
          <a:noFill/>
          <a:ln/>
        </p:spPr>
        <p:txBody>
          <a:bodyPr wrap="square" lIns="0" tIns="0" rIns="0" bIns="0" rtlCol="0" anchor="ctr"/>
          <a:lstStyle/>
          <a:p>
            <a:pPr marL="0" indent="0">
              <a:lnSpc>
                <a:spcPts val="1800"/>
              </a:lnSpc>
              <a:buNone/>
            </a:pPr>
            <a:r>
              <a:rPr lang="en-US" sz="1300" i="1" dirty="0">
                <a:solidFill>
                  <a:srgbClr val="E7B3BC"/>
                </a:solidFill>
                <a:latin typeface="Calibri" pitchFamily="34" charset="0"/>
                <a:ea typeface="Calibri" pitchFamily="34" charset="-122"/>
                <a:cs typeface="Calibri" pitchFamily="34" charset="-120"/>
              </a:rPr>
              <a:t>AI. Manufacturing. Nuclear. The modern building. Electrical Scope – From 10-12% To 30-35%</a:t>
            </a:r>
            <a:endParaRPr lang="en-US" sz="1300" dirty="0"/>
          </a:p>
        </p:txBody>
      </p:sp>
      <p:sp>
        <p:nvSpPr>
          <p:cNvPr id="13" name="Shape 9"/>
          <p:cNvSpPr/>
          <p:nvPr/>
        </p:nvSpPr>
        <p:spPr>
          <a:xfrm>
            <a:off x="640080" y="6455664"/>
            <a:ext cx="91440" cy="91440"/>
          </a:xfrm>
          <a:prstGeom prst="rect">
            <a:avLst/>
          </a:prstGeom>
          <a:solidFill>
            <a:srgbClr val="6E1422"/>
          </a:solidFill>
          <a:ln/>
        </p:spPr>
        <p:txBody>
          <a:bodyPr/>
          <a:lstStyle/>
          <a:p>
            <a:endParaRPr lang="en-US"/>
          </a:p>
        </p:txBody>
      </p:sp>
      <p:sp>
        <p:nvSpPr>
          <p:cNvPr id="14" name="Text 10"/>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15" name="Text 11"/>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566928"/>
            <a:ext cx="146304" cy="146304"/>
          </a:xfrm>
          <a:prstGeom prst="rect">
            <a:avLst/>
          </a:prstGeom>
          <a:solidFill>
            <a:srgbClr val="6E1422"/>
          </a:solidFill>
          <a:ln/>
        </p:spPr>
        <p:txBody>
          <a:bodyPr/>
          <a:lstStyle/>
          <a:p>
            <a:endParaRPr lang="en-US"/>
          </a:p>
        </p:txBody>
      </p:sp>
      <p:sp>
        <p:nvSpPr>
          <p:cNvPr id="3" name="Text 1"/>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LEAVE HERE WITH THIS</a:t>
            </a:r>
            <a:endParaRPr lang="en-US" sz="1250" dirty="0"/>
          </a:p>
        </p:txBody>
      </p:sp>
      <p:sp>
        <p:nvSpPr>
          <p:cNvPr id="4" name="Text 2"/>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Lead from abundance</a:t>
            </a:r>
            <a:endParaRPr lang="en-US" sz="3300" dirty="0"/>
          </a:p>
        </p:txBody>
      </p:sp>
      <p:sp>
        <p:nvSpPr>
          <p:cNvPr id="5" name="Shape 3"/>
          <p:cNvSpPr/>
          <p:nvPr/>
        </p:nvSpPr>
        <p:spPr>
          <a:xfrm>
            <a:off x="640080" y="2011680"/>
            <a:ext cx="3456432" cy="365760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6" name="Shape 4"/>
          <p:cNvSpPr/>
          <p:nvPr/>
        </p:nvSpPr>
        <p:spPr>
          <a:xfrm>
            <a:off x="1865376" y="2331720"/>
            <a:ext cx="1005840" cy="1005840"/>
          </a:xfrm>
          <a:prstGeom prst="ellipse">
            <a:avLst/>
          </a:prstGeom>
          <a:solidFill>
            <a:srgbClr val="6E1422"/>
          </a:solidFill>
          <a:ln/>
        </p:spPr>
        <p:txBody>
          <a:bodyPr/>
          <a:lstStyle/>
          <a:p>
            <a:endParaRPr lang="en-US"/>
          </a:p>
        </p:txBody>
      </p:sp>
      <p:pic>
        <p:nvPicPr>
          <p:cNvPr id="7" name="Image 0" descr="preencoded.png"/>
          <p:cNvPicPr>
            <a:picLocks noChangeAspect="1"/>
          </p:cNvPicPr>
          <p:nvPr/>
        </p:nvPicPr>
        <p:blipFill>
          <a:blip r:embed="rId3"/>
          <a:stretch>
            <a:fillRect/>
          </a:stretch>
        </p:blipFill>
        <p:spPr>
          <a:xfrm>
            <a:off x="2121408" y="2587752"/>
            <a:ext cx="493776" cy="493776"/>
          </a:xfrm>
          <a:prstGeom prst="rect">
            <a:avLst/>
          </a:prstGeom>
        </p:spPr>
      </p:pic>
      <p:sp>
        <p:nvSpPr>
          <p:cNvPr id="8" name="Text 5"/>
          <p:cNvSpPr/>
          <p:nvPr/>
        </p:nvSpPr>
        <p:spPr>
          <a:xfrm>
            <a:off x="640080" y="3520440"/>
            <a:ext cx="3456432" cy="365760"/>
          </a:xfrm>
          <a:prstGeom prst="rect">
            <a:avLst/>
          </a:prstGeom>
          <a:noFill/>
          <a:ln/>
        </p:spPr>
        <p:txBody>
          <a:bodyPr wrap="square" lIns="0" tIns="0" rIns="0" bIns="0" rtlCol="0" anchor="ctr"/>
          <a:lstStyle/>
          <a:p>
            <a:pPr marL="0" indent="0" algn="ctr">
              <a:buNone/>
            </a:pPr>
            <a:r>
              <a:rPr lang="en-US" sz="1400" b="1" dirty="0">
                <a:solidFill>
                  <a:srgbClr val="9E2B3E"/>
                </a:solidFill>
                <a:latin typeface="Georgia" pitchFamily="34" charset="0"/>
                <a:ea typeface="Georgia" pitchFamily="34" charset="-122"/>
                <a:cs typeface="Georgia" pitchFamily="34" charset="-120"/>
              </a:rPr>
              <a:t>01</a:t>
            </a:r>
            <a:endParaRPr lang="en-US" sz="1400" dirty="0"/>
          </a:p>
        </p:txBody>
      </p:sp>
      <p:sp>
        <p:nvSpPr>
          <p:cNvPr id="9" name="Text 6"/>
          <p:cNvSpPr/>
          <p:nvPr/>
        </p:nvSpPr>
        <p:spPr>
          <a:xfrm>
            <a:off x="914400" y="3886200"/>
            <a:ext cx="2907792" cy="457200"/>
          </a:xfrm>
          <a:prstGeom prst="rect">
            <a:avLst/>
          </a:prstGeom>
          <a:noFill/>
          <a:ln/>
        </p:spPr>
        <p:txBody>
          <a:bodyPr wrap="square" lIns="0" tIns="0" rIns="0" bIns="0" rtlCol="0" anchor="ctr"/>
          <a:lstStyle/>
          <a:p>
            <a:pPr marL="0" indent="0" algn="ctr">
              <a:buNone/>
            </a:pPr>
            <a:r>
              <a:rPr lang="en-US" sz="1900" b="1" dirty="0">
                <a:solidFill>
                  <a:srgbClr val="151515"/>
                </a:solidFill>
                <a:latin typeface="Georgia" pitchFamily="34" charset="0"/>
                <a:ea typeface="Georgia" pitchFamily="34" charset="-122"/>
                <a:cs typeface="Georgia" pitchFamily="34" charset="-120"/>
              </a:rPr>
              <a:t>Decide it's real</a:t>
            </a:r>
            <a:endParaRPr lang="en-US" sz="1900" dirty="0"/>
          </a:p>
        </p:txBody>
      </p:sp>
      <p:sp>
        <p:nvSpPr>
          <p:cNvPr id="10" name="Text 7"/>
          <p:cNvSpPr/>
          <p:nvPr/>
        </p:nvSpPr>
        <p:spPr>
          <a:xfrm>
            <a:off x="950976" y="4434840"/>
            <a:ext cx="2834640" cy="1143000"/>
          </a:xfrm>
          <a:prstGeom prst="rect">
            <a:avLst/>
          </a:prstGeom>
          <a:noFill/>
          <a:ln/>
        </p:spPr>
        <p:txBody>
          <a:bodyPr wrap="square" lIns="0" tIns="0" rIns="0" bIns="0" rtlCol="0" anchor="ctr"/>
          <a:lstStyle/>
          <a:p>
            <a:pPr marL="0" indent="0" algn="ctr">
              <a:lnSpc>
                <a:spcPts val="1800"/>
              </a:lnSpc>
              <a:buNone/>
            </a:pPr>
            <a:r>
              <a:rPr lang="en-US" sz="1300" dirty="0">
                <a:solidFill>
                  <a:srgbClr val="242424"/>
                </a:solidFill>
                <a:latin typeface="Calibri" pitchFamily="34" charset="0"/>
                <a:ea typeface="Calibri" pitchFamily="34" charset="-122"/>
                <a:cs typeface="Calibri" pitchFamily="34" charset="-120"/>
              </a:rPr>
              <a:t>Stop waiting for the bust. Build, hire, and plan as if the next 25 years are abundant because they are.</a:t>
            </a:r>
            <a:endParaRPr lang="en-US" sz="1300" dirty="0"/>
          </a:p>
        </p:txBody>
      </p:sp>
      <p:sp>
        <p:nvSpPr>
          <p:cNvPr id="11" name="Shape 8"/>
          <p:cNvSpPr/>
          <p:nvPr/>
        </p:nvSpPr>
        <p:spPr>
          <a:xfrm>
            <a:off x="4370832" y="2011680"/>
            <a:ext cx="3456432" cy="365760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2" name="Shape 9"/>
          <p:cNvSpPr/>
          <p:nvPr/>
        </p:nvSpPr>
        <p:spPr>
          <a:xfrm>
            <a:off x="5596128" y="2331720"/>
            <a:ext cx="1005840" cy="1005840"/>
          </a:xfrm>
          <a:prstGeom prst="ellipse">
            <a:avLst/>
          </a:prstGeom>
          <a:solidFill>
            <a:srgbClr val="6E1422"/>
          </a:solidFill>
          <a:ln/>
        </p:spPr>
        <p:txBody>
          <a:bodyPr/>
          <a:lstStyle/>
          <a:p>
            <a:endParaRPr lang="en-US"/>
          </a:p>
        </p:txBody>
      </p:sp>
      <p:pic>
        <p:nvPicPr>
          <p:cNvPr id="13" name="Image 1" descr="preencoded.png"/>
          <p:cNvPicPr>
            <a:picLocks noChangeAspect="1"/>
          </p:cNvPicPr>
          <p:nvPr/>
        </p:nvPicPr>
        <p:blipFill>
          <a:blip r:embed="rId4"/>
          <a:stretch>
            <a:fillRect/>
          </a:stretch>
        </p:blipFill>
        <p:spPr>
          <a:xfrm>
            <a:off x="5852160" y="2587752"/>
            <a:ext cx="493776" cy="493776"/>
          </a:xfrm>
          <a:prstGeom prst="rect">
            <a:avLst/>
          </a:prstGeom>
        </p:spPr>
      </p:pic>
      <p:sp>
        <p:nvSpPr>
          <p:cNvPr id="14" name="Text 10"/>
          <p:cNvSpPr/>
          <p:nvPr/>
        </p:nvSpPr>
        <p:spPr>
          <a:xfrm>
            <a:off x="4370832" y="3520440"/>
            <a:ext cx="3456432" cy="365760"/>
          </a:xfrm>
          <a:prstGeom prst="rect">
            <a:avLst/>
          </a:prstGeom>
          <a:noFill/>
          <a:ln/>
        </p:spPr>
        <p:txBody>
          <a:bodyPr wrap="square" lIns="0" tIns="0" rIns="0" bIns="0" rtlCol="0" anchor="ctr"/>
          <a:lstStyle/>
          <a:p>
            <a:pPr marL="0" indent="0" algn="ctr">
              <a:buNone/>
            </a:pPr>
            <a:r>
              <a:rPr lang="en-US" sz="1400" b="1" dirty="0">
                <a:solidFill>
                  <a:srgbClr val="9E2B3E"/>
                </a:solidFill>
                <a:latin typeface="Georgia" pitchFamily="34" charset="0"/>
                <a:ea typeface="Georgia" pitchFamily="34" charset="-122"/>
                <a:cs typeface="Georgia" pitchFamily="34" charset="-120"/>
              </a:rPr>
              <a:t>02</a:t>
            </a:r>
            <a:endParaRPr lang="en-US" sz="1400" dirty="0"/>
          </a:p>
        </p:txBody>
      </p:sp>
      <p:sp>
        <p:nvSpPr>
          <p:cNvPr id="15" name="Text 11"/>
          <p:cNvSpPr/>
          <p:nvPr/>
        </p:nvSpPr>
        <p:spPr>
          <a:xfrm>
            <a:off x="4645152" y="3886200"/>
            <a:ext cx="2907792" cy="457200"/>
          </a:xfrm>
          <a:prstGeom prst="rect">
            <a:avLst/>
          </a:prstGeom>
          <a:noFill/>
          <a:ln/>
        </p:spPr>
        <p:txBody>
          <a:bodyPr wrap="square" lIns="0" tIns="0" rIns="0" bIns="0" rtlCol="0" anchor="ctr"/>
          <a:lstStyle/>
          <a:p>
            <a:pPr marL="0" indent="0" algn="ctr">
              <a:buNone/>
            </a:pPr>
            <a:r>
              <a:rPr lang="en-US" sz="1900" b="1" dirty="0">
                <a:solidFill>
                  <a:srgbClr val="151515"/>
                </a:solidFill>
                <a:latin typeface="Georgia" pitchFamily="34" charset="0"/>
                <a:ea typeface="Georgia" pitchFamily="34" charset="-122"/>
                <a:cs typeface="Georgia" pitchFamily="34" charset="-120"/>
              </a:rPr>
              <a:t>Fund the pipeline</a:t>
            </a:r>
            <a:endParaRPr lang="en-US" sz="1900" dirty="0"/>
          </a:p>
        </p:txBody>
      </p:sp>
      <p:sp>
        <p:nvSpPr>
          <p:cNvPr id="16" name="Text 12"/>
          <p:cNvSpPr/>
          <p:nvPr/>
        </p:nvSpPr>
        <p:spPr>
          <a:xfrm>
            <a:off x="4681728" y="4434840"/>
            <a:ext cx="2834640" cy="1143000"/>
          </a:xfrm>
          <a:prstGeom prst="rect">
            <a:avLst/>
          </a:prstGeom>
          <a:noFill/>
          <a:ln/>
        </p:spPr>
        <p:txBody>
          <a:bodyPr wrap="square" lIns="0" tIns="0" rIns="0" bIns="0" rtlCol="0" anchor="ctr"/>
          <a:lstStyle/>
          <a:p>
            <a:pPr marL="0" indent="0" algn="ctr">
              <a:lnSpc>
                <a:spcPts val="1800"/>
              </a:lnSpc>
              <a:buNone/>
            </a:pPr>
            <a:r>
              <a:rPr lang="en-US" sz="1300" dirty="0">
                <a:solidFill>
                  <a:srgbClr val="242424"/>
                </a:solidFill>
                <a:latin typeface="Calibri" pitchFamily="34" charset="0"/>
                <a:ea typeface="Calibri" pitchFamily="34" charset="-122"/>
                <a:cs typeface="Calibri" pitchFamily="34" charset="-120"/>
              </a:rPr>
              <a:t>Make apprenticeship capacity the board-level priority of this decade. People are the throttle on everything.</a:t>
            </a:r>
            <a:endParaRPr lang="en-US" sz="1300" dirty="0"/>
          </a:p>
        </p:txBody>
      </p:sp>
      <p:sp>
        <p:nvSpPr>
          <p:cNvPr id="17" name="Shape 13"/>
          <p:cNvSpPr/>
          <p:nvPr/>
        </p:nvSpPr>
        <p:spPr>
          <a:xfrm>
            <a:off x="8101584" y="2011680"/>
            <a:ext cx="3456432" cy="3657600"/>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8" name="Shape 14"/>
          <p:cNvSpPr/>
          <p:nvPr/>
        </p:nvSpPr>
        <p:spPr>
          <a:xfrm>
            <a:off x="9326880" y="2331720"/>
            <a:ext cx="1005840" cy="1005840"/>
          </a:xfrm>
          <a:prstGeom prst="ellipse">
            <a:avLst/>
          </a:prstGeom>
          <a:solidFill>
            <a:srgbClr val="6E1422"/>
          </a:solidFill>
          <a:ln/>
        </p:spPr>
        <p:txBody>
          <a:bodyPr/>
          <a:lstStyle/>
          <a:p>
            <a:endParaRPr lang="en-US"/>
          </a:p>
        </p:txBody>
      </p:sp>
      <p:pic>
        <p:nvPicPr>
          <p:cNvPr id="19" name="Image 2" descr="preencoded.png"/>
          <p:cNvPicPr>
            <a:picLocks noChangeAspect="1"/>
          </p:cNvPicPr>
          <p:nvPr/>
        </p:nvPicPr>
        <p:blipFill>
          <a:blip r:embed="rId5"/>
          <a:stretch>
            <a:fillRect/>
          </a:stretch>
        </p:blipFill>
        <p:spPr>
          <a:xfrm>
            <a:off x="9582912" y="2587752"/>
            <a:ext cx="493776" cy="493776"/>
          </a:xfrm>
          <a:prstGeom prst="rect">
            <a:avLst/>
          </a:prstGeom>
        </p:spPr>
      </p:pic>
      <p:sp>
        <p:nvSpPr>
          <p:cNvPr id="20" name="Text 15"/>
          <p:cNvSpPr/>
          <p:nvPr/>
        </p:nvSpPr>
        <p:spPr>
          <a:xfrm>
            <a:off x="8101584" y="3520440"/>
            <a:ext cx="3456432" cy="365760"/>
          </a:xfrm>
          <a:prstGeom prst="rect">
            <a:avLst/>
          </a:prstGeom>
          <a:noFill/>
          <a:ln/>
        </p:spPr>
        <p:txBody>
          <a:bodyPr wrap="square" lIns="0" tIns="0" rIns="0" bIns="0" rtlCol="0" anchor="ctr"/>
          <a:lstStyle/>
          <a:p>
            <a:pPr marL="0" indent="0" algn="ctr">
              <a:buNone/>
            </a:pPr>
            <a:r>
              <a:rPr lang="en-US" sz="1400" b="1" dirty="0">
                <a:solidFill>
                  <a:srgbClr val="9E2B3E"/>
                </a:solidFill>
                <a:latin typeface="Georgia" pitchFamily="34" charset="0"/>
                <a:ea typeface="Georgia" pitchFamily="34" charset="-122"/>
                <a:cs typeface="Georgia" pitchFamily="34" charset="-120"/>
              </a:rPr>
              <a:t>03</a:t>
            </a:r>
            <a:endParaRPr lang="en-US" sz="1400" dirty="0"/>
          </a:p>
        </p:txBody>
      </p:sp>
      <p:sp>
        <p:nvSpPr>
          <p:cNvPr id="21" name="Text 16"/>
          <p:cNvSpPr/>
          <p:nvPr/>
        </p:nvSpPr>
        <p:spPr>
          <a:xfrm>
            <a:off x="8375904" y="3886200"/>
            <a:ext cx="2907792" cy="457200"/>
          </a:xfrm>
          <a:prstGeom prst="rect">
            <a:avLst/>
          </a:prstGeom>
          <a:noFill/>
          <a:ln/>
        </p:spPr>
        <p:txBody>
          <a:bodyPr wrap="square" lIns="0" tIns="0" rIns="0" bIns="0" rtlCol="0" anchor="ctr"/>
          <a:lstStyle/>
          <a:p>
            <a:pPr marL="0" indent="0" algn="ctr">
              <a:buNone/>
            </a:pPr>
            <a:r>
              <a:rPr lang="en-US" sz="1900" b="1" dirty="0">
                <a:solidFill>
                  <a:srgbClr val="151515"/>
                </a:solidFill>
                <a:latin typeface="Georgia" pitchFamily="34" charset="0"/>
                <a:ea typeface="Georgia" pitchFamily="34" charset="-122"/>
                <a:cs typeface="Georgia" pitchFamily="34" charset="-120"/>
              </a:rPr>
              <a:t>Grow the whole trade</a:t>
            </a:r>
            <a:endParaRPr lang="en-US" sz="1900" dirty="0"/>
          </a:p>
        </p:txBody>
      </p:sp>
      <p:sp>
        <p:nvSpPr>
          <p:cNvPr id="22" name="Text 17"/>
          <p:cNvSpPr/>
          <p:nvPr/>
        </p:nvSpPr>
        <p:spPr>
          <a:xfrm>
            <a:off x="8412480" y="4434840"/>
            <a:ext cx="2834640" cy="1143000"/>
          </a:xfrm>
          <a:prstGeom prst="rect">
            <a:avLst/>
          </a:prstGeom>
          <a:noFill/>
          <a:ln/>
        </p:spPr>
        <p:txBody>
          <a:bodyPr wrap="square" lIns="0" tIns="0" rIns="0" bIns="0" rtlCol="0" anchor="ctr"/>
          <a:lstStyle/>
          <a:p>
            <a:pPr marL="0" indent="0" algn="ctr">
              <a:lnSpc>
                <a:spcPts val="1800"/>
              </a:lnSpc>
              <a:buNone/>
            </a:pPr>
            <a:r>
              <a:rPr lang="en-US" sz="1300" dirty="0">
                <a:solidFill>
                  <a:srgbClr val="242424"/>
                </a:solidFill>
                <a:latin typeface="Calibri" pitchFamily="34" charset="0"/>
                <a:ea typeface="Calibri" pitchFamily="34" charset="-122"/>
                <a:cs typeface="Calibri" pitchFamily="34" charset="-120"/>
              </a:rPr>
              <a:t>Recruit wider, partner more, gatekeep less. A rising trade lifts every contractor and every member in it.</a:t>
            </a:r>
            <a:endParaRPr lang="en-US" sz="1300" dirty="0"/>
          </a:p>
        </p:txBody>
      </p:sp>
      <p:sp>
        <p:nvSpPr>
          <p:cNvPr id="24" name="Shape 18"/>
          <p:cNvSpPr/>
          <p:nvPr/>
        </p:nvSpPr>
        <p:spPr>
          <a:xfrm>
            <a:off x="640080" y="6455664"/>
            <a:ext cx="91440" cy="91440"/>
          </a:xfrm>
          <a:prstGeom prst="rect">
            <a:avLst/>
          </a:prstGeom>
          <a:solidFill>
            <a:srgbClr val="6E1422"/>
          </a:solidFill>
          <a:ln/>
        </p:spPr>
        <p:txBody>
          <a:bodyPr/>
          <a:lstStyle/>
          <a:p>
            <a:endParaRPr lang="en-US"/>
          </a:p>
        </p:txBody>
      </p:sp>
      <p:sp>
        <p:nvSpPr>
          <p:cNvPr id="25" name="Text 19"/>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26" name="Text 20"/>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19</a:t>
            </a:r>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9CF9-C42B-9B3F-B169-01EFADA35063}"/>
              </a:ext>
            </a:extLst>
          </p:cNvPr>
          <p:cNvSpPr>
            <a:spLocks noGrp="1"/>
          </p:cNvSpPr>
          <p:nvPr>
            <p:ph type="title"/>
          </p:nvPr>
        </p:nvSpPr>
        <p:spPr>
          <a:xfrm>
            <a:off x="838200" y="365126"/>
            <a:ext cx="10963940" cy="1192696"/>
          </a:xfrm>
        </p:spPr>
        <p:txBody>
          <a:bodyPr/>
          <a:lstStyle/>
          <a:p>
            <a:r>
              <a:rPr lang="en-US" dirty="0"/>
              <a:t>The Road Ahead</a:t>
            </a:r>
          </a:p>
        </p:txBody>
      </p:sp>
      <p:sp>
        <p:nvSpPr>
          <p:cNvPr id="3" name="Content Placeholder 2">
            <a:extLst>
              <a:ext uri="{FF2B5EF4-FFF2-40B4-BE49-F238E27FC236}">
                <a16:creationId xmlns:a16="http://schemas.microsoft.com/office/drawing/2014/main" id="{B01ECC59-83DC-A061-D431-BE0195C401DA}"/>
              </a:ext>
            </a:extLst>
          </p:cNvPr>
          <p:cNvSpPr>
            <a:spLocks noGrp="1"/>
          </p:cNvSpPr>
          <p:nvPr>
            <p:ph idx="4294967295"/>
          </p:nvPr>
        </p:nvSpPr>
        <p:spPr>
          <a:xfrm>
            <a:off x="838199" y="1557822"/>
            <a:ext cx="10730023" cy="4821713"/>
          </a:xfrm>
        </p:spPr>
        <p:txBody>
          <a:bodyPr>
            <a:normAutofit fontScale="40000" lnSpcReduction="20000"/>
          </a:bodyPr>
          <a:lstStyle/>
          <a:p>
            <a:pPr marL="342900" indent="-342900">
              <a:lnSpc>
                <a:spcPct val="170000"/>
              </a:lnSpc>
              <a:spcBef>
                <a:spcPts val="400"/>
              </a:spcBef>
              <a:spcAft>
                <a:spcPts val="600"/>
              </a:spcAft>
              <a:buFont typeface="Arial" panose="020B0604020202020204" pitchFamily="34" charset="0"/>
              <a:buAutoNum type="arabicPeriod"/>
            </a:pPr>
            <a:r>
              <a:rPr lang="en-US" sz="4200" b="1" dirty="0">
                <a:solidFill>
                  <a:schemeClr val="tx1"/>
                </a:solidFill>
                <a:latin typeface="Arial Narrow" panose="020B0606020202030204" pitchFamily="34" charset="0"/>
              </a:rPr>
              <a:t>Workforce Evolution</a:t>
            </a:r>
            <a:r>
              <a:rPr lang="en-US" sz="4200" dirty="0">
                <a:solidFill>
                  <a:schemeClr val="tx1"/>
                </a:solidFill>
                <a:latin typeface="Arial Narrow" panose="020B0606020202030204" pitchFamily="34" charset="0"/>
              </a:rPr>
              <a:t>: Strategies for adapting to demographic shifts, skill gaps, and emerging labor market trends. </a:t>
            </a:r>
          </a:p>
          <a:p>
            <a:pPr marL="342900" indent="-342900">
              <a:lnSpc>
                <a:spcPct val="170000"/>
              </a:lnSpc>
              <a:spcBef>
                <a:spcPts val="400"/>
              </a:spcBef>
              <a:spcAft>
                <a:spcPts val="600"/>
              </a:spcAft>
              <a:buFont typeface="Arial" panose="020B0604020202020204" pitchFamily="34" charset="0"/>
              <a:buAutoNum type="arabicPeriod"/>
            </a:pPr>
            <a:r>
              <a:rPr lang="en-US" sz="4200" b="1" dirty="0">
                <a:solidFill>
                  <a:schemeClr val="tx1"/>
                </a:solidFill>
                <a:latin typeface="Arial Narrow" panose="020B0606020202030204" pitchFamily="34" charset="0"/>
              </a:rPr>
              <a:t>Industry Consolidation</a:t>
            </a:r>
            <a:r>
              <a:rPr lang="en-US" sz="4200" dirty="0">
                <a:solidFill>
                  <a:schemeClr val="tx1"/>
                </a:solidFill>
                <a:latin typeface="Arial Narrow" panose="020B0606020202030204" pitchFamily="34" charset="0"/>
              </a:rPr>
              <a:t>: How mergers and acquisitions impact contractors and ways to remain competitive. </a:t>
            </a:r>
          </a:p>
          <a:p>
            <a:pPr marL="342900" indent="-342900">
              <a:lnSpc>
                <a:spcPct val="170000"/>
              </a:lnSpc>
              <a:spcBef>
                <a:spcPts val="400"/>
              </a:spcBef>
              <a:spcAft>
                <a:spcPts val="600"/>
              </a:spcAft>
              <a:buFont typeface="Arial" panose="020B0604020202020204" pitchFamily="34" charset="0"/>
              <a:buAutoNum type="arabicPeriod"/>
            </a:pPr>
            <a:r>
              <a:rPr lang="en-US" sz="4200" b="1" dirty="0">
                <a:solidFill>
                  <a:schemeClr val="tx1"/>
                </a:solidFill>
                <a:latin typeface="Arial Narrow" panose="020B0606020202030204" pitchFamily="34" charset="0"/>
              </a:rPr>
              <a:t>Emerging Market Opportunities</a:t>
            </a:r>
            <a:r>
              <a:rPr lang="en-US" sz="4200" dirty="0">
                <a:solidFill>
                  <a:schemeClr val="tx1"/>
                </a:solidFill>
                <a:latin typeface="Arial Narrow" panose="020B0606020202030204" pitchFamily="34" charset="0"/>
              </a:rPr>
              <a:t>: Assessing high-growth sectors such as electrification, energy management, and service-level agreements. </a:t>
            </a:r>
          </a:p>
          <a:p>
            <a:pPr marL="342900" indent="-342900">
              <a:lnSpc>
                <a:spcPct val="170000"/>
              </a:lnSpc>
              <a:spcBef>
                <a:spcPts val="400"/>
              </a:spcBef>
              <a:spcAft>
                <a:spcPts val="600"/>
              </a:spcAft>
              <a:buFont typeface="Arial" panose="020B0604020202020204" pitchFamily="34" charset="0"/>
              <a:buAutoNum type="arabicPeriod"/>
            </a:pPr>
            <a:r>
              <a:rPr lang="en-US" sz="4200" b="1" dirty="0">
                <a:solidFill>
                  <a:schemeClr val="tx1"/>
                </a:solidFill>
                <a:latin typeface="Arial Narrow" panose="020B0606020202030204" pitchFamily="34" charset="0"/>
              </a:rPr>
              <a:t>Industrialized Construction</a:t>
            </a:r>
            <a:r>
              <a:rPr lang="en-US" sz="4200" dirty="0">
                <a:solidFill>
                  <a:schemeClr val="tx1"/>
                </a:solidFill>
                <a:latin typeface="Arial Narrow" panose="020B0606020202030204" pitchFamily="34" charset="0"/>
              </a:rPr>
              <a:t>: The role of prefabrication, modularization, and automation in reshaping the industry. </a:t>
            </a:r>
          </a:p>
          <a:p>
            <a:pPr marL="342900" indent="-342900">
              <a:lnSpc>
                <a:spcPct val="170000"/>
              </a:lnSpc>
              <a:spcBef>
                <a:spcPts val="400"/>
              </a:spcBef>
              <a:spcAft>
                <a:spcPts val="600"/>
              </a:spcAft>
              <a:buFont typeface="Arial" panose="020B0604020202020204" pitchFamily="34" charset="0"/>
              <a:buAutoNum type="arabicPeriod"/>
            </a:pPr>
            <a:r>
              <a:rPr lang="en-US" sz="4200" b="1" dirty="0">
                <a:solidFill>
                  <a:schemeClr val="tx1"/>
                </a:solidFill>
                <a:latin typeface="Arial Narrow" panose="020B0606020202030204" pitchFamily="34" charset="0"/>
              </a:rPr>
              <a:t>Business Model Adaptation</a:t>
            </a:r>
            <a:r>
              <a:rPr lang="en-US" sz="4200" dirty="0">
                <a:solidFill>
                  <a:schemeClr val="tx1"/>
                </a:solidFill>
                <a:latin typeface="Arial Narrow" panose="020B0606020202030204" pitchFamily="34" charset="0"/>
              </a:rPr>
              <a:t>: Strategies for navigating limited energy resources and integrating sustainability into operations.</a:t>
            </a:r>
          </a:p>
          <a:p>
            <a:pPr marL="342900" indent="-342900">
              <a:lnSpc>
                <a:spcPct val="170000"/>
              </a:lnSpc>
              <a:spcBef>
                <a:spcPts val="400"/>
              </a:spcBef>
              <a:spcAft>
                <a:spcPts val="600"/>
              </a:spcAft>
              <a:buFont typeface="Arial" panose="020B0604020202020204" pitchFamily="34" charset="0"/>
              <a:buAutoNum type="arabicPeriod"/>
            </a:pPr>
            <a:r>
              <a:rPr lang="en-US" sz="4200" b="1" dirty="0">
                <a:solidFill>
                  <a:schemeClr val="tx1"/>
                </a:solidFill>
                <a:latin typeface="Arial Narrow" panose="020B0606020202030204" pitchFamily="34" charset="0"/>
              </a:rPr>
              <a:t>Future of Construction Technology</a:t>
            </a:r>
            <a:r>
              <a:rPr lang="en-US" sz="4200" dirty="0">
                <a:solidFill>
                  <a:schemeClr val="tx1"/>
                </a:solidFill>
                <a:latin typeface="Arial Narrow" panose="020B0606020202030204" pitchFamily="34" charset="0"/>
              </a:rPr>
              <a:t>: Examining how ongoing advancements in construction methods and technologies will continue to evolve and the impact these changes will have on electrical contractors. </a:t>
            </a:r>
            <a:endParaRPr lang="en-US" sz="42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306930055"/>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name="Slide 20">
    <p:bg>
      <p:bgPr>
        <a:solidFill>
          <a:srgbClr val="4710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alphaModFix amt="10000"/>
          </a:blip>
          <a:stretch>
            <a:fillRect/>
          </a:stretch>
        </p:blipFill>
        <p:spPr>
          <a:xfrm>
            <a:off x="9052560" y="3108960"/>
            <a:ext cx="3474720" cy="3474720"/>
          </a:xfrm>
          <a:prstGeom prst="rect">
            <a:avLst/>
          </a:prstGeom>
        </p:spPr>
      </p:pic>
      <p:sp>
        <p:nvSpPr>
          <p:cNvPr id="3" name="Shape 0"/>
          <p:cNvSpPr/>
          <p:nvPr/>
        </p:nvSpPr>
        <p:spPr>
          <a:xfrm>
            <a:off x="640080" y="1417320"/>
            <a:ext cx="502920" cy="109728"/>
          </a:xfrm>
          <a:prstGeom prst="rect">
            <a:avLst/>
          </a:prstGeom>
          <a:solidFill>
            <a:srgbClr val="E7B3BC"/>
          </a:solidFill>
          <a:ln/>
        </p:spPr>
        <p:txBody>
          <a:bodyPr/>
          <a:lstStyle/>
          <a:p>
            <a:endParaRPr lang="en-US"/>
          </a:p>
        </p:txBody>
      </p:sp>
      <p:sp>
        <p:nvSpPr>
          <p:cNvPr id="4" name="Text 1"/>
          <p:cNvSpPr/>
          <p:nvPr/>
        </p:nvSpPr>
        <p:spPr>
          <a:xfrm>
            <a:off x="1298448" y="1298448"/>
            <a:ext cx="8229600" cy="329184"/>
          </a:xfrm>
          <a:prstGeom prst="rect">
            <a:avLst/>
          </a:prstGeom>
          <a:noFill/>
          <a:ln/>
        </p:spPr>
        <p:txBody>
          <a:bodyPr wrap="square" lIns="0" tIns="0" rIns="0" bIns="0" rtlCol="0" anchor="ctr"/>
          <a:lstStyle/>
          <a:p>
            <a:pPr marL="0" indent="0">
              <a:buNone/>
            </a:pPr>
            <a:r>
              <a:rPr lang="en-US" sz="1300" b="1" kern="0" spc="300" dirty="0">
                <a:solidFill>
                  <a:srgbClr val="E7B3BC"/>
                </a:solidFill>
                <a:latin typeface="Calibri" pitchFamily="34" charset="0"/>
                <a:ea typeface="Calibri" pitchFamily="34" charset="-122"/>
                <a:cs typeface="Calibri" pitchFamily="34" charset="-120"/>
              </a:rPr>
              <a:t>IN CLOSING</a:t>
            </a:r>
            <a:endParaRPr lang="en-US" sz="1300" dirty="0"/>
          </a:p>
        </p:txBody>
      </p:sp>
      <p:sp>
        <p:nvSpPr>
          <p:cNvPr id="5" name="Text 2"/>
          <p:cNvSpPr/>
          <p:nvPr/>
        </p:nvSpPr>
        <p:spPr>
          <a:xfrm>
            <a:off x="640080" y="1920240"/>
            <a:ext cx="10424160" cy="2011680"/>
          </a:xfrm>
          <a:prstGeom prst="rect">
            <a:avLst/>
          </a:prstGeom>
          <a:noFill/>
          <a:ln/>
        </p:spPr>
        <p:txBody>
          <a:bodyPr wrap="square" lIns="0" tIns="0" rIns="0" bIns="0" rtlCol="0" anchor="ctr"/>
          <a:lstStyle/>
          <a:p>
            <a:pPr marL="0" indent="0">
              <a:lnSpc>
                <a:spcPts val="5000"/>
              </a:lnSpc>
              <a:buNone/>
            </a:pPr>
            <a:r>
              <a:rPr lang="en-US" sz="4000" b="1" dirty="0">
                <a:solidFill>
                  <a:srgbClr val="E7B3BC"/>
                </a:solidFill>
                <a:latin typeface="Georgia" pitchFamily="34" charset="0"/>
                <a:ea typeface="Georgia" pitchFamily="34" charset="-122"/>
                <a:cs typeface="Georgia" pitchFamily="34" charset="-120"/>
              </a:rPr>
              <a:t>We spent our careers learning to survive scarcity.</a:t>
            </a:r>
            <a:endParaRPr lang="en-US" sz="4000" dirty="0"/>
          </a:p>
          <a:p>
            <a:pPr marL="0" indent="0">
              <a:lnSpc>
                <a:spcPts val="5000"/>
              </a:lnSpc>
              <a:buNone/>
            </a:pPr>
            <a:r>
              <a:rPr lang="en-US" sz="4000" b="1" dirty="0">
                <a:solidFill>
                  <a:srgbClr val="FFFFFF"/>
                </a:solidFill>
                <a:latin typeface="Georgia" pitchFamily="34" charset="0"/>
                <a:ea typeface="Georgia" pitchFamily="34" charset="-122"/>
                <a:cs typeface="Georgia" pitchFamily="34" charset="-120"/>
              </a:rPr>
              <a:t>Our legacy will be learning to lead abundance.</a:t>
            </a:r>
            <a:endParaRPr lang="en-US" sz="4000" dirty="0"/>
          </a:p>
        </p:txBody>
      </p:sp>
      <p:sp>
        <p:nvSpPr>
          <p:cNvPr id="6" name="Text 3"/>
          <p:cNvSpPr/>
          <p:nvPr/>
        </p:nvSpPr>
        <p:spPr>
          <a:xfrm>
            <a:off x="640080" y="4114800"/>
            <a:ext cx="8412480" cy="1097280"/>
          </a:xfrm>
          <a:prstGeom prst="rect">
            <a:avLst/>
          </a:prstGeom>
          <a:noFill/>
          <a:ln/>
        </p:spPr>
        <p:txBody>
          <a:bodyPr wrap="square" lIns="0" tIns="0" rIns="0" bIns="0" rtlCol="0" anchor="ctr"/>
          <a:lstStyle/>
          <a:p>
            <a:pPr marL="0" indent="0">
              <a:lnSpc>
                <a:spcPts val="2400"/>
              </a:lnSpc>
              <a:buNone/>
            </a:pPr>
            <a:r>
              <a:rPr lang="en-US" sz="1700" i="1" dirty="0">
                <a:solidFill>
                  <a:srgbClr val="E7B3BC"/>
                </a:solidFill>
                <a:latin typeface="Calibri" pitchFamily="34" charset="0"/>
                <a:ea typeface="Calibri" pitchFamily="34" charset="-122"/>
                <a:cs typeface="Calibri" pitchFamily="34" charset="-120"/>
              </a:rPr>
              <a:t>The largest construction project in human history is underway. It runs on electrons — and that makes it ours to build. Let's go build it.</a:t>
            </a:r>
            <a:endParaRPr lang="en-US" sz="1700" dirty="0"/>
          </a:p>
        </p:txBody>
      </p:sp>
      <p:sp>
        <p:nvSpPr>
          <p:cNvPr id="7" name="Shape 4"/>
          <p:cNvSpPr/>
          <p:nvPr/>
        </p:nvSpPr>
        <p:spPr>
          <a:xfrm>
            <a:off x="640080" y="5486400"/>
            <a:ext cx="5029200" cy="0"/>
          </a:xfrm>
          <a:prstGeom prst="line">
            <a:avLst/>
          </a:prstGeom>
          <a:noFill/>
          <a:ln w="19050">
            <a:solidFill>
              <a:srgbClr val="9E2B3E"/>
            </a:solidFill>
            <a:prstDash val="solid"/>
          </a:ln>
        </p:spPr>
        <p:txBody>
          <a:bodyPr/>
          <a:lstStyle/>
          <a:p>
            <a:endParaRPr lang="en-US"/>
          </a:p>
        </p:txBody>
      </p:sp>
      <p:sp>
        <p:nvSpPr>
          <p:cNvPr id="8" name="Text 5"/>
          <p:cNvSpPr/>
          <p:nvPr/>
        </p:nvSpPr>
        <p:spPr>
          <a:xfrm>
            <a:off x="640080" y="5623560"/>
            <a:ext cx="10058400" cy="365760"/>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Thank you.   </a:t>
            </a:r>
            <a:r>
              <a:rPr lang="en-US" sz="1500" dirty="0">
                <a:solidFill>
                  <a:srgbClr val="C98C96"/>
                </a:solidFill>
                <a:latin typeface="Calibri" pitchFamily="34" charset="0"/>
                <a:ea typeface="Calibri" pitchFamily="34" charset="-122"/>
                <a:cs typeface="Calibri" pitchFamily="34" charset="-120"/>
              </a:rPr>
              <a:t>Josh Bone  ·  ELECTRI International</a:t>
            </a:r>
            <a:endParaRPr lang="en-US" sz="1500" dirty="0"/>
          </a:p>
        </p:txBody>
      </p:sp>
      <p:sp>
        <p:nvSpPr>
          <p:cNvPr id="10" name="Shape 6"/>
          <p:cNvSpPr/>
          <p:nvPr/>
        </p:nvSpPr>
        <p:spPr>
          <a:xfrm>
            <a:off x="640080" y="6455664"/>
            <a:ext cx="91440" cy="91440"/>
          </a:xfrm>
          <a:prstGeom prst="rect">
            <a:avLst/>
          </a:prstGeom>
          <a:solidFill>
            <a:srgbClr val="E7B3BC"/>
          </a:solidFill>
          <a:ln/>
        </p:spPr>
        <p:txBody>
          <a:bodyPr/>
          <a:lstStyle/>
          <a:p>
            <a:endParaRPr lang="en-US"/>
          </a:p>
        </p:txBody>
      </p:sp>
      <p:sp>
        <p:nvSpPr>
          <p:cNvPr id="11" name="Text 7"/>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C98C96"/>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12" name="Text 8"/>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C98C96"/>
                </a:solidFill>
                <a:latin typeface="Calibri" pitchFamily="34" charset="0"/>
                <a:ea typeface="Calibri" pitchFamily="34" charset="-122"/>
                <a:cs typeface="Calibri" pitchFamily="34" charset="-120"/>
              </a:rPr>
              <a:t>20</a:t>
            </a:r>
            <a:endParaRPr lang="en-US" sz="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CCAB-DE2A-BAB4-3AC7-6F8CD3D6DFF7}"/>
              </a:ext>
            </a:extLst>
          </p:cNvPr>
          <p:cNvSpPr>
            <a:spLocks noGrp="1"/>
          </p:cNvSpPr>
          <p:nvPr>
            <p:ph type="title"/>
          </p:nvPr>
        </p:nvSpPr>
        <p:spPr/>
        <p:txBody>
          <a:bodyPr/>
          <a:lstStyle/>
          <a:p>
            <a:pPr algn="ctr"/>
            <a:r>
              <a:rPr lang="en-US" dirty="0"/>
              <a:t>ELECTRI is Partnering with EWWB </a:t>
            </a:r>
            <a:br>
              <a:rPr lang="en-US" dirty="0"/>
            </a:br>
            <a:r>
              <a:rPr lang="en-US" dirty="0"/>
              <a:t>to Support Navajo Nation</a:t>
            </a:r>
          </a:p>
        </p:txBody>
      </p:sp>
      <p:sp>
        <p:nvSpPr>
          <p:cNvPr id="3" name="Content Placeholder 2">
            <a:extLst>
              <a:ext uri="{FF2B5EF4-FFF2-40B4-BE49-F238E27FC236}">
                <a16:creationId xmlns:a16="http://schemas.microsoft.com/office/drawing/2014/main" id="{16996E02-85A9-B5B2-FA51-C8893D85B155}"/>
              </a:ext>
            </a:extLst>
          </p:cNvPr>
          <p:cNvSpPr>
            <a:spLocks noGrp="1"/>
          </p:cNvSpPr>
          <p:nvPr>
            <p:ph idx="1"/>
          </p:nvPr>
        </p:nvSpPr>
        <p:spPr/>
        <p:txBody>
          <a:bodyPr>
            <a:noAutofit/>
          </a:bodyPr>
          <a:lstStyle/>
          <a:p>
            <a:pPr marL="0" indent="0">
              <a:buNone/>
            </a:pPr>
            <a:r>
              <a:rPr lang="en-US" sz="1600" b="1" u="sng" dirty="0"/>
              <a:t>Navajo Project</a:t>
            </a:r>
            <a:endParaRPr lang="en-US" sz="1600" dirty="0"/>
          </a:p>
          <a:p>
            <a:pPr lvl="0"/>
            <a:r>
              <a:rPr lang="en-US" sz="1600" dirty="0"/>
              <a:t>Currently, EWWBNA’s largest project is on Navajo Nation, where over 130 IBEW volunteers have donated over 10 thousand hours of their valuable time.</a:t>
            </a:r>
          </a:p>
          <a:p>
            <a:pPr lvl="0"/>
            <a:r>
              <a:rPr lang="en-US" sz="1600" dirty="0"/>
              <a:t>It covers large parts of northern Arizona and New Mexico and a small part of southern Utah.</a:t>
            </a:r>
          </a:p>
          <a:p>
            <a:pPr lvl="0"/>
            <a:r>
              <a:rPr lang="en-US" sz="1600" dirty="0"/>
              <a:t>Nearly 10,000 homes have no electricity, and thousands more have no running water. </a:t>
            </a:r>
          </a:p>
          <a:p>
            <a:pPr lvl="0"/>
            <a:r>
              <a:rPr lang="en-US" sz="1600" dirty="0"/>
              <a:t>Over 75% of homes without electricity in the United States are on Navajo Nation.</a:t>
            </a:r>
          </a:p>
          <a:p>
            <a:pPr lvl="0"/>
            <a:r>
              <a:rPr lang="en-US" sz="1600" dirty="0"/>
              <a:t>Since September 2024, EWWBNA volunteers have wired and connected over 400 homes to the grid.</a:t>
            </a:r>
          </a:p>
          <a:p>
            <a:endParaRPr lang="en-US" sz="1600" b="1" u="sng" dirty="0"/>
          </a:p>
          <a:p>
            <a:pPr marL="0" indent="0">
              <a:buNone/>
            </a:pPr>
            <a:r>
              <a:rPr lang="en-US" sz="1600" b="1" u="sng" dirty="0"/>
              <a:t>ELECTRI / EWWBNA</a:t>
            </a:r>
            <a:endParaRPr lang="en-US" sz="1600" dirty="0"/>
          </a:p>
          <a:p>
            <a:pPr lvl="0"/>
            <a:r>
              <a:rPr lang="en-US" sz="1600" dirty="0"/>
              <a:t>Electri is partnering with EWWBNA on this project, assisting with fundraising and project management.</a:t>
            </a:r>
          </a:p>
          <a:p>
            <a:pPr lvl="0"/>
            <a:r>
              <a:rPr lang="en-US" sz="1600" dirty="0"/>
              <a:t>This fall, we plan to field 45 wiremen and 70 linemen, for a total of 115 volunteers on two-week missions.</a:t>
            </a:r>
          </a:p>
          <a:p>
            <a:pPr lvl="0"/>
            <a:r>
              <a:rPr lang="en-US" sz="1600" dirty="0"/>
              <a:t>EWWBNA’s cost to field one volunteer for a two-week mission is roughly $1,000 (travel, per diem, and insurance)</a:t>
            </a:r>
          </a:p>
          <a:p>
            <a:pPr lvl="0"/>
            <a:r>
              <a:rPr lang="en-US" sz="1600" dirty="0"/>
              <a:t>This is supplemented by the Navajo Tribal Utility Authority which covers lodging and meals at a cost of about $2,500 per volunteer.</a:t>
            </a:r>
          </a:p>
        </p:txBody>
      </p:sp>
    </p:spTree>
    <p:extLst>
      <p:ext uri="{BB962C8B-B14F-4D97-AF65-F5344CB8AC3E}">
        <p14:creationId xmlns:p14="http://schemas.microsoft.com/office/powerpoint/2010/main" val="2963278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F98A-F587-9557-4684-864A8CD070EF}"/>
              </a:ext>
            </a:extLst>
          </p:cNvPr>
          <p:cNvSpPr>
            <a:spLocks noGrp="1"/>
          </p:cNvSpPr>
          <p:nvPr>
            <p:ph type="title"/>
          </p:nvPr>
        </p:nvSpPr>
        <p:spPr>
          <a:xfrm>
            <a:off x="839788" y="1092974"/>
            <a:ext cx="10375059" cy="534120"/>
          </a:xfrm>
        </p:spPr>
        <p:txBody>
          <a:bodyPr/>
          <a:lstStyle/>
          <a:p>
            <a:r>
              <a:rPr lang="en-US" dirty="0"/>
              <a:t>Donate to Electrical Workers Without Borders Today!</a:t>
            </a:r>
          </a:p>
        </p:txBody>
      </p:sp>
      <p:pic>
        <p:nvPicPr>
          <p:cNvPr id="5" name="Picture Placeholder 4">
            <a:extLst>
              <a:ext uri="{FF2B5EF4-FFF2-40B4-BE49-F238E27FC236}">
                <a16:creationId xmlns:a16="http://schemas.microsoft.com/office/drawing/2014/main" id="{333A4F75-76E0-7F52-A0C0-4BA07E066937}"/>
              </a:ext>
            </a:extLst>
          </p:cNvPr>
          <p:cNvPicPr>
            <a:picLocks noGrp="1" noChangeAspect="1"/>
          </p:cNvPicPr>
          <p:nvPr>
            <p:ph type="pic" idx="1"/>
          </p:nvPr>
        </p:nvPicPr>
        <p:blipFill>
          <a:blip r:embed="rId2"/>
          <a:srcRect t="10520" b="10520"/>
          <a:stretch>
            <a:fillRect/>
          </a:stretch>
        </p:blipFill>
        <p:spPr>
          <a:xfrm>
            <a:off x="5971966" y="1944034"/>
            <a:ext cx="5242881" cy="4139826"/>
          </a:xfrm>
          <a:prstGeom prst="rect">
            <a:avLst/>
          </a:prstGeom>
        </p:spPr>
      </p:pic>
      <p:sp>
        <p:nvSpPr>
          <p:cNvPr id="4" name="Text Placeholder 3">
            <a:extLst>
              <a:ext uri="{FF2B5EF4-FFF2-40B4-BE49-F238E27FC236}">
                <a16:creationId xmlns:a16="http://schemas.microsoft.com/office/drawing/2014/main" id="{590B4589-F0AC-87AA-809C-B1B50467759B}"/>
              </a:ext>
            </a:extLst>
          </p:cNvPr>
          <p:cNvSpPr>
            <a:spLocks noGrp="1"/>
          </p:cNvSpPr>
          <p:nvPr>
            <p:ph type="body" sz="half" idx="2"/>
          </p:nvPr>
        </p:nvSpPr>
        <p:spPr>
          <a:xfrm>
            <a:off x="839788" y="2057400"/>
            <a:ext cx="5187529" cy="3913094"/>
          </a:xfrm>
        </p:spPr>
        <p:txBody>
          <a:bodyPr>
            <a:normAutofit/>
          </a:bodyPr>
          <a:lstStyle/>
          <a:p>
            <a:pPr marL="285750" indent="-285750">
              <a:buFont typeface="Arial" panose="020B0604020202020204" pitchFamily="34" charset="0"/>
              <a:buChar char="•"/>
            </a:pPr>
            <a:r>
              <a:rPr lang="en-US" sz="2000" dirty="0"/>
              <a:t>Electrical Workers Without Borders North America (EWWBNA) is sending 115 volunteers to Navajo Nation from August-December. </a:t>
            </a:r>
          </a:p>
          <a:p>
            <a:pPr marL="285750" indent="-285750">
              <a:buFont typeface="Arial" panose="020B0604020202020204" pitchFamily="34" charset="0"/>
              <a:buChar char="•"/>
            </a:pPr>
            <a:r>
              <a:rPr lang="en-US" sz="2000" dirty="0"/>
              <a:t>The cost is $1,000 to sponsor a volunteer to help cover their travel, food, and lodging. </a:t>
            </a:r>
          </a:p>
          <a:p>
            <a:pPr marL="285750" indent="-285750">
              <a:buFont typeface="Arial" panose="020B0604020202020204" pitchFamily="34" charset="0"/>
              <a:buChar char="•"/>
            </a:pPr>
            <a:r>
              <a:rPr lang="en-US" sz="2000" dirty="0"/>
              <a:t>EWWBNA’s goal for this year to cover their volunteer electricians and linemen is $115,000.</a:t>
            </a:r>
          </a:p>
          <a:p>
            <a:pPr algn="ctr"/>
            <a:r>
              <a:rPr lang="en-US" sz="2000" dirty="0"/>
              <a:t>Donate today!</a:t>
            </a:r>
          </a:p>
        </p:txBody>
      </p:sp>
      <p:sp>
        <p:nvSpPr>
          <p:cNvPr id="13" name="TextBox 12">
            <a:extLst>
              <a:ext uri="{FF2B5EF4-FFF2-40B4-BE49-F238E27FC236}">
                <a16:creationId xmlns:a16="http://schemas.microsoft.com/office/drawing/2014/main" id="{673D04F6-12DB-7E73-C4B2-0048EDD48A13}"/>
              </a:ext>
            </a:extLst>
          </p:cNvPr>
          <p:cNvSpPr txBox="1"/>
          <p:nvPr/>
        </p:nvSpPr>
        <p:spPr>
          <a:xfrm>
            <a:off x="6508377" y="6169967"/>
            <a:ext cx="38827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https://</a:t>
            </a:r>
            <a:r>
              <a:rPr kumimoji="0" lang="en-US" sz="2400" b="0" i="0" u="none" strike="noStrike" kern="1200" cap="none" spc="0" normalizeH="0" baseline="0" noProof="0" dirty="0" err="1">
                <a:ln>
                  <a:noFill/>
                </a:ln>
                <a:solidFill>
                  <a:prstClr val="black"/>
                </a:solidFill>
                <a:effectLst/>
                <a:uLnTx/>
                <a:uFillTx/>
                <a:latin typeface="Aptos" panose="02110004020202020204"/>
                <a:ea typeface="+mn-ea"/>
                <a:cs typeface="+mn-cs"/>
              </a:rPr>
              <a:t>ewwbna.org</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/donate/</a:t>
            </a:r>
          </a:p>
        </p:txBody>
      </p:sp>
      <p:sp>
        <p:nvSpPr>
          <p:cNvPr id="3" name="Title 1">
            <a:extLst>
              <a:ext uri="{FF2B5EF4-FFF2-40B4-BE49-F238E27FC236}">
                <a16:creationId xmlns:a16="http://schemas.microsoft.com/office/drawing/2014/main" id="{D3B72F04-6DB2-EEFB-4E1C-43FCC9A6C4C7}"/>
              </a:ext>
            </a:extLst>
          </p:cNvPr>
          <p:cNvSpPr txBox="1">
            <a:spLocks/>
          </p:cNvSpPr>
          <p:nvPr/>
        </p:nvSpPr>
        <p:spPr>
          <a:xfrm>
            <a:off x="686228" y="293150"/>
            <a:ext cx="10819544" cy="71371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ptos Display" panose="02110004020202020204"/>
                <a:ea typeface="+mj-ea"/>
                <a:cs typeface="+mj-cs"/>
              </a:rPr>
              <a:t>ELECTRI is Partnering with EWWB to Support Navajo Nation</a:t>
            </a:r>
            <a:endParaRPr kumimoji="0" lang="en-US" sz="36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1732444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51515"/>
        </a:solidFill>
        <a:effectLst/>
      </p:bgPr>
    </p:bg>
    <p:spTree>
      <p:nvGrpSpPr>
        <p:cNvPr id="1" name=""/>
        <p:cNvGrpSpPr/>
        <p:nvPr/>
      </p:nvGrpSpPr>
      <p:grpSpPr>
        <a:xfrm>
          <a:off x="0" y="0"/>
          <a:ext cx="0" cy="0"/>
          <a:chOff x="0" y="0"/>
          <a:chExt cx="0" cy="0"/>
        </a:xfrm>
      </p:grpSpPr>
      <p:sp>
        <p:nvSpPr>
          <p:cNvPr id="2" name="Shape 0"/>
          <p:cNvSpPr/>
          <p:nvPr/>
        </p:nvSpPr>
        <p:spPr>
          <a:xfrm>
            <a:off x="640080" y="868680"/>
            <a:ext cx="146304" cy="146304"/>
          </a:xfrm>
          <a:prstGeom prst="rect">
            <a:avLst/>
          </a:prstGeom>
          <a:solidFill>
            <a:srgbClr val="E7B3BC"/>
          </a:solidFill>
          <a:ln/>
        </p:spPr>
        <p:txBody>
          <a:bodyPr/>
          <a:lstStyle/>
          <a:p>
            <a:endParaRPr lang="en-US"/>
          </a:p>
        </p:txBody>
      </p:sp>
      <p:sp>
        <p:nvSpPr>
          <p:cNvPr id="3" name="Text 1"/>
          <p:cNvSpPr/>
          <p:nvPr/>
        </p:nvSpPr>
        <p:spPr>
          <a:xfrm>
            <a:off x="896112" y="804672"/>
            <a:ext cx="9144000" cy="274320"/>
          </a:xfrm>
          <a:prstGeom prst="rect">
            <a:avLst/>
          </a:prstGeom>
          <a:noFill/>
          <a:ln/>
        </p:spPr>
        <p:txBody>
          <a:bodyPr wrap="square" lIns="0" tIns="0" rIns="0" bIns="0" rtlCol="0" anchor="ctr"/>
          <a:lstStyle/>
          <a:p>
            <a:pPr marL="0" indent="0">
              <a:buNone/>
            </a:pPr>
            <a:r>
              <a:rPr lang="en-US" sz="1250" b="1" kern="0" spc="250" dirty="0">
                <a:solidFill>
                  <a:srgbClr val="E7B3BC"/>
                </a:solidFill>
                <a:latin typeface="Calibri" pitchFamily="34" charset="0"/>
                <a:ea typeface="Calibri" pitchFamily="34" charset="-122"/>
                <a:cs typeface="Calibri" pitchFamily="34" charset="-120"/>
              </a:rPr>
              <a:t>A CONFESSION, UP FRONT</a:t>
            </a:r>
            <a:endParaRPr lang="en-US" sz="1250" dirty="0"/>
          </a:p>
        </p:txBody>
      </p:sp>
      <p:sp>
        <p:nvSpPr>
          <p:cNvPr id="4" name="Text 2"/>
          <p:cNvSpPr/>
          <p:nvPr/>
        </p:nvSpPr>
        <p:spPr>
          <a:xfrm>
            <a:off x="640080" y="1325880"/>
            <a:ext cx="10972800" cy="822960"/>
          </a:xfrm>
          <a:prstGeom prst="rect">
            <a:avLst/>
          </a:prstGeom>
          <a:noFill/>
          <a:ln/>
        </p:spPr>
        <p:txBody>
          <a:bodyPr wrap="square" lIns="0" tIns="0" rIns="0" bIns="0" rtlCol="0" anchor="ctr"/>
          <a:lstStyle/>
          <a:p>
            <a:pPr marL="0" indent="0">
              <a:buNone/>
            </a:pPr>
            <a:r>
              <a:rPr lang="en-US" sz="4000" b="1" dirty="0">
                <a:solidFill>
                  <a:srgbClr val="FFFFFF"/>
                </a:solidFill>
                <a:latin typeface="Georgia" pitchFamily="34" charset="0"/>
                <a:ea typeface="Georgia" pitchFamily="34" charset="-122"/>
                <a:cs typeface="Georgia" pitchFamily="34" charset="-120"/>
              </a:rPr>
              <a:t>We built our careers on scarcity.</a:t>
            </a:r>
            <a:endParaRPr lang="en-US" sz="4000" dirty="0"/>
          </a:p>
        </p:txBody>
      </p:sp>
      <p:sp>
        <p:nvSpPr>
          <p:cNvPr id="5" name="Text 3"/>
          <p:cNvSpPr/>
          <p:nvPr/>
        </p:nvSpPr>
        <p:spPr>
          <a:xfrm>
            <a:off x="640080" y="2240280"/>
            <a:ext cx="10424160" cy="822960"/>
          </a:xfrm>
          <a:prstGeom prst="rect">
            <a:avLst/>
          </a:prstGeom>
          <a:noFill/>
          <a:ln/>
        </p:spPr>
        <p:txBody>
          <a:bodyPr wrap="square" lIns="0" tIns="0" rIns="0" bIns="0" rtlCol="0" anchor="ctr"/>
          <a:lstStyle/>
          <a:p>
            <a:pPr marL="0" indent="0">
              <a:lnSpc>
                <a:spcPts val="2400"/>
              </a:lnSpc>
              <a:buNone/>
            </a:pPr>
            <a:r>
              <a:rPr lang="en-US" sz="1650" i="1" dirty="0">
                <a:solidFill>
                  <a:srgbClr val="C98C96"/>
                </a:solidFill>
                <a:latin typeface="Calibri" pitchFamily="34" charset="0"/>
                <a:ea typeface="Calibri" pitchFamily="34" charset="-122"/>
                <a:cs typeface="Calibri" pitchFamily="34" charset="-120"/>
              </a:rPr>
              <a:t>And it worked. Scarcity thinking kept our companies alive, kept our locals strong, and kept the trade valuable. The problem isn't that it was wrong. The problem is that the world just changed underneath it.</a:t>
            </a:r>
            <a:endParaRPr lang="en-US" sz="1650" dirty="0"/>
          </a:p>
        </p:txBody>
      </p:sp>
      <p:sp>
        <p:nvSpPr>
          <p:cNvPr id="6" name="Shape 4"/>
          <p:cNvSpPr/>
          <p:nvPr/>
        </p:nvSpPr>
        <p:spPr>
          <a:xfrm>
            <a:off x="640080" y="3429000"/>
            <a:ext cx="3456432" cy="2331720"/>
          </a:xfrm>
          <a:prstGeom prst="rect">
            <a:avLst/>
          </a:prstGeom>
          <a:solidFill>
            <a:srgbClr val="47101A"/>
          </a:solidFill>
          <a:ln/>
          <a:effectLst>
            <a:outerShdw blurRad="114300" dist="50800" dir="8100000" algn="bl" rotWithShape="0">
              <a:srgbClr val="000000">
                <a:alpha val="10000"/>
              </a:srgbClr>
            </a:outerShdw>
          </a:effectLst>
        </p:spPr>
        <p:txBody>
          <a:bodyPr/>
          <a:lstStyle/>
          <a:p>
            <a:endParaRPr lang="en-US"/>
          </a:p>
        </p:txBody>
      </p:sp>
      <p:sp>
        <p:nvSpPr>
          <p:cNvPr id="7" name="Shape 5"/>
          <p:cNvSpPr/>
          <p:nvPr/>
        </p:nvSpPr>
        <p:spPr>
          <a:xfrm>
            <a:off x="640080" y="3429000"/>
            <a:ext cx="82296" cy="2331720"/>
          </a:xfrm>
          <a:prstGeom prst="rect">
            <a:avLst/>
          </a:prstGeom>
          <a:solidFill>
            <a:srgbClr val="9E2B3E"/>
          </a:solidFill>
          <a:ln/>
        </p:spPr>
        <p:txBody>
          <a:bodyPr/>
          <a:lstStyle/>
          <a:p>
            <a:endParaRPr lang="en-US"/>
          </a:p>
        </p:txBody>
      </p:sp>
      <p:sp>
        <p:nvSpPr>
          <p:cNvPr id="8" name="Text 6"/>
          <p:cNvSpPr/>
          <p:nvPr/>
        </p:nvSpPr>
        <p:spPr>
          <a:xfrm>
            <a:off x="932688" y="3657600"/>
            <a:ext cx="1828800" cy="548640"/>
          </a:xfrm>
          <a:prstGeom prst="rect">
            <a:avLst/>
          </a:prstGeom>
          <a:noFill/>
          <a:ln/>
        </p:spPr>
        <p:txBody>
          <a:bodyPr wrap="square" lIns="0" tIns="0" rIns="0" bIns="0" rtlCol="0" anchor="ctr"/>
          <a:lstStyle/>
          <a:p>
            <a:pPr marL="0" indent="0">
              <a:buNone/>
            </a:pPr>
            <a:r>
              <a:rPr lang="en-US" sz="3000" b="1" dirty="0">
                <a:solidFill>
                  <a:srgbClr val="E7B3BC"/>
                </a:solidFill>
                <a:latin typeface="Georgia" pitchFamily="34" charset="0"/>
                <a:ea typeface="Georgia" pitchFamily="34" charset="-122"/>
                <a:cs typeface="Georgia" pitchFamily="34" charset="-120"/>
              </a:rPr>
              <a:t>01</a:t>
            </a:r>
            <a:endParaRPr lang="en-US" sz="3000" dirty="0"/>
          </a:p>
        </p:txBody>
      </p:sp>
      <p:sp>
        <p:nvSpPr>
          <p:cNvPr id="9" name="Text 7"/>
          <p:cNvSpPr/>
          <p:nvPr/>
        </p:nvSpPr>
        <p:spPr>
          <a:xfrm>
            <a:off x="932688" y="4297680"/>
            <a:ext cx="2907792" cy="457200"/>
          </a:xfrm>
          <a:prstGeom prst="rect">
            <a:avLst/>
          </a:prstGeom>
          <a:noFill/>
          <a:ln/>
        </p:spPr>
        <p:txBody>
          <a:bodyPr wrap="square" lIns="0" tIns="0" rIns="0" bIns="0" rtlCol="0" anchor="ctr"/>
          <a:lstStyle/>
          <a:p>
            <a:pPr marL="0" indent="0">
              <a:buNone/>
            </a:pPr>
            <a:r>
              <a:rPr lang="en-US" sz="1900" b="1" dirty="0">
                <a:solidFill>
                  <a:srgbClr val="FFFFFF"/>
                </a:solidFill>
                <a:latin typeface="Georgia" pitchFamily="34" charset="0"/>
                <a:ea typeface="Georgia" pitchFamily="34" charset="-122"/>
                <a:cs typeface="Georgia" pitchFamily="34" charset="-120"/>
              </a:rPr>
              <a:t>Protect the backlog</a:t>
            </a:r>
            <a:endParaRPr lang="en-US" sz="1900" dirty="0"/>
          </a:p>
        </p:txBody>
      </p:sp>
      <p:sp>
        <p:nvSpPr>
          <p:cNvPr id="10" name="Text 8"/>
          <p:cNvSpPr/>
          <p:nvPr/>
        </p:nvSpPr>
        <p:spPr>
          <a:xfrm>
            <a:off x="932688" y="4773168"/>
            <a:ext cx="2889504" cy="914400"/>
          </a:xfrm>
          <a:prstGeom prst="rect">
            <a:avLst/>
          </a:prstGeom>
          <a:noFill/>
          <a:ln/>
        </p:spPr>
        <p:txBody>
          <a:bodyPr wrap="square" lIns="0" tIns="0" rIns="0" bIns="0" rtlCol="0" anchor="ctr"/>
          <a:lstStyle/>
          <a:p>
            <a:pPr marL="0" indent="0">
              <a:lnSpc>
                <a:spcPts val="1800"/>
              </a:lnSpc>
              <a:buNone/>
            </a:pPr>
            <a:r>
              <a:rPr lang="en-US" sz="1300" dirty="0">
                <a:solidFill>
                  <a:srgbClr val="C98C96"/>
                </a:solidFill>
                <a:latin typeface="Calibri" pitchFamily="34" charset="0"/>
                <a:ea typeface="Calibri" pitchFamily="34" charset="-122"/>
                <a:cs typeface="Calibri" pitchFamily="34" charset="-120"/>
              </a:rPr>
              <a:t>Bid carefully, guard margin, never overcommit in case the work dries up.</a:t>
            </a:r>
            <a:endParaRPr lang="en-US" sz="1300" dirty="0"/>
          </a:p>
        </p:txBody>
      </p:sp>
      <p:sp>
        <p:nvSpPr>
          <p:cNvPr id="11" name="Shape 9"/>
          <p:cNvSpPr/>
          <p:nvPr/>
        </p:nvSpPr>
        <p:spPr>
          <a:xfrm>
            <a:off x="4370832" y="3429000"/>
            <a:ext cx="3456432" cy="2331720"/>
          </a:xfrm>
          <a:prstGeom prst="rect">
            <a:avLst/>
          </a:prstGeom>
          <a:solidFill>
            <a:srgbClr val="47101A"/>
          </a:solidFill>
          <a:ln/>
          <a:effectLst>
            <a:outerShdw blurRad="114300" dist="50800" dir="8100000" algn="bl" rotWithShape="0">
              <a:srgbClr val="000000">
                <a:alpha val="10000"/>
              </a:srgbClr>
            </a:outerShdw>
          </a:effectLst>
        </p:spPr>
        <p:txBody>
          <a:bodyPr/>
          <a:lstStyle/>
          <a:p>
            <a:endParaRPr lang="en-US"/>
          </a:p>
        </p:txBody>
      </p:sp>
      <p:sp>
        <p:nvSpPr>
          <p:cNvPr id="12" name="Shape 10"/>
          <p:cNvSpPr/>
          <p:nvPr/>
        </p:nvSpPr>
        <p:spPr>
          <a:xfrm>
            <a:off x="4370832" y="3429000"/>
            <a:ext cx="82296" cy="2331720"/>
          </a:xfrm>
          <a:prstGeom prst="rect">
            <a:avLst/>
          </a:prstGeom>
          <a:solidFill>
            <a:srgbClr val="9E2B3E"/>
          </a:solidFill>
          <a:ln/>
        </p:spPr>
        <p:txBody>
          <a:bodyPr/>
          <a:lstStyle/>
          <a:p>
            <a:endParaRPr lang="en-US"/>
          </a:p>
        </p:txBody>
      </p:sp>
      <p:sp>
        <p:nvSpPr>
          <p:cNvPr id="13" name="Text 11"/>
          <p:cNvSpPr/>
          <p:nvPr/>
        </p:nvSpPr>
        <p:spPr>
          <a:xfrm>
            <a:off x="4663440" y="3657600"/>
            <a:ext cx="1828800" cy="548640"/>
          </a:xfrm>
          <a:prstGeom prst="rect">
            <a:avLst/>
          </a:prstGeom>
          <a:noFill/>
          <a:ln/>
        </p:spPr>
        <p:txBody>
          <a:bodyPr wrap="square" lIns="0" tIns="0" rIns="0" bIns="0" rtlCol="0" anchor="ctr"/>
          <a:lstStyle/>
          <a:p>
            <a:pPr marL="0" indent="0">
              <a:buNone/>
            </a:pPr>
            <a:r>
              <a:rPr lang="en-US" sz="3000" b="1" dirty="0">
                <a:solidFill>
                  <a:srgbClr val="E7B3BC"/>
                </a:solidFill>
                <a:latin typeface="Georgia" pitchFamily="34" charset="0"/>
                <a:ea typeface="Georgia" pitchFamily="34" charset="-122"/>
                <a:cs typeface="Georgia" pitchFamily="34" charset="-120"/>
              </a:rPr>
              <a:t>02</a:t>
            </a:r>
            <a:endParaRPr lang="en-US" sz="3000" dirty="0"/>
          </a:p>
        </p:txBody>
      </p:sp>
      <p:sp>
        <p:nvSpPr>
          <p:cNvPr id="14" name="Text 12"/>
          <p:cNvSpPr/>
          <p:nvPr/>
        </p:nvSpPr>
        <p:spPr>
          <a:xfrm>
            <a:off x="4663440" y="4297680"/>
            <a:ext cx="2907792" cy="457200"/>
          </a:xfrm>
          <a:prstGeom prst="rect">
            <a:avLst/>
          </a:prstGeom>
          <a:noFill/>
          <a:ln/>
        </p:spPr>
        <p:txBody>
          <a:bodyPr wrap="square" lIns="0" tIns="0" rIns="0" bIns="0" rtlCol="0" anchor="ctr"/>
          <a:lstStyle/>
          <a:p>
            <a:pPr marL="0" indent="0">
              <a:buNone/>
            </a:pPr>
            <a:r>
              <a:rPr lang="en-US" sz="1900" b="1" dirty="0">
                <a:solidFill>
                  <a:srgbClr val="FFFFFF"/>
                </a:solidFill>
                <a:latin typeface="Georgia" pitchFamily="34" charset="0"/>
                <a:ea typeface="Georgia" pitchFamily="34" charset="-122"/>
                <a:cs typeface="Georgia" pitchFamily="34" charset="-120"/>
              </a:rPr>
              <a:t>Ration the workforce</a:t>
            </a:r>
            <a:endParaRPr lang="en-US" sz="1900" dirty="0"/>
          </a:p>
        </p:txBody>
      </p:sp>
      <p:sp>
        <p:nvSpPr>
          <p:cNvPr id="15" name="Text 13"/>
          <p:cNvSpPr/>
          <p:nvPr/>
        </p:nvSpPr>
        <p:spPr>
          <a:xfrm>
            <a:off x="4663440" y="4773168"/>
            <a:ext cx="2889504" cy="914400"/>
          </a:xfrm>
          <a:prstGeom prst="rect">
            <a:avLst/>
          </a:prstGeom>
          <a:noFill/>
          <a:ln/>
        </p:spPr>
        <p:txBody>
          <a:bodyPr wrap="square" lIns="0" tIns="0" rIns="0" bIns="0" rtlCol="0" anchor="ctr"/>
          <a:lstStyle/>
          <a:p>
            <a:pPr marL="0" indent="0">
              <a:lnSpc>
                <a:spcPts val="1800"/>
              </a:lnSpc>
              <a:buNone/>
            </a:pPr>
            <a:r>
              <a:rPr lang="en-US" sz="1300" dirty="0">
                <a:solidFill>
                  <a:srgbClr val="C98C96"/>
                </a:solidFill>
                <a:latin typeface="Calibri" pitchFamily="34" charset="0"/>
                <a:ea typeface="Calibri" pitchFamily="34" charset="-122"/>
                <a:cs typeface="Calibri" pitchFamily="34" charset="-120"/>
              </a:rPr>
              <a:t>Bring in just enough apprentices — too many in a down year is a liability.</a:t>
            </a:r>
            <a:endParaRPr lang="en-US" sz="1300" dirty="0"/>
          </a:p>
        </p:txBody>
      </p:sp>
      <p:sp>
        <p:nvSpPr>
          <p:cNvPr id="16" name="Shape 14"/>
          <p:cNvSpPr/>
          <p:nvPr/>
        </p:nvSpPr>
        <p:spPr>
          <a:xfrm>
            <a:off x="8101584" y="3429000"/>
            <a:ext cx="3456432" cy="2331720"/>
          </a:xfrm>
          <a:prstGeom prst="rect">
            <a:avLst/>
          </a:prstGeom>
          <a:solidFill>
            <a:srgbClr val="47101A"/>
          </a:solidFill>
          <a:ln/>
          <a:effectLst>
            <a:outerShdw blurRad="114300" dist="50800" dir="8100000" algn="bl" rotWithShape="0">
              <a:srgbClr val="000000">
                <a:alpha val="10000"/>
              </a:srgbClr>
            </a:outerShdw>
          </a:effectLst>
        </p:spPr>
        <p:txBody>
          <a:bodyPr/>
          <a:lstStyle/>
          <a:p>
            <a:endParaRPr lang="en-US"/>
          </a:p>
        </p:txBody>
      </p:sp>
      <p:sp>
        <p:nvSpPr>
          <p:cNvPr id="17" name="Shape 15"/>
          <p:cNvSpPr/>
          <p:nvPr/>
        </p:nvSpPr>
        <p:spPr>
          <a:xfrm>
            <a:off x="8101584" y="3429000"/>
            <a:ext cx="82296" cy="2331720"/>
          </a:xfrm>
          <a:prstGeom prst="rect">
            <a:avLst/>
          </a:prstGeom>
          <a:solidFill>
            <a:srgbClr val="9E2B3E"/>
          </a:solidFill>
          <a:ln/>
        </p:spPr>
        <p:txBody>
          <a:bodyPr/>
          <a:lstStyle/>
          <a:p>
            <a:endParaRPr lang="en-US"/>
          </a:p>
        </p:txBody>
      </p:sp>
      <p:sp>
        <p:nvSpPr>
          <p:cNvPr id="18" name="Text 16"/>
          <p:cNvSpPr/>
          <p:nvPr/>
        </p:nvSpPr>
        <p:spPr>
          <a:xfrm>
            <a:off x="8394192" y="3657600"/>
            <a:ext cx="1828800" cy="548640"/>
          </a:xfrm>
          <a:prstGeom prst="rect">
            <a:avLst/>
          </a:prstGeom>
          <a:noFill/>
          <a:ln/>
        </p:spPr>
        <p:txBody>
          <a:bodyPr wrap="square" lIns="0" tIns="0" rIns="0" bIns="0" rtlCol="0" anchor="ctr"/>
          <a:lstStyle/>
          <a:p>
            <a:pPr marL="0" indent="0">
              <a:buNone/>
            </a:pPr>
            <a:r>
              <a:rPr lang="en-US" sz="3000" b="1" dirty="0">
                <a:solidFill>
                  <a:srgbClr val="E7B3BC"/>
                </a:solidFill>
                <a:latin typeface="Georgia" pitchFamily="34" charset="0"/>
                <a:ea typeface="Georgia" pitchFamily="34" charset="-122"/>
                <a:cs typeface="Georgia" pitchFamily="34" charset="-120"/>
              </a:rPr>
              <a:t>03</a:t>
            </a:r>
            <a:endParaRPr lang="en-US" sz="3000" dirty="0"/>
          </a:p>
        </p:txBody>
      </p:sp>
      <p:sp>
        <p:nvSpPr>
          <p:cNvPr id="19" name="Text 17"/>
          <p:cNvSpPr/>
          <p:nvPr/>
        </p:nvSpPr>
        <p:spPr>
          <a:xfrm>
            <a:off x="8394192" y="4297680"/>
            <a:ext cx="2907792" cy="457200"/>
          </a:xfrm>
          <a:prstGeom prst="rect">
            <a:avLst/>
          </a:prstGeom>
          <a:noFill/>
          <a:ln/>
        </p:spPr>
        <p:txBody>
          <a:bodyPr wrap="square" lIns="0" tIns="0" rIns="0" bIns="0" rtlCol="0" anchor="ctr"/>
          <a:lstStyle/>
          <a:p>
            <a:pPr marL="0" indent="0">
              <a:buNone/>
            </a:pPr>
            <a:r>
              <a:rPr lang="en-US" sz="1900" b="1" dirty="0">
                <a:solidFill>
                  <a:srgbClr val="FFFFFF"/>
                </a:solidFill>
                <a:latin typeface="Georgia" pitchFamily="34" charset="0"/>
                <a:ea typeface="Georgia" pitchFamily="34" charset="-122"/>
                <a:cs typeface="Georgia" pitchFamily="34" charset="-120"/>
              </a:rPr>
              <a:t>Win share from each other</a:t>
            </a:r>
            <a:endParaRPr lang="en-US" sz="1900" dirty="0"/>
          </a:p>
        </p:txBody>
      </p:sp>
      <p:sp>
        <p:nvSpPr>
          <p:cNvPr id="20" name="Text 18"/>
          <p:cNvSpPr/>
          <p:nvPr/>
        </p:nvSpPr>
        <p:spPr>
          <a:xfrm>
            <a:off x="8394192" y="4773168"/>
            <a:ext cx="2889504" cy="914400"/>
          </a:xfrm>
          <a:prstGeom prst="rect">
            <a:avLst/>
          </a:prstGeom>
          <a:noFill/>
          <a:ln/>
        </p:spPr>
        <p:txBody>
          <a:bodyPr wrap="square" lIns="0" tIns="0" rIns="0" bIns="0" rtlCol="0" anchor="ctr"/>
          <a:lstStyle/>
          <a:p>
            <a:pPr marL="0" indent="0">
              <a:lnSpc>
                <a:spcPts val="1800"/>
              </a:lnSpc>
              <a:buNone/>
            </a:pPr>
            <a:r>
              <a:rPr lang="en-US" sz="1300" dirty="0">
                <a:solidFill>
                  <a:srgbClr val="C98C96"/>
                </a:solidFill>
                <a:latin typeface="Calibri" pitchFamily="34" charset="0"/>
                <a:ea typeface="Calibri" pitchFamily="34" charset="-122"/>
                <a:cs typeface="Calibri" pitchFamily="34" charset="-120"/>
              </a:rPr>
              <a:t>In a fixed-size market, my gain is your loss. We competed for slices.</a:t>
            </a:r>
            <a:endParaRPr lang="en-US" sz="1300" dirty="0"/>
          </a:p>
        </p:txBody>
      </p:sp>
      <p:sp>
        <p:nvSpPr>
          <p:cNvPr id="22" name="Shape 19"/>
          <p:cNvSpPr/>
          <p:nvPr/>
        </p:nvSpPr>
        <p:spPr>
          <a:xfrm>
            <a:off x="640080" y="6455664"/>
            <a:ext cx="91440" cy="91440"/>
          </a:xfrm>
          <a:prstGeom prst="rect">
            <a:avLst/>
          </a:prstGeom>
          <a:solidFill>
            <a:srgbClr val="E7B3BC"/>
          </a:solidFill>
          <a:ln/>
        </p:spPr>
        <p:txBody>
          <a:bodyPr/>
          <a:lstStyle/>
          <a:p>
            <a:endParaRPr lang="en-US"/>
          </a:p>
        </p:txBody>
      </p:sp>
      <p:sp>
        <p:nvSpPr>
          <p:cNvPr id="23" name="Text 20"/>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C98C96"/>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24" name="Text 21"/>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C98C96"/>
                </a:solidFill>
                <a:latin typeface="Calibri" pitchFamily="34" charset="0"/>
                <a:ea typeface="Calibri" pitchFamily="34" charset="-122"/>
                <a:cs typeface="Calibri" pitchFamily="34" charset="-120"/>
              </a:rPr>
              <a:t>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6E1422"/>
        </a:solidFill>
        <a:effectLst/>
      </p:bgPr>
    </p:bg>
    <p:spTree>
      <p:nvGrpSpPr>
        <p:cNvPr id="1" name=""/>
        <p:cNvGrpSpPr/>
        <p:nvPr/>
      </p:nvGrpSpPr>
      <p:grpSpPr>
        <a:xfrm>
          <a:off x="0" y="0"/>
          <a:ext cx="0" cy="0"/>
          <a:chOff x="0" y="0"/>
          <a:chExt cx="0" cy="0"/>
        </a:xfrm>
      </p:grpSpPr>
      <p:sp>
        <p:nvSpPr>
          <p:cNvPr id="2" name="Text 0"/>
          <p:cNvSpPr/>
          <p:nvPr/>
        </p:nvSpPr>
        <p:spPr>
          <a:xfrm>
            <a:off x="640080" y="1371600"/>
            <a:ext cx="7315200" cy="320040"/>
          </a:xfrm>
          <a:prstGeom prst="rect">
            <a:avLst/>
          </a:prstGeom>
          <a:noFill/>
          <a:ln/>
        </p:spPr>
        <p:txBody>
          <a:bodyPr wrap="square" lIns="0" tIns="0" rIns="0" bIns="0" rtlCol="0" anchor="ctr"/>
          <a:lstStyle/>
          <a:p>
            <a:pPr marL="0" indent="0">
              <a:buNone/>
            </a:pPr>
            <a:r>
              <a:rPr lang="en-US" sz="1300" b="1" kern="0" spc="300" dirty="0">
                <a:solidFill>
                  <a:srgbClr val="E7B3BC"/>
                </a:solidFill>
                <a:latin typeface="Calibri" pitchFamily="34" charset="0"/>
                <a:ea typeface="Calibri" pitchFamily="34" charset="-122"/>
                <a:cs typeface="Calibri" pitchFamily="34" charset="-120"/>
              </a:rPr>
              <a:t>PART ONE</a:t>
            </a:r>
            <a:endParaRPr lang="en-US" sz="1300" dirty="0"/>
          </a:p>
        </p:txBody>
      </p:sp>
      <p:sp>
        <p:nvSpPr>
          <p:cNvPr id="3" name="Text 1"/>
          <p:cNvSpPr/>
          <p:nvPr/>
        </p:nvSpPr>
        <p:spPr>
          <a:xfrm>
            <a:off x="640080" y="1783080"/>
            <a:ext cx="10789920" cy="1645920"/>
          </a:xfrm>
          <a:prstGeom prst="rect">
            <a:avLst/>
          </a:prstGeom>
          <a:noFill/>
          <a:ln/>
        </p:spPr>
        <p:txBody>
          <a:bodyPr wrap="square" lIns="0" tIns="0" rIns="0" bIns="0" rtlCol="0" anchor="ctr"/>
          <a:lstStyle/>
          <a:p>
            <a:pPr marL="0" indent="0">
              <a:lnSpc>
                <a:spcPts val="5000"/>
              </a:lnSpc>
              <a:buNone/>
            </a:pPr>
            <a:r>
              <a:rPr lang="en-US" sz="4600" b="1" dirty="0">
                <a:solidFill>
                  <a:srgbClr val="FFFFFF"/>
                </a:solidFill>
                <a:latin typeface="Georgia" pitchFamily="34" charset="0"/>
                <a:ea typeface="Georgia" pitchFamily="34" charset="-122"/>
                <a:cs typeface="Georgia" pitchFamily="34" charset="-120"/>
              </a:rPr>
              <a:t>Five engines of demand,</a:t>
            </a:r>
            <a:endParaRPr lang="en-US" sz="4600" dirty="0"/>
          </a:p>
          <a:p>
            <a:pPr marL="0" indent="0">
              <a:lnSpc>
                <a:spcPts val="5000"/>
              </a:lnSpc>
              <a:buNone/>
            </a:pPr>
            <a:r>
              <a:rPr lang="en-US" sz="4600" b="1" dirty="0">
                <a:solidFill>
                  <a:srgbClr val="FFFFFF"/>
                </a:solidFill>
                <a:latin typeface="Georgia" pitchFamily="34" charset="0"/>
                <a:ea typeface="Georgia" pitchFamily="34" charset="-122"/>
                <a:cs typeface="Georgia" pitchFamily="34" charset="-120"/>
              </a:rPr>
              <a:t>firing at the same time.</a:t>
            </a:r>
            <a:endParaRPr lang="en-US" sz="4600" dirty="0"/>
          </a:p>
        </p:txBody>
      </p:sp>
      <p:sp>
        <p:nvSpPr>
          <p:cNvPr id="4" name="Shape 2"/>
          <p:cNvSpPr/>
          <p:nvPr/>
        </p:nvSpPr>
        <p:spPr>
          <a:xfrm>
            <a:off x="553212" y="4069080"/>
            <a:ext cx="2084832" cy="1783080"/>
          </a:xfrm>
          <a:prstGeom prst="rect">
            <a:avLst/>
          </a:prstGeom>
          <a:solidFill>
            <a:srgbClr val="47101A"/>
          </a:solidFill>
          <a:ln/>
          <a:effectLst>
            <a:outerShdw blurRad="114300" dist="50800" dir="8100000" algn="bl" rotWithShape="0">
              <a:srgbClr val="000000">
                <a:alpha val="10000"/>
              </a:srgbClr>
            </a:outerShdw>
          </a:effectLst>
        </p:spPr>
        <p:txBody>
          <a:bodyPr/>
          <a:lstStyle/>
          <a:p>
            <a:endParaRPr lang="en-US"/>
          </a:p>
        </p:txBody>
      </p:sp>
      <p:pic>
        <p:nvPicPr>
          <p:cNvPr id="5" name="Image 0" descr="preencoded.png"/>
          <p:cNvPicPr>
            <a:picLocks noChangeAspect="1"/>
          </p:cNvPicPr>
          <p:nvPr/>
        </p:nvPicPr>
        <p:blipFill>
          <a:blip r:embed="rId3"/>
          <a:stretch>
            <a:fillRect/>
          </a:stretch>
        </p:blipFill>
        <p:spPr>
          <a:xfrm>
            <a:off x="1248156" y="4370832"/>
            <a:ext cx="694944" cy="694944"/>
          </a:xfrm>
          <a:prstGeom prst="rect">
            <a:avLst/>
          </a:prstGeom>
        </p:spPr>
      </p:pic>
      <p:sp>
        <p:nvSpPr>
          <p:cNvPr id="7" name="Text 4"/>
          <p:cNvSpPr/>
          <p:nvPr/>
        </p:nvSpPr>
        <p:spPr>
          <a:xfrm>
            <a:off x="662940" y="5138928"/>
            <a:ext cx="1865376" cy="640080"/>
          </a:xfrm>
          <a:prstGeom prst="rect">
            <a:avLst/>
          </a:prstGeom>
          <a:noFill/>
          <a:ln/>
        </p:spPr>
        <p:txBody>
          <a:bodyPr wrap="square" lIns="0" tIns="0" rIns="0" bIns="0" rtlCol="0" anchor="ctr"/>
          <a:lstStyle/>
          <a:p>
            <a:pPr marL="0" indent="0" algn="ctr">
              <a:lnSpc>
                <a:spcPts val="1600"/>
              </a:lnSpc>
              <a:buNone/>
            </a:pPr>
            <a:r>
              <a:rPr lang="en-US" sz="1350" b="1" dirty="0">
                <a:solidFill>
                  <a:srgbClr val="FFFFFF"/>
                </a:solidFill>
                <a:latin typeface="Calibri" pitchFamily="34" charset="0"/>
                <a:ea typeface="Calibri" pitchFamily="34" charset="-122"/>
                <a:cs typeface="Calibri" pitchFamily="34" charset="-120"/>
              </a:rPr>
              <a:t>AI Infrastructure</a:t>
            </a:r>
            <a:endParaRPr lang="en-US" sz="1350" dirty="0"/>
          </a:p>
        </p:txBody>
      </p:sp>
      <p:sp>
        <p:nvSpPr>
          <p:cNvPr id="8" name="Shape 5"/>
          <p:cNvSpPr/>
          <p:nvPr/>
        </p:nvSpPr>
        <p:spPr>
          <a:xfrm>
            <a:off x="2802636" y="4069080"/>
            <a:ext cx="2084832" cy="1783080"/>
          </a:xfrm>
          <a:prstGeom prst="rect">
            <a:avLst/>
          </a:prstGeom>
          <a:solidFill>
            <a:srgbClr val="47101A"/>
          </a:solidFill>
          <a:ln/>
          <a:effectLst>
            <a:outerShdw blurRad="114300" dist="50800" dir="8100000" algn="bl" rotWithShape="0">
              <a:srgbClr val="000000">
                <a:alpha val="10000"/>
              </a:srgbClr>
            </a:outerShdw>
          </a:effectLst>
        </p:spPr>
        <p:txBody>
          <a:bodyPr/>
          <a:lstStyle/>
          <a:p>
            <a:endParaRPr lang="en-US"/>
          </a:p>
        </p:txBody>
      </p:sp>
      <p:pic>
        <p:nvPicPr>
          <p:cNvPr id="9" name="Image 1" descr="preencoded.png"/>
          <p:cNvPicPr>
            <a:picLocks noChangeAspect="1"/>
          </p:cNvPicPr>
          <p:nvPr/>
        </p:nvPicPr>
        <p:blipFill>
          <a:blip r:embed="rId4"/>
          <a:stretch>
            <a:fillRect/>
          </a:stretch>
        </p:blipFill>
        <p:spPr>
          <a:xfrm>
            <a:off x="3497580" y="4370832"/>
            <a:ext cx="694944" cy="694944"/>
          </a:xfrm>
          <a:prstGeom prst="rect">
            <a:avLst/>
          </a:prstGeom>
        </p:spPr>
      </p:pic>
      <p:sp>
        <p:nvSpPr>
          <p:cNvPr id="11" name="Text 7"/>
          <p:cNvSpPr/>
          <p:nvPr/>
        </p:nvSpPr>
        <p:spPr>
          <a:xfrm>
            <a:off x="2912364" y="5138928"/>
            <a:ext cx="1865376" cy="640080"/>
          </a:xfrm>
          <a:prstGeom prst="rect">
            <a:avLst/>
          </a:prstGeom>
          <a:noFill/>
          <a:ln/>
        </p:spPr>
        <p:txBody>
          <a:bodyPr wrap="square" lIns="0" tIns="0" rIns="0" bIns="0" rtlCol="0" anchor="ctr"/>
          <a:lstStyle/>
          <a:p>
            <a:pPr marL="0" indent="0" algn="ctr">
              <a:lnSpc>
                <a:spcPts val="1600"/>
              </a:lnSpc>
              <a:buNone/>
            </a:pPr>
            <a:r>
              <a:rPr lang="en-US" sz="1350" b="1" dirty="0">
                <a:solidFill>
                  <a:srgbClr val="FFFFFF"/>
                </a:solidFill>
                <a:latin typeface="Calibri" pitchFamily="34" charset="0"/>
                <a:ea typeface="Calibri" pitchFamily="34" charset="-122"/>
                <a:cs typeface="Calibri" pitchFamily="34" charset="-120"/>
              </a:rPr>
              <a:t>Advanced Manufacturing</a:t>
            </a:r>
            <a:endParaRPr lang="en-US" sz="1350" dirty="0"/>
          </a:p>
        </p:txBody>
      </p:sp>
      <p:sp>
        <p:nvSpPr>
          <p:cNvPr id="12" name="Shape 8"/>
          <p:cNvSpPr/>
          <p:nvPr/>
        </p:nvSpPr>
        <p:spPr>
          <a:xfrm>
            <a:off x="5052060" y="4069080"/>
            <a:ext cx="2084832" cy="1783080"/>
          </a:xfrm>
          <a:prstGeom prst="rect">
            <a:avLst/>
          </a:prstGeom>
          <a:solidFill>
            <a:srgbClr val="47101A"/>
          </a:solidFill>
          <a:ln/>
          <a:effectLst>
            <a:outerShdw blurRad="114300" dist="50800" dir="8100000" algn="bl" rotWithShape="0">
              <a:srgbClr val="000000">
                <a:alpha val="10000"/>
              </a:srgbClr>
            </a:outerShdw>
          </a:effectLst>
        </p:spPr>
        <p:txBody>
          <a:bodyPr/>
          <a:lstStyle/>
          <a:p>
            <a:endParaRPr lang="en-US"/>
          </a:p>
        </p:txBody>
      </p:sp>
      <p:pic>
        <p:nvPicPr>
          <p:cNvPr id="13" name="Image 2" descr="preencoded.png"/>
          <p:cNvPicPr>
            <a:picLocks noChangeAspect="1"/>
          </p:cNvPicPr>
          <p:nvPr/>
        </p:nvPicPr>
        <p:blipFill>
          <a:blip r:embed="rId5"/>
          <a:stretch>
            <a:fillRect/>
          </a:stretch>
        </p:blipFill>
        <p:spPr>
          <a:xfrm>
            <a:off x="5747004" y="4370832"/>
            <a:ext cx="694944" cy="694944"/>
          </a:xfrm>
          <a:prstGeom prst="rect">
            <a:avLst/>
          </a:prstGeom>
        </p:spPr>
      </p:pic>
      <p:sp>
        <p:nvSpPr>
          <p:cNvPr id="15" name="Text 10"/>
          <p:cNvSpPr/>
          <p:nvPr/>
        </p:nvSpPr>
        <p:spPr>
          <a:xfrm>
            <a:off x="5161788" y="5138928"/>
            <a:ext cx="1865376" cy="640080"/>
          </a:xfrm>
          <a:prstGeom prst="rect">
            <a:avLst/>
          </a:prstGeom>
          <a:noFill/>
          <a:ln/>
        </p:spPr>
        <p:txBody>
          <a:bodyPr wrap="square" lIns="0" tIns="0" rIns="0" bIns="0" rtlCol="0" anchor="ctr"/>
          <a:lstStyle/>
          <a:p>
            <a:pPr marL="0" indent="0" algn="ctr">
              <a:lnSpc>
                <a:spcPts val="1600"/>
              </a:lnSpc>
              <a:buNone/>
            </a:pPr>
            <a:r>
              <a:rPr lang="en-US" sz="1350" b="1" dirty="0">
                <a:solidFill>
                  <a:srgbClr val="FFFFFF"/>
                </a:solidFill>
                <a:latin typeface="Calibri" pitchFamily="34" charset="0"/>
                <a:ea typeface="Calibri" pitchFamily="34" charset="-122"/>
                <a:cs typeface="Calibri" pitchFamily="34" charset="-120"/>
              </a:rPr>
              <a:t>The Nuclear Build-out</a:t>
            </a:r>
            <a:endParaRPr lang="en-US" sz="1350" dirty="0"/>
          </a:p>
        </p:txBody>
      </p:sp>
      <p:sp>
        <p:nvSpPr>
          <p:cNvPr id="16" name="Shape 11"/>
          <p:cNvSpPr/>
          <p:nvPr/>
        </p:nvSpPr>
        <p:spPr>
          <a:xfrm>
            <a:off x="7301484" y="4069080"/>
            <a:ext cx="2084832" cy="1783080"/>
          </a:xfrm>
          <a:prstGeom prst="rect">
            <a:avLst/>
          </a:prstGeom>
          <a:solidFill>
            <a:srgbClr val="47101A"/>
          </a:solidFill>
          <a:ln/>
          <a:effectLst>
            <a:outerShdw blurRad="114300" dist="50800" dir="8100000" algn="bl" rotWithShape="0">
              <a:srgbClr val="000000">
                <a:alpha val="10000"/>
              </a:srgbClr>
            </a:outerShdw>
          </a:effectLst>
        </p:spPr>
        <p:txBody>
          <a:bodyPr/>
          <a:lstStyle/>
          <a:p>
            <a:endParaRPr lang="en-US"/>
          </a:p>
        </p:txBody>
      </p:sp>
      <p:pic>
        <p:nvPicPr>
          <p:cNvPr id="17" name="Image 3" descr="preencoded.png"/>
          <p:cNvPicPr>
            <a:picLocks noChangeAspect="1"/>
          </p:cNvPicPr>
          <p:nvPr/>
        </p:nvPicPr>
        <p:blipFill>
          <a:blip r:embed="rId6"/>
          <a:stretch>
            <a:fillRect/>
          </a:stretch>
        </p:blipFill>
        <p:spPr>
          <a:xfrm>
            <a:off x="7996428" y="4370832"/>
            <a:ext cx="694944" cy="694944"/>
          </a:xfrm>
          <a:prstGeom prst="rect">
            <a:avLst/>
          </a:prstGeom>
        </p:spPr>
      </p:pic>
      <p:sp>
        <p:nvSpPr>
          <p:cNvPr id="19" name="Text 13"/>
          <p:cNvSpPr/>
          <p:nvPr/>
        </p:nvSpPr>
        <p:spPr>
          <a:xfrm>
            <a:off x="7411212" y="5138928"/>
            <a:ext cx="1865376" cy="640080"/>
          </a:xfrm>
          <a:prstGeom prst="rect">
            <a:avLst/>
          </a:prstGeom>
          <a:noFill/>
          <a:ln/>
        </p:spPr>
        <p:txBody>
          <a:bodyPr wrap="square" lIns="0" tIns="0" rIns="0" bIns="0" rtlCol="0" anchor="ctr"/>
          <a:lstStyle/>
          <a:p>
            <a:pPr marL="0" indent="0" algn="ctr">
              <a:lnSpc>
                <a:spcPts val="1600"/>
              </a:lnSpc>
              <a:buNone/>
            </a:pPr>
            <a:r>
              <a:rPr lang="en-US" sz="1350" b="1" dirty="0">
                <a:solidFill>
                  <a:srgbClr val="FFFFFF"/>
                </a:solidFill>
                <a:latin typeface="Calibri" pitchFamily="34" charset="0"/>
                <a:ea typeface="Calibri" pitchFamily="34" charset="-122"/>
                <a:cs typeface="Calibri" pitchFamily="34" charset="-120"/>
              </a:rPr>
              <a:t>Grid Modernization</a:t>
            </a:r>
            <a:endParaRPr lang="en-US" sz="1350" dirty="0"/>
          </a:p>
        </p:txBody>
      </p:sp>
      <p:sp>
        <p:nvSpPr>
          <p:cNvPr id="20" name="Shape 14"/>
          <p:cNvSpPr/>
          <p:nvPr/>
        </p:nvSpPr>
        <p:spPr>
          <a:xfrm>
            <a:off x="9550908" y="4069080"/>
            <a:ext cx="2084832" cy="1783080"/>
          </a:xfrm>
          <a:prstGeom prst="rect">
            <a:avLst/>
          </a:prstGeom>
          <a:solidFill>
            <a:srgbClr val="47101A"/>
          </a:solidFill>
          <a:ln/>
          <a:effectLst>
            <a:outerShdw blurRad="114300" dist="50800" dir="8100000" algn="bl" rotWithShape="0">
              <a:srgbClr val="000000">
                <a:alpha val="10000"/>
              </a:srgbClr>
            </a:outerShdw>
          </a:effectLst>
        </p:spPr>
        <p:txBody>
          <a:bodyPr/>
          <a:lstStyle/>
          <a:p>
            <a:endParaRPr lang="en-US"/>
          </a:p>
        </p:txBody>
      </p:sp>
      <p:pic>
        <p:nvPicPr>
          <p:cNvPr id="21" name="Image 4" descr="preencoded.png"/>
          <p:cNvPicPr>
            <a:picLocks noChangeAspect="1"/>
          </p:cNvPicPr>
          <p:nvPr/>
        </p:nvPicPr>
        <p:blipFill>
          <a:blip r:embed="rId7"/>
          <a:stretch>
            <a:fillRect/>
          </a:stretch>
        </p:blipFill>
        <p:spPr>
          <a:xfrm>
            <a:off x="10245852" y="4370832"/>
            <a:ext cx="694944" cy="694944"/>
          </a:xfrm>
          <a:prstGeom prst="rect">
            <a:avLst/>
          </a:prstGeom>
        </p:spPr>
      </p:pic>
      <p:sp>
        <p:nvSpPr>
          <p:cNvPr id="23" name="Text 16"/>
          <p:cNvSpPr/>
          <p:nvPr/>
        </p:nvSpPr>
        <p:spPr>
          <a:xfrm>
            <a:off x="9660636" y="5138928"/>
            <a:ext cx="1865376" cy="640080"/>
          </a:xfrm>
          <a:prstGeom prst="rect">
            <a:avLst/>
          </a:prstGeom>
          <a:noFill/>
          <a:ln/>
        </p:spPr>
        <p:txBody>
          <a:bodyPr wrap="square" lIns="0" tIns="0" rIns="0" bIns="0" rtlCol="0" anchor="ctr"/>
          <a:lstStyle/>
          <a:p>
            <a:pPr marL="0" indent="0" algn="ctr">
              <a:lnSpc>
                <a:spcPts val="1600"/>
              </a:lnSpc>
              <a:buNone/>
            </a:pPr>
            <a:r>
              <a:rPr lang="en-US" sz="1350" b="1" dirty="0">
                <a:solidFill>
                  <a:srgbClr val="FFFFFF"/>
                </a:solidFill>
                <a:latin typeface="Calibri" pitchFamily="34" charset="0"/>
                <a:ea typeface="Calibri" pitchFamily="34" charset="-122"/>
                <a:cs typeface="Calibri" pitchFamily="34" charset="-120"/>
              </a:rPr>
              <a:t>Service &amp; Integration</a:t>
            </a:r>
            <a:endParaRPr lang="en-US" sz="1350" dirty="0"/>
          </a:p>
        </p:txBody>
      </p:sp>
      <p:sp>
        <p:nvSpPr>
          <p:cNvPr id="25" name="Shape 17"/>
          <p:cNvSpPr/>
          <p:nvPr/>
        </p:nvSpPr>
        <p:spPr>
          <a:xfrm>
            <a:off x="640080" y="6455664"/>
            <a:ext cx="91440" cy="91440"/>
          </a:xfrm>
          <a:prstGeom prst="rect">
            <a:avLst/>
          </a:prstGeom>
          <a:solidFill>
            <a:srgbClr val="E7B3BC"/>
          </a:solidFill>
          <a:ln/>
        </p:spPr>
        <p:txBody>
          <a:bodyPr/>
          <a:lstStyle/>
          <a:p>
            <a:endParaRPr lang="en-US"/>
          </a:p>
        </p:txBody>
      </p:sp>
      <p:sp>
        <p:nvSpPr>
          <p:cNvPr id="26" name="Text 18"/>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C98C96"/>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27" name="Text 19"/>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C98C96"/>
                </a:solidFill>
                <a:latin typeface="Calibri" pitchFamily="34" charset="0"/>
                <a:ea typeface="Calibri" pitchFamily="34" charset="-122"/>
                <a:cs typeface="Calibri" pitchFamily="34" charset="-120"/>
              </a:rPr>
              <a:t>4</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566928"/>
            <a:ext cx="146304" cy="146304"/>
          </a:xfrm>
          <a:prstGeom prst="rect">
            <a:avLst/>
          </a:prstGeom>
          <a:solidFill>
            <a:srgbClr val="6E1422"/>
          </a:solidFill>
          <a:ln/>
        </p:spPr>
        <p:txBody>
          <a:bodyPr/>
          <a:lstStyle/>
          <a:p>
            <a:endParaRPr lang="en-US"/>
          </a:p>
        </p:txBody>
      </p:sp>
      <p:sp>
        <p:nvSpPr>
          <p:cNvPr id="3" name="Text 1"/>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The Economy</a:t>
            </a:r>
            <a:endParaRPr lang="en-US" sz="1250" dirty="0"/>
          </a:p>
        </p:txBody>
      </p:sp>
      <p:sp>
        <p:nvSpPr>
          <p:cNvPr id="4" name="Text 2"/>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The Growing Digital Economy</a:t>
            </a:r>
            <a:endParaRPr lang="en-US" sz="3300" dirty="0"/>
          </a:p>
        </p:txBody>
      </p:sp>
      <p:sp>
        <p:nvSpPr>
          <p:cNvPr id="5" name="Text 3"/>
          <p:cNvSpPr/>
          <p:nvPr/>
        </p:nvSpPr>
        <p:spPr>
          <a:xfrm>
            <a:off x="640080" y="1874520"/>
            <a:ext cx="5989320" cy="1828800"/>
          </a:xfrm>
          <a:prstGeom prst="rect">
            <a:avLst/>
          </a:prstGeom>
          <a:noFill/>
          <a:ln/>
        </p:spPr>
        <p:txBody>
          <a:bodyPr wrap="square" lIns="0" tIns="0" rIns="0" bIns="0" rtlCol="0" anchor="ctr"/>
          <a:lstStyle/>
          <a:p>
            <a:pPr>
              <a:lnSpc>
                <a:spcPts val="2500"/>
              </a:lnSpc>
            </a:pPr>
            <a:r>
              <a:rPr lang="en-US" sz="1650" dirty="0">
                <a:solidFill>
                  <a:srgbClr val="242424"/>
                </a:solidFill>
                <a:latin typeface="Calibri" pitchFamily="34" charset="0"/>
                <a:ea typeface="Calibri" pitchFamily="34" charset="-122"/>
                <a:cs typeface="Calibri" pitchFamily="34" charset="-120"/>
              </a:rPr>
              <a:t>The US Digital Economy is currently valued at $4.9 trillion, making up 18% </a:t>
            </a:r>
            <a:r>
              <a:rPr lang="en-US" dirty="0"/>
              <a:t>of the Gross Domestic Product (GDP). It is growing at an average annual rate of 19%, which is roughly 3 times faster than the overall U.S. economy.</a:t>
            </a:r>
            <a:endParaRPr lang="en-US" sz="1650" dirty="0"/>
          </a:p>
        </p:txBody>
      </p:sp>
      <p:sp>
        <p:nvSpPr>
          <p:cNvPr id="8" name="Shape 5"/>
          <p:cNvSpPr/>
          <p:nvPr/>
        </p:nvSpPr>
        <p:spPr>
          <a:xfrm>
            <a:off x="6812280" y="1783080"/>
            <a:ext cx="4736592" cy="1298448"/>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9" name="Shape 6"/>
          <p:cNvSpPr/>
          <p:nvPr/>
        </p:nvSpPr>
        <p:spPr>
          <a:xfrm>
            <a:off x="6812280" y="1783080"/>
            <a:ext cx="91440" cy="1298448"/>
          </a:xfrm>
          <a:prstGeom prst="rect">
            <a:avLst/>
          </a:prstGeom>
          <a:solidFill>
            <a:srgbClr val="6E1422"/>
          </a:solidFill>
          <a:ln/>
        </p:spPr>
        <p:txBody>
          <a:bodyPr/>
          <a:lstStyle/>
          <a:p>
            <a:endParaRPr lang="en-US"/>
          </a:p>
        </p:txBody>
      </p:sp>
      <p:sp>
        <p:nvSpPr>
          <p:cNvPr id="10" name="Text 7"/>
          <p:cNvSpPr/>
          <p:nvPr/>
        </p:nvSpPr>
        <p:spPr>
          <a:xfrm>
            <a:off x="7104888" y="1947672"/>
            <a:ext cx="2286000" cy="640080"/>
          </a:xfrm>
          <a:prstGeom prst="rect">
            <a:avLst/>
          </a:prstGeom>
          <a:noFill/>
          <a:ln/>
        </p:spPr>
        <p:txBody>
          <a:bodyPr wrap="square" lIns="0" tIns="0" rIns="0" bIns="0" rtlCol="0" anchor="ctr"/>
          <a:lstStyle/>
          <a:p>
            <a:pPr marL="0" indent="0">
              <a:buNone/>
            </a:pPr>
            <a:r>
              <a:rPr lang="en-US" sz="3600" b="1" dirty="0">
                <a:solidFill>
                  <a:srgbClr val="6E1422"/>
                </a:solidFill>
                <a:latin typeface="Georgia" pitchFamily="34" charset="0"/>
                <a:ea typeface="Georgia" pitchFamily="34" charset="-122"/>
                <a:cs typeface="Georgia" pitchFamily="34" charset="-120"/>
              </a:rPr>
              <a:t>19%</a:t>
            </a:r>
            <a:endParaRPr lang="en-US" sz="3600" dirty="0"/>
          </a:p>
        </p:txBody>
      </p:sp>
      <p:sp>
        <p:nvSpPr>
          <p:cNvPr id="11" name="Text 8"/>
          <p:cNvSpPr/>
          <p:nvPr/>
        </p:nvSpPr>
        <p:spPr>
          <a:xfrm>
            <a:off x="9144000" y="1929384"/>
            <a:ext cx="2176272" cy="1005840"/>
          </a:xfrm>
          <a:prstGeom prst="rect">
            <a:avLst/>
          </a:prstGeom>
          <a:noFill/>
          <a:ln/>
        </p:spPr>
        <p:txBody>
          <a:bodyPr wrap="square" lIns="0" tIns="0" rIns="0" bIns="0" rtlCol="0" anchor="ctr"/>
          <a:lstStyle/>
          <a:p>
            <a:pPr>
              <a:lnSpc>
                <a:spcPts val="1600"/>
              </a:lnSpc>
            </a:pPr>
            <a:r>
              <a:rPr lang="en-US" sz="1400" dirty="0"/>
              <a:t>Growth is heavily fueled by e-commerce, digital content, and accelerating investments in AI infrastructure. </a:t>
            </a:r>
            <a:endParaRPr lang="en-US" sz="1100" dirty="0"/>
          </a:p>
        </p:txBody>
      </p:sp>
      <p:sp>
        <p:nvSpPr>
          <p:cNvPr id="12" name="Shape 9"/>
          <p:cNvSpPr/>
          <p:nvPr/>
        </p:nvSpPr>
        <p:spPr>
          <a:xfrm>
            <a:off x="6812280" y="3264408"/>
            <a:ext cx="4736592" cy="1298448"/>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3" name="Shape 10"/>
          <p:cNvSpPr/>
          <p:nvPr/>
        </p:nvSpPr>
        <p:spPr>
          <a:xfrm>
            <a:off x="6812280" y="3264408"/>
            <a:ext cx="91440" cy="1298448"/>
          </a:xfrm>
          <a:prstGeom prst="rect">
            <a:avLst/>
          </a:prstGeom>
          <a:solidFill>
            <a:srgbClr val="6E1422"/>
          </a:solidFill>
          <a:ln/>
        </p:spPr>
        <p:txBody>
          <a:bodyPr/>
          <a:lstStyle/>
          <a:p>
            <a:endParaRPr lang="en-US"/>
          </a:p>
        </p:txBody>
      </p:sp>
      <p:sp>
        <p:nvSpPr>
          <p:cNvPr id="14" name="Text 11"/>
          <p:cNvSpPr/>
          <p:nvPr/>
        </p:nvSpPr>
        <p:spPr>
          <a:xfrm>
            <a:off x="7055193" y="3429000"/>
            <a:ext cx="1633997" cy="640080"/>
          </a:xfrm>
          <a:prstGeom prst="rect">
            <a:avLst/>
          </a:prstGeom>
          <a:noFill/>
          <a:ln/>
        </p:spPr>
        <p:txBody>
          <a:bodyPr wrap="square" lIns="0" tIns="0" rIns="0" bIns="0" rtlCol="0" anchor="ctr"/>
          <a:lstStyle/>
          <a:p>
            <a:pPr marL="0" indent="0">
              <a:buNone/>
            </a:pPr>
            <a:r>
              <a:rPr lang="en-US" sz="3600" b="1" dirty="0">
                <a:solidFill>
                  <a:srgbClr val="6E1422"/>
                </a:solidFill>
                <a:latin typeface="Georgia" pitchFamily="34" charset="0"/>
                <a:ea typeface="Georgia" pitchFamily="34" charset="-122"/>
                <a:cs typeface="Georgia" pitchFamily="34" charset="-120"/>
              </a:rPr>
              <a:t>20 Yrs</a:t>
            </a:r>
            <a:endParaRPr lang="en-US" sz="3600" dirty="0"/>
          </a:p>
        </p:txBody>
      </p:sp>
      <p:sp>
        <p:nvSpPr>
          <p:cNvPr id="15" name="Text 12"/>
          <p:cNvSpPr/>
          <p:nvPr/>
        </p:nvSpPr>
        <p:spPr>
          <a:xfrm>
            <a:off x="9144000" y="3376521"/>
            <a:ext cx="2176272" cy="1005840"/>
          </a:xfrm>
          <a:prstGeom prst="rect">
            <a:avLst/>
          </a:prstGeom>
          <a:noFill/>
          <a:ln/>
        </p:spPr>
        <p:txBody>
          <a:bodyPr wrap="square" lIns="0" tIns="0" rIns="0" bIns="0" rtlCol="0" anchor="ctr"/>
          <a:lstStyle/>
          <a:p>
            <a:pPr>
              <a:lnSpc>
                <a:spcPts val="1600"/>
              </a:lnSpc>
            </a:pPr>
            <a:r>
              <a:rPr lang="en-US" sz="1400" dirty="0"/>
              <a:t>Over a 20-year horizon, this sustained outperformance will fundamentally rewire nearly every sector. </a:t>
            </a:r>
            <a:endParaRPr lang="en-US" sz="1100" dirty="0"/>
          </a:p>
        </p:txBody>
      </p:sp>
      <p:sp>
        <p:nvSpPr>
          <p:cNvPr id="16" name="Shape 13"/>
          <p:cNvSpPr/>
          <p:nvPr/>
        </p:nvSpPr>
        <p:spPr>
          <a:xfrm>
            <a:off x="6812280" y="4745736"/>
            <a:ext cx="4736592" cy="1298448"/>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7" name="Shape 14"/>
          <p:cNvSpPr/>
          <p:nvPr/>
        </p:nvSpPr>
        <p:spPr>
          <a:xfrm>
            <a:off x="6812280" y="4745736"/>
            <a:ext cx="91440" cy="1298448"/>
          </a:xfrm>
          <a:prstGeom prst="rect">
            <a:avLst/>
          </a:prstGeom>
          <a:solidFill>
            <a:srgbClr val="6E1422"/>
          </a:solidFill>
          <a:ln/>
        </p:spPr>
        <p:txBody>
          <a:bodyPr/>
          <a:lstStyle/>
          <a:p>
            <a:endParaRPr lang="en-US"/>
          </a:p>
        </p:txBody>
      </p:sp>
      <p:sp>
        <p:nvSpPr>
          <p:cNvPr id="18" name="Text 15"/>
          <p:cNvSpPr/>
          <p:nvPr/>
        </p:nvSpPr>
        <p:spPr>
          <a:xfrm>
            <a:off x="7104888" y="4910328"/>
            <a:ext cx="2286000" cy="640080"/>
          </a:xfrm>
          <a:prstGeom prst="rect">
            <a:avLst/>
          </a:prstGeom>
          <a:noFill/>
          <a:ln/>
        </p:spPr>
        <p:txBody>
          <a:bodyPr wrap="square" lIns="0" tIns="0" rIns="0" bIns="0" rtlCol="0" anchor="ctr"/>
          <a:lstStyle/>
          <a:p>
            <a:pPr marL="0" indent="0">
              <a:buNone/>
            </a:pPr>
            <a:r>
              <a:rPr lang="en-US" sz="3600" b="1" dirty="0">
                <a:solidFill>
                  <a:srgbClr val="6E1422"/>
                </a:solidFill>
                <a:latin typeface="Georgia" pitchFamily="34" charset="0"/>
                <a:ea typeface="Georgia" pitchFamily="34" charset="-122"/>
                <a:cs typeface="Georgia" pitchFamily="34" charset="-120"/>
              </a:rPr>
              <a:t>33-50%</a:t>
            </a:r>
            <a:endParaRPr lang="en-US" sz="3600" dirty="0"/>
          </a:p>
        </p:txBody>
      </p:sp>
      <p:sp>
        <p:nvSpPr>
          <p:cNvPr id="19" name="Text 16"/>
          <p:cNvSpPr/>
          <p:nvPr/>
        </p:nvSpPr>
        <p:spPr>
          <a:xfrm>
            <a:off x="9144000" y="4892040"/>
            <a:ext cx="2176272" cy="1005840"/>
          </a:xfrm>
          <a:prstGeom prst="rect">
            <a:avLst/>
          </a:prstGeom>
          <a:noFill/>
          <a:ln/>
        </p:spPr>
        <p:txBody>
          <a:bodyPr wrap="square" lIns="0" tIns="0" rIns="0" bIns="0" rtlCol="0" anchor="ctr"/>
          <a:lstStyle/>
          <a:p>
            <a:pPr>
              <a:lnSpc>
                <a:spcPts val="1600"/>
              </a:lnSpc>
            </a:pPr>
            <a:r>
              <a:rPr lang="en-US" sz="1400" dirty="0"/>
              <a:t>Researchers generally project that the digital economy will make up well over a third and potentially up to half of the total U.S. GDP </a:t>
            </a:r>
            <a:endParaRPr lang="en-US" sz="1100" dirty="0"/>
          </a:p>
        </p:txBody>
      </p:sp>
      <p:sp>
        <p:nvSpPr>
          <p:cNvPr id="21" name="Shape 17"/>
          <p:cNvSpPr/>
          <p:nvPr/>
        </p:nvSpPr>
        <p:spPr>
          <a:xfrm>
            <a:off x="640080" y="6455664"/>
            <a:ext cx="91440" cy="91440"/>
          </a:xfrm>
          <a:prstGeom prst="rect">
            <a:avLst/>
          </a:prstGeom>
          <a:solidFill>
            <a:srgbClr val="6E1422"/>
          </a:solidFill>
          <a:ln/>
        </p:spPr>
        <p:txBody>
          <a:bodyPr/>
          <a:lstStyle/>
          <a:p>
            <a:endParaRPr lang="en-US"/>
          </a:p>
        </p:txBody>
      </p:sp>
      <p:sp>
        <p:nvSpPr>
          <p:cNvPr id="22" name="Text 18"/>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23" name="Text 19"/>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F0D6904-406F-C0A1-0D7F-DD9283917F0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68A12B0-DD71-E742-E298-D08E2AC04B88}"/>
              </a:ext>
            </a:extLst>
          </p:cNvPr>
          <p:cNvSpPr/>
          <p:nvPr/>
        </p:nvSpPr>
        <p:spPr>
          <a:xfrm>
            <a:off x="640080" y="566928"/>
            <a:ext cx="146304" cy="146304"/>
          </a:xfrm>
          <a:prstGeom prst="rect">
            <a:avLst/>
          </a:prstGeom>
          <a:solidFill>
            <a:srgbClr val="6E1422"/>
          </a:solidFill>
          <a:ln/>
        </p:spPr>
        <p:txBody>
          <a:bodyPr/>
          <a:lstStyle/>
          <a:p>
            <a:endParaRPr lang="en-US"/>
          </a:p>
        </p:txBody>
      </p:sp>
      <p:sp>
        <p:nvSpPr>
          <p:cNvPr id="3" name="Text 1">
            <a:extLst>
              <a:ext uri="{FF2B5EF4-FFF2-40B4-BE49-F238E27FC236}">
                <a16:creationId xmlns:a16="http://schemas.microsoft.com/office/drawing/2014/main" id="{126C1ED9-C063-53F3-9F67-5B1FF25F341E}"/>
              </a:ext>
            </a:extLst>
          </p:cNvPr>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ENGINE 01  ·  AI INFRASTRUCTURE</a:t>
            </a:r>
            <a:endParaRPr lang="en-US" sz="1250" dirty="0"/>
          </a:p>
        </p:txBody>
      </p:sp>
      <p:sp>
        <p:nvSpPr>
          <p:cNvPr id="4" name="Text 2">
            <a:extLst>
              <a:ext uri="{FF2B5EF4-FFF2-40B4-BE49-F238E27FC236}">
                <a16:creationId xmlns:a16="http://schemas.microsoft.com/office/drawing/2014/main" id="{274B7D69-9BAE-26E1-A486-77B30927901C}"/>
              </a:ext>
            </a:extLst>
          </p:cNvPr>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Data centers: the tip of the spear</a:t>
            </a:r>
            <a:endParaRPr lang="en-US" sz="3300" dirty="0"/>
          </a:p>
        </p:txBody>
      </p:sp>
      <p:sp>
        <p:nvSpPr>
          <p:cNvPr id="5" name="Text 3">
            <a:extLst>
              <a:ext uri="{FF2B5EF4-FFF2-40B4-BE49-F238E27FC236}">
                <a16:creationId xmlns:a16="http://schemas.microsoft.com/office/drawing/2014/main" id="{F2D88AEA-6622-9095-5FE2-2E2086E2036A}"/>
              </a:ext>
            </a:extLst>
          </p:cNvPr>
          <p:cNvSpPr/>
          <p:nvPr/>
        </p:nvSpPr>
        <p:spPr>
          <a:xfrm>
            <a:off x="640080" y="1874520"/>
            <a:ext cx="5989320" cy="1828800"/>
          </a:xfrm>
          <a:prstGeom prst="rect">
            <a:avLst/>
          </a:prstGeom>
          <a:noFill/>
          <a:ln/>
        </p:spPr>
        <p:txBody>
          <a:bodyPr wrap="square" lIns="0" tIns="0" rIns="0" bIns="0" rtlCol="0" anchor="ctr"/>
          <a:lstStyle/>
          <a:p>
            <a:pPr marL="0" indent="0">
              <a:lnSpc>
                <a:spcPts val="2500"/>
              </a:lnSpc>
              <a:buNone/>
            </a:pPr>
            <a:r>
              <a:rPr lang="en-US" sz="1650" dirty="0">
                <a:solidFill>
                  <a:srgbClr val="242424"/>
                </a:solidFill>
                <a:latin typeface="Calibri" pitchFamily="34" charset="0"/>
                <a:ea typeface="Calibri" pitchFamily="34" charset="-122"/>
                <a:cs typeface="Calibri" pitchFamily="34" charset="-120"/>
              </a:rPr>
              <a:t>The hyperscale build-out is the most well-funded construction program in American history and it is overwhelmingly an </a:t>
            </a:r>
            <a:r>
              <a:rPr lang="en-US" sz="1650" b="1" dirty="0">
                <a:solidFill>
                  <a:srgbClr val="6E1422"/>
                </a:solidFill>
                <a:latin typeface="Calibri" pitchFamily="34" charset="0"/>
                <a:ea typeface="Calibri" pitchFamily="34" charset="-122"/>
                <a:cs typeface="Calibri" pitchFamily="34" charset="-120"/>
              </a:rPr>
              <a:t>electrical</a:t>
            </a:r>
            <a:r>
              <a:rPr lang="en-US" sz="1650" dirty="0">
                <a:solidFill>
                  <a:srgbClr val="242424"/>
                </a:solidFill>
                <a:latin typeface="Calibri" pitchFamily="34" charset="0"/>
                <a:ea typeface="Calibri" pitchFamily="34" charset="-122"/>
                <a:cs typeface="Calibri" pitchFamily="34" charset="-120"/>
              </a:rPr>
              <a:t> program. On these jobs, electrical work is not one trade among many. It is the spine every other trade hangs from.</a:t>
            </a:r>
            <a:endParaRPr lang="en-US" sz="1650" dirty="0"/>
          </a:p>
        </p:txBody>
      </p:sp>
      <p:pic>
        <p:nvPicPr>
          <p:cNvPr id="6" name="Image 0" descr="preencoded.png">
            <a:extLst>
              <a:ext uri="{FF2B5EF4-FFF2-40B4-BE49-F238E27FC236}">
                <a16:creationId xmlns:a16="http://schemas.microsoft.com/office/drawing/2014/main" id="{F9BFC88F-D5A7-83C4-3766-D92AA810E84D}"/>
              </a:ext>
            </a:extLst>
          </p:cNvPr>
          <p:cNvPicPr>
            <a:picLocks noChangeAspect="1"/>
          </p:cNvPicPr>
          <p:nvPr/>
        </p:nvPicPr>
        <p:blipFill>
          <a:blip r:embed="rId3"/>
          <a:stretch>
            <a:fillRect/>
          </a:stretch>
        </p:blipFill>
        <p:spPr>
          <a:xfrm>
            <a:off x="331971" y="3977640"/>
            <a:ext cx="457200" cy="457200"/>
          </a:xfrm>
          <a:prstGeom prst="rect">
            <a:avLst/>
          </a:prstGeom>
        </p:spPr>
      </p:pic>
      <p:sp>
        <p:nvSpPr>
          <p:cNvPr id="7" name="Text 4">
            <a:extLst>
              <a:ext uri="{FF2B5EF4-FFF2-40B4-BE49-F238E27FC236}">
                <a16:creationId xmlns:a16="http://schemas.microsoft.com/office/drawing/2014/main" id="{4C426B14-29CB-7D49-2A0F-4BAD1743FF59}"/>
              </a:ext>
            </a:extLst>
          </p:cNvPr>
          <p:cNvSpPr/>
          <p:nvPr/>
        </p:nvSpPr>
        <p:spPr>
          <a:xfrm>
            <a:off x="950984" y="3877056"/>
            <a:ext cx="5639061" cy="1371600"/>
          </a:xfrm>
          <a:prstGeom prst="rect">
            <a:avLst/>
          </a:prstGeom>
          <a:noFill/>
          <a:ln/>
        </p:spPr>
        <p:txBody>
          <a:bodyPr wrap="square" lIns="0" tIns="0" rIns="0" bIns="0" rtlCol="0" anchor="ctr"/>
          <a:lstStyle/>
          <a:p>
            <a:pPr marL="0" indent="0">
              <a:lnSpc>
                <a:spcPts val="2100"/>
              </a:lnSpc>
              <a:buNone/>
            </a:pPr>
            <a:r>
              <a:rPr lang="en-US" sz="1400" i="1" dirty="0">
                <a:solidFill>
                  <a:srgbClr val="6E6E6E"/>
                </a:solidFill>
                <a:latin typeface="Calibri" pitchFamily="34" charset="0"/>
                <a:ea typeface="Calibri" pitchFamily="34" charset="-122"/>
                <a:cs typeface="Calibri" pitchFamily="34" charset="-120"/>
              </a:rPr>
              <a:t>Medium-voltage switchgear, paralleling switchboards, UPS, PDUs, static transfer switches, generator paralleling, battery storage is our scope of work.</a:t>
            </a:r>
            <a:endParaRPr lang="en-US" sz="1400" dirty="0"/>
          </a:p>
        </p:txBody>
      </p:sp>
      <p:sp>
        <p:nvSpPr>
          <p:cNvPr id="8" name="Shape 5">
            <a:extLst>
              <a:ext uri="{FF2B5EF4-FFF2-40B4-BE49-F238E27FC236}">
                <a16:creationId xmlns:a16="http://schemas.microsoft.com/office/drawing/2014/main" id="{A71B8DC1-D4FF-C418-E391-AA128486CF7F}"/>
              </a:ext>
            </a:extLst>
          </p:cNvPr>
          <p:cNvSpPr/>
          <p:nvPr/>
        </p:nvSpPr>
        <p:spPr>
          <a:xfrm>
            <a:off x="6812280" y="1783080"/>
            <a:ext cx="4736592" cy="1298448"/>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9" name="Shape 6">
            <a:extLst>
              <a:ext uri="{FF2B5EF4-FFF2-40B4-BE49-F238E27FC236}">
                <a16:creationId xmlns:a16="http://schemas.microsoft.com/office/drawing/2014/main" id="{330E477B-8A30-31D7-6202-A90F81DB3D23}"/>
              </a:ext>
            </a:extLst>
          </p:cNvPr>
          <p:cNvSpPr/>
          <p:nvPr/>
        </p:nvSpPr>
        <p:spPr>
          <a:xfrm>
            <a:off x="6812280" y="1783080"/>
            <a:ext cx="91440" cy="1298448"/>
          </a:xfrm>
          <a:prstGeom prst="rect">
            <a:avLst/>
          </a:prstGeom>
          <a:solidFill>
            <a:srgbClr val="6E1422"/>
          </a:solidFill>
          <a:ln/>
        </p:spPr>
        <p:txBody>
          <a:bodyPr/>
          <a:lstStyle/>
          <a:p>
            <a:endParaRPr lang="en-US"/>
          </a:p>
        </p:txBody>
      </p:sp>
      <p:sp>
        <p:nvSpPr>
          <p:cNvPr id="10" name="Text 7">
            <a:extLst>
              <a:ext uri="{FF2B5EF4-FFF2-40B4-BE49-F238E27FC236}">
                <a16:creationId xmlns:a16="http://schemas.microsoft.com/office/drawing/2014/main" id="{8CF4153A-4B8E-18F3-A8BD-5D8FD61C9D9E}"/>
              </a:ext>
            </a:extLst>
          </p:cNvPr>
          <p:cNvSpPr/>
          <p:nvPr/>
        </p:nvSpPr>
        <p:spPr>
          <a:xfrm>
            <a:off x="7104888" y="1947672"/>
            <a:ext cx="2286000" cy="640080"/>
          </a:xfrm>
          <a:prstGeom prst="rect">
            <a:avLst/>
          </a:prstGeom>
          <a:noFill/>
          <a:ln/>
        </p:spPr>
        <p:txBody>
          <a:bodyPr wrap="square" lIns="0" tIns="0" rIns="0" bIns="0" rtlCol="0" anchor="ctr"/>
          <a:lstStyle/>
          <a:p>
            <a:pPr marL="0" indent="0">
              <a:buNone/>
            </a:pPr>
            <a:r>
              <a:rPr lang="en-US" sz="3600" b="1" dirty="0">
                <a:solidFill>
                  <a:srgbClr val="6E1422"/>
                </a:solidFill>
                <a:latin typeface="Georgia" pitchFamily="34" charset="0"/>
                <a:ea typeface="Georgia" pitchFamily="34" charset="-122"/>
                <a:cs typeface="Georgia" pitchFamily="34" charset="-120"/>
              </a:rPr>
              <a:t>$1T</a:t>
            </a:r>
            <a:endParaRPr lang="en-US" sz="3600" dirty="0"/>
          </a:p>
        </p:txBody>
      </p:sp>
      <p:sp>
        <p:nvSpPr>
          <p:cNvPr id="11" name="Text 8">
            <a:extLst>
              <a:ext uri="{FF2B5EF4-FFF2-40B4-BE49-F238E27FC236}">
                <a16:creationId xmlns:a16="http://schemas.microsoft.com/office/drawing/2014/main" id="{AA5A6A0D-8734-9518-F060-4D09BFC513DC}"/>
              </a:ext>
            </a:extLst>
          </p:cNvPr>
          <p:cNvSpPr/>
          <p:nvPr/>
        </p:nvSpPr>
        <p:spPr>
          <a:xfrm>
            <a:off x="9144000" y="1929384"/>
            <a:ext cx="2176272" cy="1005840"/>
          </a:xfrm>
          <a:prstGeom prst="rect">
            <a:avLst/>
          </a:prstGeom>
          <a:noFill/>
          <a:ln/>
        </p:spPr>
        <p:txBody>
          <a:bodyPr wrap="square" lIns="0" tIns="0" rIns="0" bIns="0" rtlCol="0" anchor="ctr"/>
          <a:lstStyle/>
          <a:p>
            <a:pPr marL="0" indent="0">
              <a:lnSpc>
                <a:spcPts val="1600"/>
              </a:lnSpc>
              <a:buNone/>
            </a:pPr>
            <a:r>
              <a:rPr lang="en-US" sz="1250" dirty="0">
                <a:solidFill>
                  <a:srgbClr val="242424"/>
                </a:solidFill>
                <a:latin typeface="Calibri" pitchFamily="34" charset="0"/>
                <a:ea typeface="Calibri" pitchFamily="34" charset="-122"/>
                <a:cs typeface="Calibri" pitchFamily="34" charset="-120"/>
              </a:rPr>
              <a:t>Projected U.S. data-center capital spend by 2030. An investment supercycle</a:t>
            </a:r>
            <a:endParaRPr lang="en-US" sz="1250" dirty="0"/>
          </a:p>
        </p:txBody>
      </p:sp>
      <p:sp>
        <p:nvSpPr>
          <p:cNvPr id="12" name="Shape 9">
            <a:extLst>
              <a:ext uri="{FF2B5EF4-FFF2-40B4-BE49-F238E27FC236}">
                <a16:creationId xmlns:a16="http://schemas.microsoft.com/office/drawing/2014/main" id="{B28555B2-A703-6BEF-CA65-3F9B13F17C0D}"/>
              </a:ext>
            </a:extLst>
          </p:cNvPr>
          <p:cNvSpPr/>
          <p:nvPr/>
        </p:nvSpPr>
        <p:spPr>
          <a:xfrm>
            <a:off x="6812280" y="3264408"/>
            <a:ext cx="4736592" cy="1298448"/>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3" name="Shape 10">
            <a:extLst>
              <a:ext uri="{FF2B5EF4-FFF2-40B4-BE49-F238E27FC236}">
                <a16:creationId xmlns:a16="http://schemas.microsoft.com/office/drawing/2014/main" id="{23657E67-E758-CAEA-0161-1DAF5E8072E9}"/>
              </a:ext>
            </a:extLst>
          </p:cNvPr>
          <p:cNvSpPr/>
          <p:nvPr/>
        </p:nvSpPr>
        <p:spPr>
          <a:xfrm>
            <a:off x="6812280" y="3264408"/>
            <a:ext cx="91440" cy="1298448"/>
          </a:xfrm>
          <a:prstGeom prst="rect">
            <a:avLst/>
          </a:prstGeom>
          <a:solidFill>
            <a:srgbClr val="6E1422"/>
          </a:solidFill>
          <a:ln/>
        </p:spPr>
        <p:txBody>
          <a:bodyPr/>
          <a:lstStyle/>
          <a:p>
            <a:endParaRPr lang="en-US"/>
          </a:p>
        </p:txBody>
      </p:sp>
      <p:sp>
        <p:nvSpPr>
          <p:cNvPr id="14" name="Text 11">
            <a:extLst>
              <a:ext uri="{FF2B5EF4-FFF2-40B4-BE49-F238E27FC236}">
                <a16:creationId xmlns:a16="http://schemas.microsoft.com/office/drawing/2014/main" id="{CF786F02-6B61-E3D6-8014-E19D681DCD4A}"/>
              </a:ext>
            </a:extLst>
          </p:cNvPr>
          <p:cNvSpPr/>
          <p:nvPr/>
        </p:nvSpPr>
        <p:spPr>
          <a:xfrm>
            <a:off x="7104888" y="3429000"/>
            <a:ext cx="2286000" cy="640080"/>
          </a:xfrm>
          <a:prstGeom prst="rect">
            <a:avLst/>
          </a:prstGeom>
          <a:noFill/>
          <a:ln/>
        </p:spPr>
        <p:txBody>
          <a:bodyPr wrap="square" lIns="0" tIns="0" rIns="0" bIns="0" rtlCol="0" anchor="ctr"/>
          <a:lstStyle/>
          <a:p>
            <a:pPr marL="0" indent="0">
              <a:buNone/>
            </a:pPr>
            <a:r>
              <a:rPr lang="en-US" sz="3600" b="1" dirty="0">
                <a:solidFill>
                  <a:srgbClr val="6E1422"/>
                </a:solidFill>
                <a:latin typeface="Georgia" pitchFamily="34" charset="0"/>
                <a:ea typeface="Georgia" pitchFamily="34" charset="-122"/>
                <a:cs typeface="Georgia" pitchFamily="34" charset="-120"/>
              </a:rPr>
              <a:t>45–70%</a:t>
            </a:r>
            <a:endParaRPr lang="en-US" sz="3600" dirty="0"/>
          </a:p>
        </p:txBody>
      </p:sp>
      <p:sp>
        <p:nvSpPr>
          <p:cNvPr id="15" name="Text 12">
            <a:extLst>
              <a:ext uri="{FF2B5EF4-FFF2-40B4-BE49-F238E27FC236}">
                <a16:creationId xmlns:a16="http://schemas.microsoft.com/office/drawing/2014/main" id="{77B07DB7-F9B3-081C-623A-CE2AF6BBD530}"/>
              </a:ext>
            </a:extLst>
          </p:cNvPr>
          <p:cNvSpPr/>
          <p:nvPr/>
        </p:nvSpPr>
        <p:spPr>
          <a:xfrm>
            <a:off x="9144000" y="3410712"/>
            <a:ext cx="2176272" cy="1005840"/>
          </a:xfrm>
          <a:prstGeom prst="rect">
            <a:avLst/>
          </a:prstGeom>
          <a:noFill/>
          <a:ln/>
        </p:spPr>
        <p:txBody>
          <a:bodyPr wrap="square" lIns="0" tIns="0" rIns="0" bIns="0" rtlCol="0" anchor="ctr"/>
          <a:lstStyle/>
          <a:p>
            <a:pPr marL="0" indent="0">
              <a:lnSpc>
                <a:spcPts val="1600"/>
              </a:lnSpc>
              <a:buNone/>
            </a:pPr>
            <a:r>
              <a:rPr lang="en-US" sz="1250" dirty="0">
                <a:solidFill>
                  <a:srgbClr val="242424"/>
                </a:solidFill>
                <a:latin typeface="Calibri" pitchFamily="34" charset="0"/>
                <a:ea typeface="Calibri" pitchFamily="34" charset="-122"/>
                <a:cs typeface="Calibri" pitchFamily="34" charset="-120"/>
              </a:rPr>
              <a:t>of total data-center construction cost is electrical scope (IBEW)</a:t>
            </a:r>
            <a:endParaRPr lang="en-US" sz="1250" dirty="0"/>
          </a:p>
        </p:txBody>
      </p:sp>
      <p:sp>
        <p:nvSpPr>
          <p:cNvPr id="16" name="Shape 13">
            <a:extLst>
              <a:ext uri="{FF2B5EF4-FFF2-40B4-BE49-F238E27FC236}">
                <a16:creationId xmlns:a16="http://schemas.microsoft.com/office/drawing/2014/main" id="{559E550B-08E3-68BD-A2CF-CB02B951FD29}"/>
              </a:ext>
            </a:extLst>
          </p:cNvPr>
          <p:cNvSpPr/>
          <p:nvPr/>
        </p:nvSpPr>
        <p:spPr>
          <a:xfrm>
            <a:off x="6812280" y="4745736"/>
            <a:ext cx="4736592" cy="1298448"/>
          </a:xfrm>
          <a:prstGeom prst="rect">
            <a:avLst/>
          </a:prstGeom>
          <a:solidFill>
            <a:srgbClr val="F4F1F1"/>
          </a:solidFill>
          <a:ln w="12700">
            <a:solidFill>
              <a:srgbClr val="E3DCDC"/>
            </a:solidFill>
            <a:prstDash val="solid"/>
          </a:ln>
          <a:effectLst>
            <a:outerShdw blurRad="114300" dist="50800" dir="8100000" algn="bl" rotWithShape="0">
              <a:srgbClr val="000000">
                <a:alpha val="10000"/>
              </a:srgbClr>
            </a:outerShdw>
          </a:effectLst>
        </p:spPr>
        <p:txBody>
          <a:bodyPr/>
          <a:lstStyle/>
          <a:p>
            <a:endParaRPr lang="en-US"/>
          </a:p>
        </p:txBody>
      </p:sp>
      <p:sp>
        <p:nvSpPr>
          <p:cNvPr id="17" name="Shape 14">
            <a:extLst>
              <a:ext uri="{FF2B5EF4-FFF2-40B4-BE49-F238E27FC236}">
                <a16:creationId xmlns:a16="http://schemas.microsoft.com/office/drawing/2014/main" id="{09ECD75F-EF08-50B1-DD67-6DB2EA768B84}"/>
              </a:ext>
            </a:extLst>
          </p:cNvPr>
          <p:cNvSpPr/>
          <p:nvPr/>
        </p:nvSpPr>
        <p:spPr>
          <a:xfrm>
            <a:off x="6812280" y="4745736"/>
            <a:ext cx="91440" cy="1298448"/>
          </a:xfrm>
          <a:prstGeom prst="rect">
            <a:avLst/>
          </a:prstGeom>
          <a:solidFill>
            <a:srgbClr val="6E1422"/>
          </a:solidFill>
          <a:ln/>
        </p:spPr>
        <p:txBody>
          <a:bodyPr/>
          <a:lstStyle/>
          <a:p>
            <a:endParaRPr lang="en-US"/>
          </a:p>
        </p:txBody>
      </p:sp>
      <p:sp>
        <p:nvSpPr>
          <p:cNvPr id="18" name="Text 15">
            <a:extLst>
              <a:ext uri="{FF2B5EF4-FFF2-40B4-BE49-F238E27FC236}">
                <a16:creationId xmlns:a16="http://schemas.microsoft.com/office/drawing/2014/main" id="{6DB30782-F30E-7125-6594-160124361244}"/>
              </a:ext>
            </a:extLst>
          </p:cNvPr>
          <p:cNvSpPr/>
          <p:nvPr/>
        </p:nvSpPr>
        <p:spPr>
          <a:xfrm>
            <a:off x="7104888" y="4910328"/>
            <a:ext cx="2286000" cy="640080"/>
          </a:xfrm>
          <a:prstGeom prst="rect">
            <a:avLst/>
          </a:prstGeom>
          <a:noFill/>
          <a:ln/>
        </p:spPr>
        <p:txBody>
          <a:bodyPr wrap="square" lIns="0" tIns="0" rIns="0" bIns="0" rtlCol="0" anchor="ctr"/>
          <a:lstStyle/>
          <a:p>
            <a:pPr marL="0" indent="0">
              <a:buNone/>
            </a:pPr>
            <a:r>
              <a:rPr lang="en-US" sz="3600" b="1" dirty="0">
                <a:solidFill>
                  <a:srgbClr val="6E1422"/>
                </a:solidFill>
                <a:latin typeface="Georgia" pitchFamily="34" charset="0"/>
                <a:ea typeface="Georgia" pitchFamily="34" charset="-122"/>
                <a:cs typeface="Georgia" pitchFamily="34" charset="-120"/>
              </a:rPr>
              <a:t>190 GW</a:t>
            </a:r>
            <a:endParaRPr lang="en-US" sz="3600" dirty="0"/>
          </a:p>
        </p:txBody>
      </p:sp>
      <p:sp>
        <p:nvSpPr>
          <p:cNvPr id="19" name="Text 16">
            <a:extLst>
              <a:ext uri="{FF2B5EF4-FFF2-40B4-BE49-F238E27FC236}">
                <a16:creationId xmlns:a16="http://schemas.microsoft.com/office/drawing/2014/main" id="{89E7970C-B22F-4C74-97CB-53BE06E82E34}"/>
              </a:ext>
            </a:extLst>
          </p:cNvPr>
          <p:cNvSpPr/>
          <p:nvPr/>
        </p:nvSpPr>
        <p:spPr>
          <a:xfrm>
            <a:off x="9144000" y="4892040"/>
            <a:ext cx="2176272" cy="1005840"/>
          </a:xfrm>
          <a:prstGeom prst="rect">
            <a:avLst/>
          </a:prstGeom>
          <a:noFill/>
          <a:ln/>
        </p:spPr>
        <p:txBody>
          <a:bodyPr wrap="square" lIns="0" tIns="0" rIns="0" bIns="0" rtlCol="0" anchor="ctr"/>
          <a:lstStyle/>
          <a:p>
            <a:pPr marL="0" indent="0">
              <a:lnSpc>
                <a:spcPts val="1600"/>
              </a:lnSpc>
              <a:buNone/>
            </a:pPr>
            <a:r>
              <a:rPr lang="en-US" sz="1250" dirty="0">
                <a:solidFill>
                  <a:srgbClr val="242424"/>
                </a:solidFill>
                <a:latin typeface="Calibri" pitchFamily="34" charset="0"/>
                <a:ea typeface="Calibri" pitchFamily="34" charset="-122"/>
                <a:cs typeface="Calibri" pitchFamily="34" charset="-120"/>
              </a:rPr>
              <a:t>of hyperscale capacity already announced across 777 projects worldwide</a:t>
            </a:r>
            <a:endParaRPr lang="en-US" sz="1250" dirty="0"/>
          </a:p>
        </p:txBody>
      </p:sp>
      <p:sp>
        <p:nvSpPr>
          <p:cNvPr id="21" name="Shape 17">
            <a:extLst>
              <a:ext uri="{FF2B5EF4-FFF2-40B4-BE49-F238E27FC236}">
                <a16:creationId xmlns:a16="http://schemas.microsoft.com/office/drawing/2014/main" id="{F6CDF960-B4BA-47BF-A71C-C4045DE89877}"/>
              </a:ext>
            </a:extLst>
          </p:cNvPr>
          <p:cNvSpPr/>
          <p:nvPr/>
        </p:nvSpPr>
        <p:spPr>
          <a:xfrm>
            <a:off x="640080" y="6455664"/>
            <a:ext cx="91440" cy="91440"/>
          </a:xfrm>
          <a:prstGeom prst="rect">
            <a:avLst/>
          </a:prstGeom>
          <a:solidFill>
            <a:srgbClr val="6E1422"/>
          </a:solidFill>
          <a:ln/>
        </p:spPr>
        <p:txBody>
          <a:bodyPr/>
          <a:lstStyle/>
          <a:p>
            <a:endParaRPr lang="en-US"/>
          </a:p>
        </p:txBody>
      </p:sp>
      <p:sp>
        <p:nvSpPr>
          <p:cNvPr id="22" name="Text 18">
            <a:extLst>
              <a:ext uri="{FF2B5EF4-FFF2-40B4-BE49-F238E27FC236}">
                <a16:creationId xmlns:a16="http://schemas.microsoft.com/office/drawing/2014/main" id="{187E1061-DEAC-AD7B-F2E7-5F617619712D}"/>
              </a:ext>
            </a:extLst>
          </p:cNvPr>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23" name="Text 19">
            <a:extLst>
              <a:ext uri="{FF2B5EF4-FFF2-40B4-BE49-F238E27FC236}">
                <a16:creationId xmlns:a16="http://schemas.microsoft.com/office/drawing/2014/main" id="{CA15C9C2-262A-1763-F2C2-536C7E1D9885}"/>
              </a:ext>
            </a:extLst>
          </p:cNvPr>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5</a:t>
            </a:r>
            <a:endParaRPr lang="en-US" sz="900" dirty="0"/>
          </a:p>
        </p:txBody>
      </p:sp>
    </p:spTree>
    <p:extLst>
      <p:ext uri="{BB962C8B-B14F-4D97-AF65-F5344CB8AC3E}">
        <p14:creationId xmlns:p14="http://schemas.microsoft.com/office/powerpoint/2010/main" val="368524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566928"/>
            <a:ext cx="146304" cy="146304"/>
          </a:xfrm>
          <a:prstGeom prst="rect">
            <a:avLst/>
          </a:prstGeom>
          <a:solidFill>
            <a:srgbClr val="6E1422"/>
          </a:solidFill>
          <a:ln/>
        </p:spPr>
        <p:txBody>
          <a:bodyPr/>
          <a:lstStyle/>
          <a:p>
            <a:endParaRPr lang="en-US"/>
          </a:p>
        </p:txBody>
      </p:sp>
      <p:sp>
        <p:nvSpPr>
          <p:cNvPr id="3" name="Text 1"/>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THE PIPELINE IS REAL</a:t>
            </a:r>
            <a:endParaRPr lang="en-US" sz="1250" dirty="0"/>
          </a:p>
        </p:txBody>
      </p:sp>
      <p:sp>
        <p:nvSpPr>
          <p:cNvPr id="4" name="Text 2"/>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Announced but not yet built</a:t>
            </a:r>
            <a:endParaRPr lang="en-US" sz="3300" dirty="0"/>
          </a:p>
        </p:txBody>
      </p:sp>
      <p:graphicFrame>
        <p:nvGraphicFramePr>
          <p:cNvPr id="5" name="Chart 0"/>
          <p:cNvGraphicFramePr/>
          <p:nvPr/>
        </p:nvGraphicFramePr>
        <p:xfrm>
          <a:off x="640080" y="1920240"/>
          <a:ext cx="649224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Shape 3"/>
          <p:cNvSpPr/>
          <p:nvPr/>
        </p:nvSpPr>
        <p:spPr>
          <a:xfrm>
            <a:off x="7360920" y="1920240"/>
            <a:ext cx="4187952" cy="3931920"/>
          </a:xfrm>
          <a:prstGeom prst="rect">
            <a:avLst/>
          </a:prstGeom>
          <a:solidFill>
            <a:srgbClr val="F4F1F1"/>
          </a:solidFill>
          <a:ln w="12700">
            <a:solidFill>
              <a:srgbClr val="E3DCDC"/>
            </a:solidFill>
            <a:prstDash val="solid"/>
          </a:ln>
        </p:spPr>
        <p:txBody>
          <a:bodyPr/>
          <a:lstStyle/>
          <a:p>
            <a:endParaRPr lang="en-US"/>
          </a:p>
        </p:txBody>
      </p:sp>
      <p:sp>
        <p:nvSpPr>
          <p:cNvPr id="7" name="Text 4"/>
          <p:cNvSpPr/>
          <p:nvPr/>
        </p:nvSpPr>
        <p:spPr>
          <a:xfrm>
            <a:off x="7680960" y="2194560"/>
            <a:ext cx="3657600" cy="274320"/>
          </a:xfrm>
          <a:prstGeom prst="rect">
            <a:avLst/>
          </a:prstGeom>
          <a:noFill/>
          <a:ln/>
        </p:spPr>
        <p:txBody>
          <a:bodyPr wrap="square" lIns="0" tIns="0" rIns="0" bIns="0" rtlCol="0" anchor="ctr"/>
          <a:lstStyle/>
          <a:p>
            <a:pPr marL="0" indent="0">
              <a:buNone/>
            </a:pPr>
            <a:r>
              <a:rPr lang="en-US" sz="1100" b="1" kern="0" spc="150" dirty="0">
                <a:solidFill>
                  <a:srgbClr val="6E1422"/>
                </a:solidFill>
                <a:latin typeface="Calibri" pitchFamily="34" charset="0"/>
                <a:ea typeface="Calibri" pitchFamily="34" charset="-122"/>
                <a:cs typeface="Calibri" pitchFamily="34" charset="-120"/>
              </a:rPr>
              <a:t>WHAT THE CHART IS TELLING US</a:t>
            </a:r>
            <a:endParaRPr lang="en-US" sz="1100" dirty="0"/>
          </a:p>
        </p:txBody>
      </p:sp>
      <p:sp>
        <p:nvSpPr>
          <p:cNvPr id="8" name="Text 5"/>
          <p:cNvSpPr/>
          <p:nvPr/>
        </p:nvSpPr>
        <p:spPr>
          <a:xfrm>
            <a:off x="7680960" y="2560320"/>
            <a:ext cx="3611880" cy="1005840"/>
          </a:xfrm>
          <a:prstGeom prst="rect">
            <a:avLst/>
          </a:prstGeom>
          <a:noFill/>
          <a:ln/>
        </p:spPr>
        <p:txBody>
          <a:bodyPr wrap="square" lIns="0" tIns="0" rIns="0" bIns="0" rtlCol="0" anchor="ctr"/>
          <a:lstStyle/>
          <a:p>
            <a:pPr marL="0" indent="0">
              <a:lnSpc>
                <a:spcPts val="2200"/>
              </a:lnSpc>
              <a:buNone/>
            </a:pPr>
            <a:r>
              <a:rPr lang="en-US" sz="1500" b="1" dirty="0">
                <a:solidFill>
                  <a:srgbClr val="151515"/>
                </a:solidFill>
                <a:latin typeface="Calibri" pitchFamily="34" charset="0"/>
                <a:ea typeface="Calibri" pitchFamily="34" charset="-122"/>
                <a:cs typeface="Calibri" pitchFamily="34" charset="-120"/>
              </a:rPr>
              <a:t>Only 12 GW is live. </a:t>
            </a:r>
            <a:r>
              <a:rPr lang="en-US" sz="1500" dirty="0">
                <a:solidFill>
                  <a:srgbClr val="242424"/>
                </a:solidFill>
                <a:latin typeface="Calibri" pitchFamily="34" charset="0"/>
                <a:ea typeface="Calibri" pitchFamily="34" charset="-122"/>
                <a:cs typeface="Calibri" pitchFamily="34" charset="-120"/>
              </a:rPr>
              <a:t>Roughly nine times that is announced and waiting on someone to build it.</a:t>
            </a:r>
            <a:endParaRPr lang="en-US" sz="1500" dirty="0"/>
          </a:p>
        </p:txBody>
      </p:sp>
      <p:sp>
        <p:nvSpPr>
          <p:cNvPr id="9" name="Text 6"/>
          <p:cNvSpPr/>
          <p:nvPr/>
        </p:nvSpPr>
        <p:spPr>
          <a:xfrm>
            <a:off x="7680960" y="3703320"/>
            <a:ext cx="3611880" cy="1188720"/>
          </a:xfrm>
          <a:prstGeom prst="rect">
            <a:avLst/>
          </a:prstGeom>
          <a:noFill/>
          <a:ln/>
        </p:spPr>
        <p:txBody>
          <a:bodyPr wrap="square" lIns="0" tIns="0" rIns="0" bIns="0" rtlCol="0" anchor="ctr"/>
          <a:lstStyle/>
          <a:p>
            <a:pPr marL="0" indent="0">
              <a:lnSpc>
                <a:spcPts val="2200"/>
              </a:lnSpc>
              <a:buNone/>
            </a:pPr>
            <a:r>
              <a:rPr lang="en-US" sz="1500" dirty="0">
                <a:solidFill>
                  <a:srgbClr val="242424"/>
                </a:solidFill>
                <a:latin typeface="Calibri" pitchFamily="34" charset="0"/>
                <a:ea typeface="Calibri" pitchFamily="34" charset="-122"/>
                <a:cs typeface="Calibri" pitchFamily="34" charset="-120"/>
              </a:rPr>
              <a:t>The bottleneck is no longer demand, capital, or chips. </a:t>
            </a:r>
            <a:r>
              <a:rPr lang="en-US" sz="1500" b="1" dirty="0">
                <a:solidFill>
                  <a:srgbClr val="6E1422"/>
                </a:solidFill>
                <a:latin typeface="Calibri" pitchFamily="34" charset="0"/>
                <a:ea typeface="Calibri" pitchFamily="34" charset="-122"/>
                <a:cs typeface="Calibri" pitchFamily="34" charset="-120"/>
              </a:rPr>
              <a:t>It is the grid connection and the workforce to wire it.</a:t>
            </a:r>
            <a:endParaRPr lang="en-US" sz="1500" dirty="0"/>
          </a:p>
        </p:txBody>
      </p:sp>
      <p:sp>
        <p:nvSpPr>
          <p:cNvPr id="10" name="Text 7"/>
          <p:cNvSpPr/>
          <p:nvPr/>
        </p:nvSpPr>
        <p:spPr>
          <a:xfrm>
            <a:off x="7680960" y="5166360"/>
            <a:ext cx="3611880" cy="640080"/>
          </a:xfrm>
          <a:prstGeom prst="rect">
            <a:avLst/>
          </a:prstGeom>
          <a:noFill/>
          <a:ln/>
        </p:spPr>
        <p:txBody>
          <a:bodyPr wrap="square" lIns="0" tIns="0" rIns="0" bIns="0" rtlCol="0" anchor="ctr"/>
          <a:lstStyle/>
          <a:p>
            <a:pPr marL="0" indent="0">
              <a:lnSpc>
                <a:spcPts val="1600"/>
              </a:lnSpc>
              <a:buNone/>
            </a:pPr>
            <a:r>
              <a:rPr lang="en-US" sz="1200" i="1" dirty="0">
                <a:solidFill>
                  <a:srgbClr val="6E6E6E"/>
                </a:solidFill>
                <a:latin typeface="Calibri" pitchFamily="34" charset="0"/>
                <a:ea typeface="Calibri" pitchFamily="34" charset="-122"/>
                <a:cs typeface="Calibri" pitchFamily="34" charset="-120"/>
              </a:rPr>
              <a:t>Data centers build in 12–18 months; grid interconnection takes 5–7 years.</a:t>
            </a:r>
            <a:endParaRPr lang="en-US" sz="1200" dirty="0"/>
          </a:p>
        </p:txBody>
      </p:sp>
      <p:sp>
        <p:nvSpPr>
          <p:cNvPr id="12" name="Shape 8"/>
          <p:cNvSpPr/>
          <p:nvPr/>
        </p:nvSpPr>
        <p:spPr>
          <a:xfrm>
            <a:off x="640080" y="6455664"/>
            <a:ext cx="91440" cy="91440"/>
          </a:xfrm>
          <a:prstGeom prst="rect">
            <a:avLst/>
          </a:prstGeom>
          <a:solidFill>
            <a:srgbClr val="6E1422"/>
          </a:solidFill>
          <a:ln/>
        </p:spPr>
        <p:txBody>
          <a:bodyPr/>
          <a:lstStyle/>
          <a:p>
            <a:endParaRPr lang="en-US"/>
          </a:p>
        </p:txBody>
      </p:sp>
      <p:sp>
        <p:nvSpPr>
          <p:cNvPr id="13" name="Text 9"/>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14" name="Text 10"/>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6</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566928"/>
            <a:ext cx="146304" cy="146304"/>
          </a:xfrm>
          <a:prstGeom prst="rect">
            <a:avLst/>
          </a:prstGeom>
          <a:solidFill>
            <a:srgbClr val="6E1422"/>
          </a:solidFill>
          <a:ln/>
        </p:spPr>
        <p:txBody>
          <a:bodyPr/>
          <a:lstStyle/>
          <a:p>
            <a:endParaRPr lang="en-US"/>
          </a:p>
        </p:txBody>
      </p:sp>
      <p:sp>
        <p:nvSpPr>
          <p:cNvPr id="3" name="Text 1"/>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NATIONAL SCIENCE</a:t>
            </a:r>
            <a:endParaRPr lang="en-US" sz="1250" dirty="0"/>
          </a:p>
        </p:txBody>
      </p:sp>
      <p:sp>
        <p:nvSpPr>
          <p:cNvPr id="4" name="Text 2"/>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The Genesis Mission</a:t>
            </a:r>
            <a:endParaRPr lang="en-US" sz="3300" dirty="0"/>
          </a:p>
        </p:txBody>
      </p:sp>
      <p:sp>
        <p:nvSpPr>
          <p:cNvPr id="5" name="Shape 3"/>
          <p:cNvSpPr/>
          <p:nvPr/>
        </p:nvSpPr>
        <p:spPr>
          <a:xfrm>
            <a:off x="640080" y="1828800"/>
            <a:ext cx="5852160" cy="4069080"/>
          </a:xfrm>
          <a:prstGeom prst="rect">
            <a:avLst/>
          </a:prstGeom>
          <a:solidFill>
            <a:srgbClr val="47101A"/>
          </a:solidFill>
          <a:ln/>
          <a:effectLst>
            <a:outerShdw blurRad="114300" dist="50800" dir="8100000" algn="bl" rotWithShape="0">
              <a:srgbClr val="000000">
                <a:alpha val="10000"/>
              </a:srgbClr>
            </a:outerShdw>
          </a:effectLst>
        </p:spPr>
        <p:txBody>
          <a:bodyPr/>
          <a:lstStyle/>
          <a:p>
            <a:endParaRPr lang="en-US"/>
          </a:p>
        </p:txBody>
      </p:sp>
      <p:pic>
        <p:nvPicPr>
          <p:cNvPr id="6" name="Image 0" descr="preencoded.png"/>
          <p:cNvPicPr>
            <a:picLocks noChangeAspect="1"/>
          </p:cNvPicPr>
          <p:nvPr/>
        </p:nvPicPr>
        <p:blipFill>
          <a:blip r:embed="rId3"/>
          <a:stretch>
            <a:fillRect/>
          </a:stretch>
        </p:blipFill>
        <p:spPr>
          <a:xfrm>
            <a:off x="1005840" y="2194560"/>
            <a:ext cx="640080" cy="640080"/>
          </a:xfrm>
          <a:prstGeom prst="rect">
            <a:avLst/>
          </a:prstGeom>
        </p:spPr>
      </p:pic>
      <p:sp>
        <p:nvSpPr>
          <p:cNvPr id="7" name="Text 4"/>
          <p:cNvSpPr/>
          <p:nvPr/>
        </p:nvSpPr>
        <p:spPr>
          <a:xfrm>
            <a:off x="1005840" y="2926080"/>
            <a:ext cx="5120640" cy="822960"/>
          </a:xfrm>
          <a:prstGeom prst="rect">
            <a:avLst/>
          </a:prstGeom>
          <a:noFill/>
          <a:ln/>
        </p:spPr>
        <p:txBody>
          <a:bodyPr wrap="square" lIns="0" tIns="0" rIns="0" bIns="0" rtlCol="0" anchor="ctr"/>
          <a:lstStyle/>
          <a:p>
            <a:pPr marL="0" indent="0">
              <a:lnSpc>
                <a:spcPts val="2600"/>
              </a:lnSpc>
              <a:buNone/>
            </a:pPr>
            <a:r>
              <a:rPr lang="en-US" sz="2200" b="1" dirty="0">
                <a:solidFill>
                  <a:srgbClr val="FFFFFF"/>
                </a:solidFill>
                <a:latin typeface="Georgia" pitchFamily="34" charset="0"/>
                <a:ea typeface="Georgia" pitchFamily="34" charset="-122"/>
                <a:cs typeface="Georgia" pitchFamily="34" charset="-120"/>
              </a:rPr>
              <a:t>Manhattan Project scale </a:t>
            </a:r>
          </a:p>
          <a:p>
            <a:pPr marL="0" indent="0">
              <a:lnSpc>
                <a:spcPts val="2600"/>
              </a:lnSpc>
              <a:buNone/>
            </a:pPr>
            <a:r>
              <a:rPr lang="en-US" sz="2200" b="1" dirty="0">
                <a:solidFill>
                  <a:srgbClr val="FFFFFF"/>
                </a:solidFill>
                <a:latin typeface="Georgia" pitchFamily="34" charset="0"/>
                <a:ea typeface="Georgia" pitchFamily="34" charset="-122"/>
                <a:cs typeface="Georgia" pitchFamily="34" charset="-120"/>
              </a:rPr>
              <a:t>by federal design</a:t>
            </a:r>
            <a:endParaRPr lang="en-US" sz="2200" dirty="0"/>
          </a:p>
        </p:txBody>
      </p:sp>
      <p:sp>
        <p:nvSpPr>
          <p:cNvPr id="8" name="Text 5"/>
          <p:cNvSpPr/>
          <p:nvPr/>
        </p:nvSpPr>
        <p:spPr>
          <a:xfrm>
            <a:off x="1005840" y="3840480"/>
            <a:ext cx="5120640" cy="1828800"/>
          </a:xfrm>
          <a:prstGeom prst="rect">
            <a:avLst/>
          </a:prstGeom>
          <a:noFill/>
          <a:ln/>
        </p:spPr>
        <p:txBody>
          <a:bodyPr wrap="square" lIns="0" tIns="0" rIns="0" bIns="0" rtlCol="0" anchor="ctr"/>
          <a:lstStyle/>
          <a:p>
            <a:pPr marL="0" indent="0">
              <a:lnSpc>
                <a:spcPts val="2100"/>
              </a:lnSpc>
              <a:buNone/>
            </a:pPr>
            <a:r>
              <a:rPr lang="en-US" sz="1400" dirty="0">
                <a:solidFill>
                  <a:srgbClr val="E7B3BC"/>
                </a:solidFill>
                <a:latin typeface="Calibri" pitchFamily="34" charset="0"/>
                <a:ea typeface="Calibri" pitchFamily="34" charset="-122"/>
                <a:cs typeface="Calibri" pitchFamily="34" charset="-120"/>
              </a:rPr>
              <a:t>Launched by executive order on November 24, 2025, the Genesis Mission directs the Department of Energy to build a national AI-for-science platform explicitly compared to the Manhattan Project and Apollo.</a:t>
            </a:r>
            <a:endParaRPr lang="en-US" sz="1400" dirty="0"/>
          </a:p>
        </p:txBody>
      </p:sp>
      <p:sp>
        <p:nvSpPr>
          <p:cNvPr id="9" name="Shape 6"/>
          <p:cNvSpPr/>
          <p:nvPr/>
        </p:nvSpPr>
        <p:spPr>
          <a:xfrm>
            <a:off x="6720840" y="1828800"/>
            <a:ext cx="4828032" cy="1261872"/>
          </a:xfrm>
          <a:prstGeom prst="rect">
            <a:avLst/>
          </a:prstGeom>
          <a:solidFill>
            <a:srgbClr val="F4F1F1"/>
          </a:solidFill>
          <a:ln w="12700">
            <a:solidFill>
              <a:srgbClr val="E3DCDC"/>
            </a:solidFill>
            <a:prstDash val="solid"/>
          </a:ln>
        </p:spPr>
        <p:txBody>
          <a:bodyPr/>
          <a:lstStyle/>
          <a:p>
            <a:endParaRPr lang="en-US"/>
          </a:p>
        </p:txBody>
      </p:sp>
      <p:pic>
        <p:nvPicPr>
          <p:cNvPr id="10" name="Image 1" descr="preencoded.png"/>
          <p:cNvPicPr>
            <a:picLocks noChangeAspect="1"/>
          </p:cNvPicPr>
          <p:nvPr/>
        </p:nvPicPr>
        <p:blipFill>
          <a:blip r:embed="rId4"/>
          <a:stretch>
            <a:fillRect/>
          </a:stretch>
        </p:blipFill>
        <p:spPr>
          <a:xfrm>
            <a:off x="6967728" y="2075688"/>
            <a:ext cx="420624" cy="420624"/>
          </a:xfrm>
          <a:prstGeom prst="rect">
            <a:avLst/>
          </a:prstGeom>
        </p:spPr>
      </p:pic>
      <p:sp>
        <p:nvSpPr>
          <p:cNvPr id="11" name="Text 7"/>
          <p:cNvSpPr/>
          <p:nvPr/>
        </p:nvSpPr>
        <p:spPr>
          <a:xfrm>
            <a:off x="7589520" y="1993392"/>
            <a:ext cx="3840480" cy="365760"/>
          </a:xfrm>
          <a:prstGeom prst="rect">
            <a:avLst/>
          </a:prstGeom>
          <a:noFill/>
          <a:ln/>
        </p:spPr>
        <p:txBody>
          <a:bodyPr wrap="square" lIns="0" tIns="0" rIns="0" bIns="0" rtlCol="0" anchor="ctr"/>
          <a:lstStyle/>
          <a:p>
            <a:pPr marL="0" indent="0">
              <a:buNone/>
            </a:pPr>
            <a:r>
              <a:rPr lang="en-US" sz="1600" b="1" dirty="0">
                <a:solidFill>
                  <a:srgbClr val="151515"/>
                </a:solidFill>
                <a:latin typeface="Georgia" pitchFamily="34" charset="0"/>
                <a:ea typeface="Georgia" pitchFamily="34" charset="-122"/>
                <a:cs typeface="Georgia" pitchFamily="34" charset="-120"/>
              </a:rPr>
              <a:t>17 national laboratories</a:t>
            </a:r>
            <a:endParaRPr lang="en-US" sz="1600" dirty="0"/>
          </a:p>
        </p:txBody>
      </p:sp>
      <p:sp>
        <p:nvSpPr>
          <p:cNvPr id="12" name="Text 8"/>
          <p:cNvSpPr/>
          <p:nvPr/>
        </p:nvSpPr>
        <p:spPr>
          <a:xfrm>
            <a:off x="7589520" y="2359152"/>
            <a:ext cx="3794760" cy="685800"/>
          </a:xfrm>
          <a:prstGeom prst="rect">
            <a:avLst/>
          </a:prstGeom>
          <a:noFill/>
          <a:ln/>
        </p:spPr>
        <p:txBody>
          <a:bodyPr wrap="square" lIns="0" tIns="0" rIns="0" bIns="0" rtlCol="0" anchor="ctr"/>
          <a:lstStyle/>
          <a:p>
            <a:pPr marL="0" indent="0">
              <a:lnSpc>
                <a:spcPts val="1500"/>
              </a:lnSpc>
              <a:buNone/>
            </a:pPr>
            <a:r>
              <a:rPr lang="en-US" sz="1200" dirty="0">
                <a:solidFill>
                  <a:srgbClr val="242424"/>
                </a:solidFill>
                <a:latin typeface="Calibri" pitchFamily="34" charset="0"/>
                <a:ea typeface="Calibri" pitchFamily="34" charset="-122"/>
                <a:cs typeface="Calibri" pitchFamily="34" charset="-120"/>
              </a:rPr>
              <a:t>Mobilized as one integrated discovery platform — each a campus of electrical-intensive facilities.</a:t>
            </a:r>
            <a:endParaRPr lang="en-US" sz="1200" dirty="0"/>
          </a:p>
        </p:txBody>
      </p:sp>
      <p:sp>
        <p:nvSpPr>
          <p:cNvPr id="13" name="Shape 9"/>
          <p:cNvSpPr/>
          <p:nvPr/>
        </p:nvSpPr>
        <p:spPr>
          <a:xfrm>
            <a:off x="6720840" y="3232404"/>
            <a:ext cx="4828032" cy="1261872"/>
          </a:xfrm>
          <a:prstGeom prst="rect">
            <a:avLst/>
          </a:prstGeom>
          <a:solidFill>
            <a:srgbClr val="F4F1F1"/>
          </a:solidFill>
          <a:ln w="12700">
            <a:solidFill>
              <a:srgbClr val="E3DCDC"/>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6967728" y="3479292"/>
            <a:ext cx="420624" cy="420624"/>
          </a:xfrm>
          <a:prstGeom prst="rect">
            <a:avLst/>
          </a:prstGeom>
        </p:spPr>
      </p:pic>
      <p:sp>
        <p:nvSpPr>
          <p:cNvPr id="15" name="Text 10"/>
          <p:cNvSpPr/>
          <p:nvPr/>
        </p:nvSpPr>
        <p:spPr>
          <a:xfrm>
            <a:off x="7589520" y="3396996"/>
            <a:ext cx="3840480" cy="365760"/>
          </a:xfrm>
          <a:prstGeom prst="rect">
            <a:avLst/>
          </a:prstGeom>
          <a:noFill/>
          <a:ln/>
        </p:spPr>
        <p:txBody>
          <a:bodyPr wrap="square" lIns="0" tIns="0" rIns="0" bIns="0" rtlCol="0" anchor="ctr"/>
          <a:lstStyle/>
          <a:p>
            <a:pPr marL="0" indent="0">
              <a:buNone/>
            </a:pPr>
            <a:r>
              <a:rPr lang="en-US" sz="1600" b="1" dirty="0">
                <a:solidFill>
                  <a:srgbClr val="151515"/>
                </a:solidFill>
                <a:latin typeface="Georgia" pitchFamily="34" charset="0"/>
                <a:ea typeface="Georgia" pitchFamily="34" charset="-122"/>
                <a:cs typeface="Georgia" pitchFamily="34" charset="-120"/>
              </a:rPr>
              <a:t>Supercomputing backbone</a:t>
            </a:r>
            <a:endParaRPr lang="en-US" sz="1600" dirty="0"/>
          </a:p>
        </p:txBody>
      </p:sp>
      <p:sp>
        <p:nvSpPr>
          <p:cNvPr id="16" name="Text 11"/>
          <p:cNvSpPr/>
          <p:nvPr/>
        </p:nvSpPr>
        <p:spPr>
          <a:xfrm>
            <a:off x="7589520" y="3762756"/>
            <a:ext cx="3794760" cy="685800"/>
          </a:xfrm>
          <a:prstGeom prst="rect">
            <a:avLst/>
          </a:prstGeom>
          <a:noFill/>
          <a:ln/>
        </p:spPr>
        <p:txBody>
          <a:bodyPr wrap="square" lIns="0" tIns="0" rIns="0" bIns="0" rtlCol="0" anchor="ctr"/>
          <a:lstStyle/>
          <a:p>
            <a:pPr marL="0" indent="0">
              <a:lnSpc>
                <a:spcPts val="1500"/>
              </a:lnSpc>
              <a:buNone/>
            </a:pPr>
            <a:r>
              <a:rPr lang="en-US" sz="1200" dirty="0">
                <a:solidFill>
                  <a:srgbClr val="242424"/>
                </a:solidFill>
                <a:latin typeface="Calibri" pitchFamily="34" charset="0"/>
                <a:ea typeface="Calibri" pitchFamily="34" charset="-122"/>
                <a:cs typeface="Calibri" pitchFamily="34" charset="-120"/>
              </a:rPr>
              <a:t>New high-performance compute, secure data centers, and automated labs to be powered and wired.</a:t>
            </a:r>
            <a:endParaRPr lang="en-US" sz="1200" dirty="0"/>
          </a:p>
        </p:txBody>
      </p:sp>
      <p:sp>
        <p:nvSpPr>
          <p:cNvPr id="17" name="Shape 12"/>
          <p:cNvSpPr/>
          <p:nvPr/>
        </p:nvSpPr>
        <p:spPr>
          <a:xfrm>
            <a:off x="6720840" y="4636008"/>
            <a:ext cx="4828032" cy="1261872"/>
          </a:xfrm>
          <a:prstGeom prst="rect">
            <a:avLst/>
          </a:prstGeom>
          <a:solidFill>
            <a:srgbClr val="F4F1F1"/>
          </a:solidFill>
          <a:ln w="12700">
            <a:solidFill>
              <a:srgbClr val="E3DCDC"/>
            </a:solidFill>
            <a:prstDash val="solid"/>
          </a:ln>
        </p:spPr>
        <p:txBody>
          <a:bodyPr/>
          <a:lstStyle/>
          <a:p>
            <a:endParaRPr lang="en-US"/>
          </a:p>
        </p:txBody>
      </p:sp>
      <p:pic>
        <p:nvPicPr>
          <p:cNvPr id="18" name="Image 3" descr="preencoded.png"/>
          <p:cNvPicPr>
            <a:picLocks noChangeAspect="1"/>
          </p:cNvPicPr>
          <p:nvPr/>
        </p:nvPicPr>
        <p:blipFill>
          <a:blip r:embed="rId6"/>
          <a:stretch>
            <a:fillRect/>
          </a:stretch>
        </p:blipFill>
        <p:spPr>
          <a:xfrm>
            <a:off x="6967728" y="4882896"/>
            <a:ext cx="420624" cy="420624"/>
          </a:xfrm>
          <a:prstGeom prst="rect">
            <a:avLst/>
          </a:prstGeom>
        </p:spPr>
      </p:pic>
      <p:sp>
        <p:nvSpPr>
          <p:cNvPr id="19" name="Text 13"/>
          <p:cNvSpPr/>
          <p:nvPr/>
        </p:nvSpPr>
        <p:spPr>
          <a:xfrm>
            <a:off x="7589520" y="4800600"/>
            <a:ext cx="3840480" cy="365760"/>
          </a:xfrm>
          <a:prstGeom prst="rect">
            <a:avLst/>
          </a:prstGeom>
          <a:noFill/>
          <a:ln/>
        </p:spPr>
        <p:txBody>
          <a:bodyPr wrap="square" lIns="0" tIns="0" rIns="0" bIns="0" rtlCol="0" anchor="ctr"/>
          <a:lstStyle/>
          <a:p>
            <a:pPr marL="0" indent="0">
              <a:buNone/>
            </a:pPr>
            <a:r>
              <a:rPr lang="en-US" sz="1600" b="1" dirty="0">
                <a:solidFill>
                  <a:srgbClr val="151515"/>
                </a:solidFill>
                <a:latin typeface="Georgia" pitchFamily="34" charset="0"/>
                <a:ea typeface="Georgia" pitchFamily="34" charset="-122"/>
                <a:cs typeface="Georgia" pitchFamily="34" charset="-120"/>
              </a:rPr>
              <a:t>Energy dominance mandate</a:t>
            </a:r>
            <a:endParaRPr lang="en-US" sz="1600" dirty="0"/>
          </a:p>
        </p:txBody>
      </p:sp>
      <p:sp>
        <p:nvSpPr>
          <p:cNvPr id="20" name="Text 14"/>
          <p:cNvSpPr/>
          <p:nvPr/>
        </p:nvSpPr>
        <p:spPr>
          <a:xfrm>
            <a:off x="7589520" y="5166360"/>
            <a:ext cx="3794760" cy="685800"/>
          </a:xfrm>
          <a:prstGeom prst="rect">
            <a:avLst/>
          </a:prstGeom>
          <a:noFill/>
          <a:ln/>
        </p:spPr>
        <p:txBody>
          <a:bodyPr wrap="square" lIns="0" tIns="0" rIns="0" bIns="0" rtlCol="0" anchor="ctr"/>
          <a:lstStyle/>
          <a:p>
            <a:pPr marL="0" indent="0">
              <a:lnSpc>
                <a:spcPts val="1500"/>
              </a:lnSpc>
              <a:buNone/>
            </a:pPr>
            <a:r>
              <a:rPr lang="en-US" sz="1200" dirty="0">
                <a:solidFill>
                  <a:srgbClr val="242424"/>
                </a:solidFill>
                <a:latin typeface="Calibri" pitchFamily="34" charset="0"/>
                <a:ea typeface="Calibri" pitchFamily="34" charset="-122"/>
                <a:cs typeface="Calibri" pitchFamily="34" charset="-120"/>
              </a:rPr>
              <a:t>The Mission is tied directly to securing American energy — which means generation and grid.</a:t>
            </a:r>
            <a:endParaRPr lang="en-US" sz="1200" dirty="0"/>
          </a:p>
        </p:txBody>
      </p:sp>
      <p:sp>
        <p:nvSpPr>
          <p:cNvPr id="22" name="Shape 15"/>
          <p:cNvSpPr/>
          <p:nvPr/>
        </p:nvSpPr>
        <p:spPr>
          <a:xfrm>
            <a:off x="640080" y="6455664"/>
            <a:ext cx="91440" cy="91440"/>
          </a:xfrm>
          <a:prstGeom prst="rect">
            <a:avLst/>
          </a:prstGeom>
          <a:solidFill>
            <a:srgbClr val="6E1422"/>
          </a:solidFill>
          <a:ln/>
        </p:spPr>
        <p:txBody>
          <a:bodyPr/>
          <a:lstStyle/>
          <a:p>
            <a:endParaRPr lang="en-US"/>
          </a:p>
        </p:txBody>
      </p:sp>
      <p:sp>
        <p:nvSpPr>
          <p:cNvPr id="23" name="Text 16"/>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24" name="Text 17"/>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7</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566928"/>
            <a:ext cx="146304" cy="146304"/>
          </a:xfrm>
          <a:prstGeom prst="rect">
            <a:avLst/>
          </a:prstGeom>
          <a:solidFill>
            <a:srgbClr val="6E1422"/>
          </a:solidFill>
          <a:ln/>
        </p:spPr>
        <p:txBody>
          <a:bodyPr/>
          <a:lstStyle/>
          <a:p>
            <a:endParaRPr lang="en-US"/>
          </a:p>
        </p:txBody>
      </p:sp>
      <p:sp>
        <p:nvSpPr>
          <p:cNvPr id="3" name="Text 1"/>
          <p:cNvSpPr/>
          <p:nvPr/>
        </p:nvSpPr>
        <p:spPr>
          <a:xfrm>
            <a:off x="896112" y="502920"/>
            <a:ext cx="10058400" cy="274320"/>
          </a:xfrm>
          <a:prstGeom prst="rect">
            <a:avLst/>
          </a:prstGeom>
          <a:noFill/>
          <a:ln/>
        </p:spPr>
        <p:txBody>
          <a:bodyPr wrap="square" lIns="0" tIns="0" rIns="0" bIns="0" rtlCol="0" anchor="ctr"/>
          <a:lstStyle/>
          <a:p>
            <a:pPr marL="0" indent="0">
              <a:buNone/>
            </a:pPr>
            <a:r>
              <a:rPr lang="en-US" sz="1250" b="1" kern="0" spc="250" dirty="0">
                <a:solidFill>
                  <a:srgbClr val="6E1422"/>
                </a:solidFill>
                <a:latin typeface="Calibri" pitchFamily="34" charset="0"/>
                <a:ea typeface="Calibri" pitchFamily="34" charset="-122"/>
                <a:cs typeface="Calibri" pitchFamily="34" charset="-120"/>
              </a:rPr>
              <a:t>POWER GENERATION</a:t>
            </a:r>
            <a:endParaRPr lang="en-US" sz="1250" dirty="0"/>
          </a:p>
        </p:txBody>
      </p:sp>
      <p:sp>
        <p:nvSpPr>
          <p:cNvPr id="4" name="Text 2"/>
          <p:cNvSpPr/>
          <p:nvPr/>
        </p:nvSpPr>
        <p:spPr>
          <a:xfrm>
            <a:off x="640080" y="841248"/>
            <a:ext cx="10881360" cy="914400"/>
          </a:xfrm>
          <a:prstGeom prst="rect">
            <a:avLst/>
          </a:prstGeom>
          <a:noFill/>
          <a:ln/>
        </p:spPr>
        <p:txBody>
          <a:bodyPr wrap="square" lIns="0" tIns="0" rIns="0" bIns="0" rtlCol="0" anchor="t"/>
          <a:lstStyle/>
          <a:p>
            <a:pPr marL="0" indent="0">
              <a:lnSpc>
                <a:spcPts val="3600"/>
              </a:lnSpc>
              <a:buNone/>
            </a:pPr>
            <a:r>
              <a:rPr lang="en-US" sz="3300" b="1" dirty="0">
                <a:solidFill>
                  <a:srgbClr val="151515"/>
                </a:solidFill>
                <a:latin typeface="Georgia" pitchFamily="34" charset="0"/>
                <a:ea typeface="Georgia" pitchFamily="34" charset="-122"/>
                <a:cs typeface="Georgia" pitchFamily="34" charset="-120"/>
              </a:rPr>
              <a:t>Quadrupling American nuclear by 2050</a:t>
            </a:r>
            <a:endParaRPr lang="en-US" sz="3300" dirty="0"/>
          </a:p>
        </p:txBody>
      </p:sp>
      <p:sp>
        <p:nvSpPr>
          <p:cNvPr id="5" name="Text 3"/>
          <p:cNvSpPr/>
          <p:nvPr/>
        </p:nvSpPr>
        <p:spPr>
          <a:xfrm>
            <a:off x="640080" y="1828800"/>
            <a:ext cx="5760720" cy="1737360"/>
          </a:xfrm>
          <a:prstGeom prst="rect">
            <a:avLst/>
          </a:prstGeom>
          <a:noFill/>
          <a:ln/>
        </p:spPr>
        <p:txBody>
          <a:bodyPr wrap="square" lIns="0" tIns="0" rIns="0" bIns="0" rtlCol="0" anchor="ctr"/>
          <a:lstStyle/>
          <a:p>
            <a:pPr marL="0" indent="0">
              <a:lnSpc>
                <a:spcPts val="2400"/>
              </a:lnSpc>
              <a:buNone/>
            </a:pPr>
            <a:r>
              <a:rPr lang="en-US" sz="1600" dirty="0">
                <a:solidFill>
                  <a:srgbClr val="242424"/>
                </a:solidFill>
                <a:latin typeface="Calibri" pitchFamily="34" charset="0"/>
                <a:ea typeface="Calibri" pitchFamily="34" charset="-122"/>
                <a:cs typeface="Calibri" pitchFamily="34" charset="-120"/>
              </a:rPr>
              <a:t>Four executive orders signed May 2025 set a national target: </a:t>
            </a:r>
            <a:r>
              <a:rPr lang="en-US" sz="1600" b="1" dirty="0">
                <a:solidFill>
                  <a:srgbClr val="6E1422"/>
                </a:solidFill>
                <a:latin typeface="Calibri" pitchFamily="34" charset="0"/>
                <a:ea typeface="Calibri" pitchFamily="34" charset="-122"/>
                <a:cs typeface="Calibri" pitchFamily="34" charset="-120"/>
              </a:rPr>
              <a:t>300 GW of net-new nuclear capacity by 2050</a:t>
            </a:r>
            <a:r>
              <a:rPr lang="en-US" sz="1600" dirty="0">
                <a:solidFill>
                  <a:srgbClr val="242424"/>
                </a:solidFill>
                <a:latin typeface="Calibri" pitchFamily="34" charset="0"/>
                <a:ea typeface="Calibri" pitchFamily="34" charset="-122"/>
                <a:cs typeface="Calibri" pitchFamily="34" charset="-120"/>
              </a:rPr>
              <a:t> quadrupling the fleet from 100 GW today to 400 GW. </a:t>
            </a:r>
            <a:endParaRPr lang="en-US" sz="1600" dirty="0"/>
          </a:p>
        </p:txBody>
      </p:sp>
      <p:sp>
        <p:nvSpPr>
          <p:cNvPr id="6" name="Shape 4"/>
          <p:cNvSpPr/>
          <p:nvPr/>
        </p:nvSpPr>
        <p:spPr>
          <a:xfrm>
            <a:off x="640080" y="3703320"/>
            <a:ext cx="1847088" cy="1463040"/>
          </a:xfrm>
          <a:prstGeom prst="rect">
            <a:avLst/>
          </a:prstGeom>
          <a:solidFill>
            <a:srgbClr val="F4F1F1"/>
          </a:solidFill>
          <a:ln w="12700">
            <a:solidFill>
              <a:srgbClr val="E3DCDC"/>
            </a:solidFill>
            <a:prstDash val="solid"/>
          </a:ln>
        </p:spPr>
        <p:txBody>
          <a:bodyPr/>
          <a:lstStyle/>
          <a:p>
            <a:endParaRPr lang="en-US"/>
          </a:p>
        </p:txBody>
      </p:sp>
      <p:sp>
        <p:nvSpPr>
          <p:cNvPr id="7" name="Text 5"/>
          <p:cNvSpPr/>
          <p:nvPr/>
        </p:nvSpPr>
        <p:spPr>
          <a:xfrm>
            <a:off x="749808" y="3840480"/>
            <a:ext cx="1645920" cy="548640"/>
          </a:xfrm>
          <a:prstGeom prst="rect">
            <a:avLst/>
          </a:prstGeom>
          <a:noFill/>
          <a:ln/>
        </p:spPr>
        <p:txBody>
          <a:bodyPr wrap="square" lIns="0" tIns="0" rIns="0" bIns="0" rtlCol="0" anchor="ctr"/>
          <a:lstStyle/>
          <a:p>
            <a:pPr marL="0" indent="0" algn="ctr">
              <a:buNone/>
            </a:pPr>
            <a:r>
              <a:rPr lang="en-US" sz="2700" b="1" dirty="0">
                <a:solidFill>
                  <a:srgbClr val="6E1422"/>
                </a:solidFill>
                <a:latin typeface="Georgia" pitchFamily="34" charset="0"/>
                <a:ea typeface="Georgia" pitchFamily="34" charset="-122"/>
                <a:cs typeface="Georgia" pitchFamily="34" charset="-120"/>
              </a:rPr>
              <a:t>10</a:t>
            </a:r>
            <a:endParaRPr lang="en-US" sz="2700" dirty="0"/>
          </a:p>
        </p:txBody>
      </p:sp>
      <p:sp>
        <p:nvSpPr>
          <p:cNvPr id="8" name="Text 6"/>
          <p:cNvSpPr/>
          <p:nvPr/>
        </p:nvSpPr>
        <p:spPr>
          <a:xfrm>
            <a:off x="768096" y="4407408"/>
            <a:ext cx="1591056" cy="713232"/>
          </a:xfrm>
          <a:prstGeom prst="rect">
            <a:avLst/>
          </a:prstGeom>
          <a:noFill/>
          <a:ln/>
        </p:spPr>
        <p:txBody>
          <a:bodyPr wrap="square" lIns="0" tIns="0" rIns="0" bIns="0" rtlCol="0" anchor="ctr"/>
          <a:lstStyle/>
          <a:p>
            <a:pPr marL="0" indent="0" algn="ctr">
              <a:lnSpc>
                <a:spcPts val="1400"/>
              </a:lnSpc>
              <a:buNone/>
            </a:pPr>
            <a:r>
              <a:rPr lang="en-US" sz="1100" dirty="0">
                <a:solidFill>
                  <a:srgbClr val="242424"/>
                </a:solidFill>
                <a:latin typeface="Calibri" pitchFamily="34" charset="0"/>
                <a:ea typeface="Calibri" pitchFamily="34" charset="-122"/>
                <a:cs typeface="Calibri" pitchFamily="34" charset="-120"/>
              </a:rPr>
              <a:t>large reactors to be under construction by 2030</a:t>
            </a:r>
            <a:endParaRPr lang="en-US" sz="1100" dirty="0"/>
          </a:p>
        </p:txBody>
      </p:sp>
      <p:sp>
        <p:nvSpPr>
          <p:cNvPr id="9" name="Shape 7"/>
          <p:cNvSpPr/>
          <p:nvPr/>
        </p:nvSpPr>
        <p:spPr>
          <a:xfrm>
            <a:off x="2587752" y="3703320"/>
            <a:ext cx="1847088" cy="1463040"/>
          </a:xfrm>
          <a:prstGeom prst="rect">
            <a:avLst/>
          </a:prstGeom>
          <a:solidFill>
            <a:srgbClr val="F4F1F1"/>
          </a:solidFill>
          <a:ln w="12700">
            <a:solidFill>
              <a:srgbClr val="E3DCDC"/>
            </a:solidFill>
            <a:prstDash val="solid"/>
          </a:ln>
        </p:spPr>
        <p:txBody>
          <a:bodyPr/>
          <a:lstStyle/>
          <a:p>
            <a:endParaRPr lang="en-US"/>
          </a:p>
        </p:txBody>
      </p:sp>
      <p:sp>
        <p:nvSpPr>
          <p:cNvPr id="10" name="Text 8"/>
          <p:cNvSpPr/>
          <p:nvPr/>
        </p:nvSpPr>
        <p:spPr>
          <a:xfrm>
            <a:off x="2697480" y="3840480"/>
            <a:ext cx="1645920" cy="548640"/>
          </a:xfrm>
          <a:prstGeom prst="rect">
            <a:avLst/>
          </a:prstGeom>
          <a:noFill/>
          <a:ln/>
        </p:spPr>
        <p:txBody>
          <a:bodyPr wrap="square" lIns="0" tIns="0" rIns="0" bIns="0" rtlCol="0" anchor="ctr"/>
          <a:lstStyle/>
          <a:p>
            <a:pPr marL="0" indent="0" algn="ctr">
              <a:buNone/>
            </a:pPr>
            <a:r>
              <a:rPr lang="en-US" sz="2700" b="1" dirty="0">
                <a:solidFill>
                  <a:srgbClr val="6E1422"/>
                </a:solidFill>
                <a:latin typeface="Georgia" pitchFamily="34" charset="0"/>
                <a:ea typeface="Georgia" pitchFamily="34" charset="-122"/>
                <a:cs typeface="Georgia" pitchFamily="34" charset="-120"/>
              </a:rPr>
              <a:t>$1T+</a:t>
            </a:r>
            <a:endParaRPr lang="en-US" sz="2700" dirty="0"/>
          </a:p>
        </p:txBody>
      </p:sp>
      <p:sp>
        <p:nvSpPr>
          <p:cNvPr id="11" name="Text 9"/>
          <p:cNvSpPr/>
          <p:nvPr/>
        </p:nvSpPr>
        <p:spPr>
          <a:xfrm>
            <a:off x="2715768" y="4407408"/>
            <a:ext cx="1591056" cy="713232"/>
          </a:xfrm>
          <a:prstGeom prst="rect">
            <a:avLst/>
          </a:prstGeom>
          <a:noFill/>
          <a:ln/>
        </p:spPr>
        <p:txBody>
          <a:bodyPr wrap="square" lIns="0" tIns="0" rIns="0" bIns="0" rtlCol="0" anchor="ctr"/>
          <a:lstStyle/>
          <a:p>
            <a:pPr marL="0" indent="0" algn="ctr">
              <a:lnSpc>
                <a:spcPts val="1400"/>
              </a:lnSpc>
              <a:buNone/>
            </a:pPr>
            <a:r>
              <a:rPr lang="en-US" sz="1100" dirty="0">
                <a:solidFill>
                  <a:srgbClr val="242424"/>
                </a:solidFill>
                <a:latin typeface="Calibri" pitchFamily="34" charset="0"/>
                <a:ea typeface="Calibri" pitchFamily="34" charset="-122"/>
                <a:cs typeface="Calibri" pitchFamily="34" charset="-120"/>
              </a:rPr>
              <a:t>of investment to stand up the new nuclear base</a:t>
            </a:r>
            <a:endParaRPr lang="en-US" sz="1100" dirty="0"/>
          </a:p>
        </p:txBody>
      </p:sp>
      <p:sp>
        <p:nvSpPr>
          <p:cNvPr id="12" name="Shape 10"/>
          <p:cNvSpPr/>
          <p:nvPr/>
        </p:nvSpPr>
        <p:spPr>
          <a:xfrm>
            <a:off x="4535424" y="3703320"/>
            <a:ext cx="1847088" cy="1463040"/>
          </a:xfrm>
          <a:prstGeom prst="rect">
            <a:avLst/>
          </a:prstGeom>
          <a:solidFill>
            <a:srgbClr val="F4F1F1"/>
          </a:solidFill>
          <a:ln w="12700">
            <a:solidFill>
              <a:srgbClr val="E3DCDC"/>
            </a:solidFill>
            <a:prstDash val="solid"/>
          </a:ln>
        </p:spPr>
        <p:txBody>
          <a:bodyPr/>
          <a:lstStyle/>
          <a:p>
            <a:endParaRPr lang="en-US"/>
          </a:p>
        </p:txBody>
      </p:sp>
      <p:sp>
        <p:nvSpPr>
          <p:cNvPr id="13" name="Text 11"/>
          <p:cNvSpPr/>
          <p:nvPr/>
        </p:nvSpPr>
        <p:spPr>
          <a:xfrm>
            <a:off x="4645152" y="3840480"/>
            <a:ext cx="1645920" cy="548640"/>
          </a:xfrm>
          <a:prstGeom prst="rect">
            <a:avLst/>
          </a:prstGeom>
          <a:noFill/>
          <a:ln/>
        </p:spPr>
        <p:txBody>
          <a:bodyPr wrap="square" lIns="0" tIns="0" rIns="0" bIns="0" rtlCol="0" anchor="ctr"/>
          <a:lstStyle/>
          <a:p>
            <a:pPr marL="0" indent="0" algn="ctr">
              <a:buNone/>
            </a:pPr>
            <a:r>
              <a:rPr lang="en-US" sz="2700" b="1" dirty="0">
                <a:solidFill>
                  <a:srgbClr val="6E1422"/>
                </a:solidFill>
                <a:latin typeface="Georgia" pitchFamily="34" charset="0"/>
                <a:ea typeface="Georgia" pitchFamily="34" charset="-122"/>
                <a:cs typeface="Georgia" pitchFamily="34" charset="-120"/>
              </a:rPr>
              <a:t>25 / yr</a:t>
            </a:r>
            <a:endParaRPr lang="en-US" sz="2700" dirty="0"/>
          </a:p>
        </p:txBody>
      </p:sp>
      <p:sp>
        <p:nvSpPr>
          <p:cNvPr id="14" name="Text 12"/>
          <p:cNvSpPr/>
          <p:nvPr/>
        </p:nvSpPr>
        <p:spPr>
          <a:xfrm>
            <a:off x="4663440" y="4407408"/>
            <a:ext cx="1591056" cy="713232"/>
          </a:xfrm>
          <a:prstGeom prst="rect">
            <a:avLst/>
          </a:prstGeom>
          <a:noFill/>
          <a:ln/>
        </p:spPr>
        <p:txBody>
          <a:bodyPr wrap="square" lIns="0" tIns="0" rIns="0" bIns="0" rtlCol="0" anchor="ctr"/>
          <a:lstStyle/>
          <a:p>
            <a:pPr marL="0" indent="0" algn="ctr">
              <a:lnSpc>
                <a:spcPts val="1400"/>
              </a:lnSpc>
              <a:buNone/>
            </a:pPr>
            <a:r>
              <a:rPr lang="en-US" sz="1100" dirty="0">
                <a:solidFill>
                  <a:srgbClr val="242424"/>
                </a:solidFill>
                <a:latin typeface="Calibri" pitchFamily="34" charset="0"/>
                <a:ea typeface="Calibri" pitchFamily="34" charset="-122"/>
                <a:cs typeface="Calibri" pitchFamily="34" charset="-120"/>
              </a:rPr>
              <a:t>average reactor starts required through 2050</a:t>
            </a:r>
            <a:endParaRPr lang="en-US" sz="1100" dirty="0"/>
          </a:p>
        </p:txBody>
      </p:sp>
      <p:graphicFrame>
        <p:nvGraphicFramePr>
          <p:cNvPr id="15" name="Chart 0"/>
          <p:cNvGraphicFramePr/>
          <p:nvPr/>
        </p:nvGraphicFramePr>
        <p:xfrm>
          <a:off x="6583680" y="1828800"/>
          <a:ext cx="493776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17" name="Shape 13"/>
          <p:cNvSpPr/>
          <p:nvPr/>
        </p:nvSpPr>
        <p:spPr>
          <a:xfrm>
            <a:off x="640080" y="6455664"/>
            <a:ext cx="91440" cy="91440"/>
          </a:xfrm>
          <a:prstGeom prst="rect">
            <a:avLst/>
          </a:prstGeom>
          <a:solidFill>
            <a:srgbClr val="6E1422"/>
          </a:solidFill>
          <a:ln/>
        </p:spPr>
        <p:txBody>
          <a:bodyPr/>
          <a:lstStyle/>
          <a:p>
            <a:endParaRPr lang="en-US"/>
          </a:p>
        </p:txBody>
      </p:sp>
      <p:sp>
        <p:nvSpPr>
          <p:cNvPr id="18" name="Text 14"/>
          <p:cNvSpPr/>
          <p:nvPr/>
        </p:nvSpPr>
        <p:spPr>
          <a:xfrm>
            <a:off x="822960" y="6327648"/>
            <a:ext cx="7315200" cy="347472"/>
          </a:xfrm>
          <a:prstGeom prst="rect">
            <a:avLst/>
          </a:prstGeom>
          <a:noFill/>
          <a:ln/>
        </p:spPr>
        <p:txBody>
          <a:bodyPr wrap="square" lIns="0" tIns="0" rIns="0" bIns="0" rtlCol="0" anchor="ctr"/>
          <a:lstStyle/>
          <a:p>
            <a:pPr marL="0" indent="0">
              <a:buNone/>
            </a:pPr>
            <a:r>
              <a:rPr lang="en-US" sz="900" kern="0" spc="150" dirty="0">
                <a:solidFill>
                  <a:srgbClr val="9A9A9A"/>
                </a:solidFill>
                <a:latin typeface="Calibri" pitchFamily="34" charset="0"/>
                <a:ea typeface="Calibri" pitchFamily="34" charset="-122"/>
                <a:cs typeface="Calibri" pitchFamily="34" charset="-120"/>
              </a:rPr>
              <a:t>ELECTRI INTERNATIONAL  ·  Academy of Electrical Contractors</a:t>
            </a:r>
            <a:endParaRPr lang="en-US" sz="900" dirty="0"/>
          </a:p>
        </p:txBody>
      </p:sp>
      <p:sp>
        <p:nvSpPr>
          <p:cNvPr id="19" name="Text 15"/>
          <p:cNvSpPr/>
          <p:nvPr/>
        </p:nvSpPr>
        <p:spPr>
          <a:xfrm>
            <a:off x="10817352" y="6327648"/>
            <a:ext cx="731520" cy="347472"/>
          </a:xfrm>
          <a:prstGeom prst="rect">
            <a:avLst/>
          </a:prstGeom>
          <a:noFill/>
          <a:ln/>
        </p:spPr>
        <p:txBody>
          <a:bodyPr wrap="square" lIns="0" tIns="0" rIns="0" bIns="0" rtlCol="0" anchor="ctr"/>
          <a:lstStyle/>
          <a:p>
            <a:pPr marL="0" indent="0" algn="r">
              <a:buNone/>
            </a:pPr>
            <a:r>
              <a:rPr lang="en-US" sz="900" dirty="0">
                <a:solidFill>
                  <a:srgbClr val="9A9A9A"/>
                </a:solidFill>
                <a:latin typeface="Calibri" pitchFamily="34" charset="0"/>
                <a:ea typeface="Calibri" pitchFamily="34" charset="-122"/>
                <a:cs typeface="Calibri" pitchFamily="34" charset="-120"/>
              </a:rPr>
              <a:t>8</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9D2931"/>
      </a:dk2>
      <a:lt2>
        <a:srgbClr val="E7E6E6"/>
      </a:lt2>
      <a:accent1>
        <a:srgbClr val="9D293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BDC8342C34B64A9650556F98C4D1B0" ma:contentTypeVersion="22" ma:contentTypeDescription="Create a new document." ma:contentTypeScope="" ma:versionID="f8bd46091dcb97641c08ad04720e8ef6">
  <xsd:schema xmlns:xsd="http://www.w3.org/2001/XMLSchema" xmlns:xs="http://www.w3.org/2001/XMLSchema" xmlns:p="http://schemas.microsoft.com/office/2006/metadata/properties" xmlns:ns2="5e2a559a-3e75-40f3-a03c-700992ffa8d1" xmlns:ns3="74fbdb53-3231-4390-a348-1227205e1445" targetNamespace="http://schemas.microsoft.com/office/2006/metadata/properties" ma:root="true" ma:fieldsID="807e10a29ad4a063cd1768e17f9170be" ns2:_="" ns3:_="">
    <xsd:import namespace="5e2a559a-3e75-40f3-a03c-700992ffa8d1"/>
    <xsd:import namespace="74fbdb53-3231-4390-a348-1227205e1445"/>
    <xsd:element name="properties">
      <xsd:complexType>
        <xsd:sequence>
          <xsd:element name="documentManagement">
            <xsd:complexType>
              <xsd:all>
                <xsd:element ref="ns2:Test" minOccurs="0"/>
                <xsd:element ref="ns2:MediaServiceMetadata" minOccurs="0"/>
                <xsd:element ref="ns2:MediaServiceFastMetadata" minOccurs="0"/>
                <xsd:element ref="ns2:Year_x002d_Month" minOccurs="0"/>
                <xsd:element ref="ns2:Month" minOccurs="0"/>
                <xsd:element ref="ns2:Event"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Entity"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a559a-3e75-40f3-a03c-700992ffa8d1" elementFormDefault="qualified">
    <xsd:import namespace="http://schemas.microsoft.com/office/2006/documentManagement/types"/>
    <xsd:import namespace="http://schemas.microsoft.com/office/infopath/2007/PartnerControls"/>
    <xsd:element name="Test" ma:index="8" nillable="true" ma:displayName="Document Type" ma:format="Dropdown" ma:internalName="Test">
      <xsd:simpleType>
        <xsd:union memberTypes="dms:Text">
          <xsd:simpleType>
            <xsd:restriction base="dms:Choice">
              <xsd:enumeration value="Policy"/>
              <xsd:enumeration value="Merrill Lynch Reports"/>
              <xsd:enumeration value="Minutes"/>
              <xsd:enumeration value="Correspondence"/>
              <xsd:enumeration value="Z&amp;W Report"/>
              <xsd:enumeration value="Slide Deck"/>
              <xsd:enumeration value="Nomination Letter"/>
              <xsd:enumeration value="Audit"/>
              <xsd:enumeration value="ELECTRI"/>
            </xsd:restriction>
          </xsd:simpleType>
        </xsd:un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Year_x002d_Month" ma:index="11" nillable="true" ma:displayName="Year" ma:format="Dropdown" ma:internalName="Year_x002d_Month">
      <xsd:simpleType>
        <xsd:restriction base="dms:Choice">
          <xsd:enumeration value="2022"/>
          <xsd:enumeration value="2023"/>
        </xsd:restriction>
      </xsd:simpleType>
    </xsd:element>
    <xsd:element name="Month" ma:index="12" nillable="true" ma:displayName="Month" ma:format="Dropdown" ma:internalName="Month">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Event" ma:index="13" nillable="true" ma:displayName="Event" ma:format="Dropdown" ma:internalName="Event">
      <xsd:simpleType>
        <xsd:restriction base="dms:Choice">
          <xsd:enumeration value="BOG"/>
          <xsd:enumeration value="EXCOM"/>
          <xsd:enumeration value="BOG + EXCOM"/>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b4b81bd-9055-4266-bd2a-918a5aba10c8"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Entity" ma:index="26" nillable="true" ma:displayName="Entity" ma:format="Dropdown" ma:internalName="Entity">
      <xsd:simpleType>
        <xsd:restriction base="dms:Choice">
          <xsd:enumeration value="NECA"/>
          <xsd:enumeration value="ELECTRI"/>
          <xsd:enumeration value="Benefit Plans"/>
          <xsd:enumeration value="NLMCC"/>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MediaServiceLocation" ma:index="2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fbdb53-3231-4390-a348-1227205e144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9d526a4-9417-4592-b589-f2d31b64a5e8}" ma:internalName="TaxCatchAll" ma:showField="CatchAllData" ma:web="74fbdb53-3231-4390-a348-1227205e14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5e2a559a-3e75-40f3-a03c-700992ffa8d1" xsi:nil="true"/>
    <lcf76f155ced4ddcb4097134ff3c332f xmlns="5e2a559a-3e75-40f3-a03c-700992ffa8d1">
      <Terms xmlns="http://schemas.microsoft.com/office/infopath/2007/PartnerControls"/>
    </lcf76f155ced4ddcb4097134ff3c332f>
    <Year_x002d_Month xmlns="5e2a559a-3e75-40f3-a03c-700992ffa8d1" xsi:nil="true"/>
    <TaxCatchAll xmlns="74fbdb53-3231-4390-a348-1227205e1445" xsi:nil="true"/>
    <Entity xmlns="5e2a559a-3e75-40f3-a03c-700992ffa8d1" xsi:nil="true"/>
    <Month xmlns="5e2a559a-3e75-40f3-a03c-700992ffa8d1" xsi:nil="true"/>
    <Event xmlns="5e2a559a-3e75-40f3-a03c-700992ffa8d1" xsi:nil="true"/>
  </documentManagement>
</p:properties>
</file>

<file path=customXml/itemProps1.xml><?xml version="1.0" encoding="utf-8"?>
<ds:datastoreItem xmlns:ds="http://schemas.openxmlformats.org/officeDocument/2006/customXml" ds:itemID="{74F9E765-3536-4A3D-9DE3-79242DC2E613}"/>
</file>

<file path=customXml/itemProps2.xml><?xml version="1.0" encoding="utf-8"?>
<ds:datastoreItem xmlns:ds="http://schemas.openxmlformats.org/officeDocument/2006/customXml" ds:itemID="{6F46261D-633F-4A5F-81A5-A8238C6B1785}"/>
</file>

<file path=customXml/itemProps3.xml><?xml version="1.0" encoding="utf-8"?>
<ds:datastoreItem xmlns:ds="http://schemas.openxmlformats.org/officeDocument/2006/customXml" ds:itemID="{D7B3D11A-4291-4FE5-91DD-6732E349211A}"/>
</file>

<file path=docProps/app.xml><?xml version="1.0" encoding="utf-8"?>
<Properties xmlns="http://schemas.openxmlformats.org/officeDocument/2006/extended-properties" xmlns:vt="http://schemas.openxmlformats.org/officeDocument/2006/docPropsVTypes">
  <TotalTime>2362</TotalTime>
  <Words>4844</Words>
  <Application>Microsoft Office PowerPoint</Application>
  <PresentationFormat>Widescreen</PresentationFormat>
  <Paragraphs>322</Paragraphs>
  <Slides>24</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Aptos</vt:lpstr>
      <vt:lpstr>Aptos Display</vt:lpstr>
      <vt:lpstr>Arial</vt:lpstr>
      <vt:lpstr>Arial Narrow</vt:lpstr>
      <vt:lpstr>Calibri</vt:lpstr>
      <vt:lpstr>Georgia</vt:lpstr>
      <vt:lpstr>Helvetica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Road Ahead</vt:lpstr>
      <vt:lpstr>PowerPoint Presentation</vt:lpstr>
      <vt:lpstr>ELECTRI is Partnering with EWWB  to Support Navajo Nation</vt:lpstr>
      <vt:lpstr>Donate to Electrical Workers Without Borders Today!</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Abundant Future of Electrical Construction</dc:title>
  <dc:subject>PptxGenJS Presentation</dc:subject>
  <dc:creator>Josh Bone, ELECTRI International</dc:creator>
  <cp:lastModifiedBy>Jacobson, Diane S.</cp:lastModifiedBy>
  <cp:revision>3</cp:revision>
  <dcterms:created xsi:type="dcterms:W3CDTF">2026-05-28T13:04:34Z</dcterms:created>
  <dcterms:modified xsi:type="dcterms:W3CDTF">2026-06-12T16:46:59Z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0x010100F1BDC8342C34B64A9650556F98C4D1B0</vt:lpwstr>
  </property>
</Properties>
</file>