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61" r:id="rId7"/>
    <p:sldId id="260" r:id="rId8"/>
    <p:sldId id="273" r:id="rId9"/>
    <p:sldId id="276" r:id="rId10"/>
    <p:sldId id="280" r:id="rId11"/>
    <p:sldId id="278" r:id="rId12"/>
    <p:sldId id="26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BFD7"/>
    <a:srgbClr val="DAE5EF"/>
    <a:srgbClr val="FFFFFF"/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F1E8BF-2E6F-46E1-B40C-BC3665F5E3EF}" v="16" dt="2023-06-14T20:29:11.3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18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6/14/2023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5F02DCD1-2C6B-F948-9F72-3BB0CF3D512E}" type="datetime1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C1583C39-01BF-7F43-854C-FBB4E9AB6B0C}" type="datetime1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4B103E64-1627-9140-8127-1849FED275E1}" type="datetime1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DD9C8446-696E-6942-B6C8-CC9CAD0B34E0}" type="datetime1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F5592931-05C6-8543-8B6E-A8BD29BD5C2B}" type="datetime1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7E7AB22C-8B7E-9B4A-8C65-396C3C874D86}" type="datetime1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8CE9AC2A-20AD-8C48-B5EB-B5322BDBCDEE}" type="datetime1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4CF75428-5BE0-934D-BB71-675F8E23A386}" type="datetime1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9A85C5CA-AE29-AB4C-8F85-0373C72001D8}" type="datetime1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75594855-01E8-5A4B-B2B8-E2ECEF879100}" type="datetime1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B562DF68-3089-814D-8A14-C651FE91885E}" type="datetime1">
              <a:rPr lang="en-US" smtClean="0"/>
              <a:pPr/>
              <a:t>6/14/2023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ED909C-A000-2D96-5C25-10485B78A750}"/>
              </a:ext>
            </a:extLst>
          </p:cNvPr>
          <p:cNvSpPr/>
          <p:nvPr/>
        </p:nvSpPr>
        <p:spPr>
          <a:xfrm>
            <a:off x="8120543" y="0"/>
            <a:ext cx="4071457" cy="325596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9674678" cy="2387600"/>
          </a:xfrm>
        </p:spPr>
        <p:txBody>
          <a:bodyPr/>
          <a:lstStyle/>
          <a:p>
            <a:r>
              <a:rPr lang="en-US" sz="4400" dirty="0"/>
              <a:t>The Academy of Electrical Contracting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>
            <a:r>
              <a:rPr lang="en-US" dirty="0"/>
              <a:t>Paper Presented by Fellow Bradley S. Giles (‘11)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F55041E-EDF8-2AD3-04F9-46957F2BA060}"/>
              </a:ext>
            </a:extLst>
          </p:cNvPr>
          <p:cNvSpPr/>
          <p:nvPr/>
        </p:nvSpPr>
        <p:spPr>
          <a:xfrm>
            <a:off x="475861" y="4870580"/>
            <a:ext cx="1866123" cy="1726163"/>
          </a:xfrm>
          <a:prstGeom prst="ellipse">
            <a:avLst/>
          </a:prstGeom>
          <a:solidFill>
            <a:srgbClr val="DAE5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CEEAFC4-453E-14B2-2386-9B9EEB26C276}"/>
              </a:ext>
            </a:extLst>
          </p:cNvPr>
          <p:cNvSpPr txBox="1">
            <a:spLocks/>
          </p:cNvSpPr>
          <p:nvPr/>
        </p:nvSpPr>
        <p:spPr>
          <a:xfrm>
            <a:off x="1167493" y="3255961"/>
            <a:ext cx="9674678" cy="247967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/>
              <a:t>Drafting the Top-Ranked Talent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5A44A3-08B5-6A1B-F8D0-384BD00EA6B6}"/>
              </a:ext>
            </a:extLst>
          </p:cNvPr>
          <p:cNvSpPr txBox="1"/>
          <p:nvPr/>
        </p:nvSpPr>
        <p:spPr>
          <a:xfrm>
            <a:off x="1232807" y="5733661"/>
            <a:ext cx="2558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June 2023</a:t>
            </a:r>
          </a:p>
        </p:txBody>
      </p:sp>
      <p:pic>
        <p:nvPicPr>
          <p:cNvPr id="9" name="Picture 8" descr="A picture containing sketch, symbol, clipart, emblem&#10;&#10;Description automatically generated">
            <a:extLst>
              <a:ext uri="{FF2B5EF4-FFF2-40B4-BE49-F238E27FC236}">
                <a16:creationId xmlns:a16="http://schemas.microsoft.com/office/drawing/2014/main" id="{8B6AEB55-D486-257A-50B2-02DFCE5AC4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3436" y="394790"/>
            <a:ext cx="2788735" cy="2466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C2CE0-8806-4B2A-A10A-32984D3174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rmAutofit/>
          </a:bodyPr>
          <a:lstStyle/>
          <a:p>
            <a:r>
              <a:rPr lang="en-US" dirty="0"/>
              <a:t>Bradley S. Giles</a:t>
            </a:r>
          </a:p>
          <a:p>
            <a:r>
              <a:rPr lang="en-US" sz="1400" dirty="0"/>
              <a:t>President</a:t>
            </a:r>
          </a:p>
          <a:p>
            <a:r>
              <a:rPr lang="en-US" sz="1400" dirty="0"/>
              <a:t>Giles Electric Company</a:t>
            </a:r>
          </a:p>
        </p:txBody>
      </p:sp>
    </p:spTree>
    <p:extLst>
      <p:ext uri="{BB962C8B-B14F-4D97-AF65-F5344CB8AC3E}">
        <p14:creationId xmlns:p14="http://schemas.microsoft.com/office/powerpoint/2010/main" val="926184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>
            <a:extLst>
              <a:ext uri="{FF2B5EF4-FFF2-40B4-BE49-F238E27FC236}">
                <a16:creationId xmlns:a16="http://schemas.microsoft.com/office/drawing/2014/main" id="{83FB369E-866B-F3E7-FB92-4F8ACB746A02}"/>
              </a:ext>
            </a:extLst>
          </p:cNvPr>
          <p:cNvSpPr/>
          <p:nvPr/>
        </p:nvSpPr>
        <p:spPr>
          <a:xfrm>
            <a:off x="7299600" y="5178558"/>
            <a:ext cx="2743200" cy="168879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dirty="0"/>
              <a:t>New Worker Recruitment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9FEB4-4C5C-EB43-9696-7B42453DB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Drafting the Top-Ranked Talent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0D0-6D64-5E42-9515-048F8779CD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498F73E-B381-BE8B-B122-D74004FCD6D0}"/>
              </a:ext>
            </a:extLst>
          </p:cNvPr>
          <p:cNvSpPr txBox="1"/>
          <p:nvPr/>
        </p:nvSpPr>
        <p:spPr>
          <a:xfrm>
            <a:off x="3048000" y="325068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  <p:pic>
        <p:nvPicPr>
          <p:cNvPr id="15" name="Picture 14" descr="A group of people in the shape of an arrow&#10;&#10;Description automatically generated">
            <a:extLst>
              <a:ext uri="{FF2B5EF4-FFF2-40B4-BE49-F238E27FC236}">
                <a16:creationId xmlns:a16="http://schemas.microsoft.com/office/drawing/2014/main" id="{624F133A-1DBE-4975-62DA-5CE703C8B5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0813" y="1279107"/>
            <a:ext cx="7030374" cy="558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9CE117A1-DDA1-CE10-666A-22F6DE7EB807}"/>
              </a:ext>
            </a:extLst>
          </p:cNvPr>
          <p:cNvSpPr/>
          <p:nvPr/>
        </p:nvSpPr>
        <p:spPr>
          <a:xfrm>
            <a:off x="8494153" y="973493"/>
            <a:ext cx="2392205" cy="6463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AE2978AB-A32F-BC1F-91FB-6E97BA980E77}"/>
              </a:ext>
            </a:extLst>
          </p:cNvPr>
          <p:cNvSpPr/>
          <p:nvPr/>
        </p:nvSpPr>
        <p:spPr>
          <a:xfrm>
            <a:off x="4897436" y="976489"/>
            <a:ext cx="2392205" cy="6463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282B3360-CF8A-416E-BD97-15BDCEC0E5BA}"/>
              </a:ext>
            </a:extLst>
          </p:cNvPr>
          <p:cNvSpPr/>
          <p:nvPr/>
        </p:nvSpPr>
        <p:spPr>
          <a:xfrm>
            <a:off x="1305642" y="973494"/>
            <a:ext cx="2392205" cy="6463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6149ADC5-79D4-80B3-7099-75D156B60C03}"/>
              </a:ext>
            </a:extLst>
          </p:cNvPr>
          <p:cNvSpPr/>
          <p:nvPr/>
        </p:nvSpPr>
        <p:spPr>
          <a:xfrm>
            <a:off x="2088725" y="3285554"/>
            <a:ext cx="8009631" cy="64633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Drafting the Top-Ranked Talent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2F30EB6-D56B-D918-7DC7-8F7585ED433D}"/>
              </a:ext>
            </a:extLst>
          </p:cNvPr>
          <p:cNvSpPr txBox="1"/>
          <p:nvPr/>
        </p:nvSpPr>
        <p:spPr>
          <a:xfrm>
            <a:off x="2088724" y="3420422"/>
            <a:ext cx="80096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High School Student Athletes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31289A-0F9E-E1DE-B984-8006D2BD386D}"/>
              </a:ext>
            </a:extLst>
          </p:cNvPr>
          <p:cNvSpPr txBox="1"/>
          <p:nvPr/>
        </p:nvSpPr>
        <p:spPr>
          <a:xfrm>
            <a:off x="1305642" y="988919"/>
            <a:ext cx="2387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Traditional College Athletics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F19681-342B-B1DB-784A-F888DBEE420C}"/>
              </a:ext>
            </a:extLst>
          </p:cNvPr>
          <p:cNvSpPr txBox="1"/>
          <p:nvPr/>
        </p:nvSpPr>
        <p:spPr>
          <a:xfrm>
            <a:off x="4906262" y="976489"/>
            <a:ext cx="23745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Contractors College of Electrical Technology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C682A16-84FE-B18A-2D9A-2D96B2F80266}"/>
              </a:ext>
            </a:extLst>
          </p:cNvPr>
          <p:cNvSpPr txBox="1"/>
          <p:nvPr/>
        </p:nvSpPr>
        <p:spPr>
          <a:xfrm>
            <a:off x="8494153" y="969090"/>
            <a:ext cx="23922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Apprenticeship Athletics</a:t>
            </a:r>
          </a:p>
        </p:txBody>
      </p:sp>
      <p:pic>
        <p:nvPicPr>
          <p:cNvPr id="1026" name="Picture 2" descr="A Guide for Student Athletes Considering College Sports">
            <a:extLst>
              <a:ext uri="{FF2B5EF4-FFF2-40B4-BE49-F238E27FC236}">
                <a16:creationId xmlns:a16="http://schemas.microsoft.com/office/drawing/2014/main" id="{D543B128-7FE9-9518-A2B6-58B8F5D14A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6793" y="4016954"/>
            <a:ext cx="7393497" cy="2177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Arrow: Right 32">
            <a:extLst>
              <a:ext uri="{FF2B5EF4-FFF2-40B4-BE49-F238E27FC236}">
                <a16:creationId xmlns:a16="http://schemas.microsoft.com/office/drawing/2014/main" id="{75B390C8-5F9E-517A-ED72-A8E891E5F013}"/>
              </a:ext>
            </a:extLst>
          </p:cNvPr>
          <p:cNvSpPr/>
          <p:nvPr/>
        </p:nvSpPr>
        <p:spPr>
          <a:xfrm rot="10800000">
            <a:off x="3872770" y="1074949"/>
            <a:ext cx="849742" cy="22470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Right 33">
            <a:extLst>
              <a:ext uri="{FF2B5EF4-FFF2-40B4-BE49-F238E27FC236}">
                <a16:creationId xmlns:a16="http://schemas.microsoft.com/office/drawing/2014/main" id="{E1660223-98CC-0B2A-5C91-5AF1BE95EA14}"/>
              </a:ext>
            </a:extLst>
          </p:cNvPr>
          <p:cNvSpPr/>
          <p:nvPr/>
        </p:nvSpPr>
        <p:spPr>
          <a:xfrm rot="16200000">
            <a:off x="2155695" y="2469809"/>
            <a:ext cx="949219" cy="26203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01A35D3D-34F0-A17C-8391-0EE2FFADDD51}"/>
              </a:ext>
            </a:extLst>
          </p:cNvPr>
          <p:cNvSpPr/>
          <p:nvPr/>
        </p:nvSpPr>
        <p:spPr>
          <a:xfrm rot="16200000">
            <a:off x="5618929" y="2469809"/>
            <a:ext cx="949220" cy="26203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4548F259-B7A6-E2DD-8965-0349E85A8CFC}"/>
              </a:ext>
            </a:extLst>
          </p:cNvPr>
          <p:cNvSpPr/>
          <p:nvPr/>
        </p:nvSpPr>
        <p:spPr>
          <a:xfrm rot="16200000">
            <a:off x="9215647" y="2469810"/>
            <a:ext cx="949218" cy="26203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09566240-9A50-E0B0-4598-9AE54E15A3FA}"/>
              </a:ext>
            </a:extLst>
          </p:cNvPr>
          <p:cNvSpPr/>
          <p:nvPr/>
        </p:nvSpPr>
        <p:spPr>
          <a:xfrm>
            <a:off x="3868089" y="1390716"/>
            <a:ext cx="849742" cy="22470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217FFFB8-BF64-C94D-A0D5-EA9440B5F3C3}"/>
              </a:ext>
            </a:extLst>
          </p:cNvPr>
          <p:cNvSpPr/>
          <p:nvPr/>
        </p:nvSpPr>
        <p:spPr>
          <a:xfrm>
            <a:off x="7471439" y="1019945"/>
            <a:ext cx="849742" cy="22470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A6B135B5-DCE7-1B50-2DF5-D48E99556476}"/>
              </a:ext>
            </a:extLst>
          </p:cNvPr>
          <p:cNvSpPr/>
          <p:nvPr/>
        </p:nvSpPr>
        <p:spPr>
          <a:xfrm rot="10800000">
            <a:off x="7471439" y="1390716"/>
            <a:ext cx="849742" cy="22470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86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624EF675-9070-5181-F684-3E6333B42585}"/>
              </a:ext>
            </a:extLst>
          </p:cNvPr>
          <p:cNvSpPr/>
          <p:nvPr/>
        </p:nvSpPr>
        <p:spPr>
          <a:xfrm>
            <a:off x="9123760" y="4278043"/>
            <a:ext cx="2690897" cy="204450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761E3D3-4D77-E9BC-8AFE-0E00E0057A64}"/>
              </a:ext>
            </a:extLst>
          </p:cNvPr>
          <p:cNvSpPr/>
          <p:nvPr/>
        </p:nvSpPr>
        <p:spPr>
          <a:xfrm>
            <a:off x="412454" y="993078"/>
            <a:ext cx="2312565" cy="10519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3F0487E-C367-8499-8401-79286E8CFA16}"/>
              </a:ext>
            </a:extLst>
          </p:cNvPr>
          <p:cNvSpPr/>
          <p:nvPr/>
        </p:nvSpPr>
        <p:spPr>
          <a:xfrm>
            <a:off x="420149" y="3797807"/>
            <a:ext cx="2312565" cy="10519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DC047F8-37A5-6306-BA3F-98A71574C044}"/>
              </a:ext>
            </a:extLst>
          </p:cNvPr>
          <p:cNvSpPr/>
          <p:nvPr/>
        </p:nvSpPr>
        <p:spPr>
          <a:xfrm>
            <a:off x="423794" y="5204986"/>
            <a:ext cx="2312565" cy="10519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EE648BD-5B0F-67D9-CEBF-8AC747A665CE}"/>
              </a:ext>
            </a:extLst>
          </p:cNvPr>
          <p:cNvSpPr/>
          <p:nvPr/>
        </p:nvSpPr>
        <p:spPr>
          <a:xfrm>
            <a:off x="9075625" y="1952724"/>
            <a:ext cx="2690897" cy="204450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083A7403-0F8B-8ECF-7970-AF438EB1F5AC}"/>
              </a:ext>
            </a:extLst>
          </p:cNvPr>
          <p:cNvSpPr/>
          <p:nvPr/>
        </p:nvSpPr>
        <p:spPr>
          <a:xfrm>
            <a:off x="4697592" y="5684545"/>
            <a:ext cx="2796814" cy="572408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1F41429-1E8E-FF75-BCC0-70464B1E4235}"/>
              </a:ext>
            </a:extLst>
          </p:cNvPr>
          <p:cNvSpPr/>
          <p:nvPr/>
        </p:nvSpPr>
        <p:spPr>
          <a:xfrm>
            <a:off x="4372447" y="4364657"/>
            <a:ext cx="3447105" cy="64633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9C511E54-253D-60AA-5A38-C85648C5AD27}"/>
              </a:ext>
            </a:extLst>
          </p:cNvPr>
          <p:cNvSpPr/>
          <p:nvPr/>
        </p:nvSpPr>
        <p:spPr>
          <a:xfrm>
            <a:off x="4753761" y="257246"/>
            <a:ext cx="2592198" cy="42783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F66BBC7-CD21-33B7-6106-671693191FD7}"/>
              </a:ext>
            </a:extLst>
          </p:cNvPr>
          <p:cNvSpPr/>
          <p:nvPr/>
        </p:nvSpPr>
        <p:spPr>
          <a:xfrm>
            <a:off x="412453" y="2395442"/>
            <a:ext cx="2312565" cy="105196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79A912-225F-BE40-9F3E-025552444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Drafting the Top-Ranked Talent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6C709-8794-DF4E-A15C-6E648F09DD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8466C04-90E0-10B9-82F2-AA76967E8C82}"/>
              </a:ext>
            </a:extLst>
          </p:cNvPr>
          <p:cNvSpPr txBox="1"/>
          <p:nvPr/>
        </p:nvSpPr>
        <p:spPr>
          <a:xfrm>
            <a:off x="4753761" y="286499"/>
            <a:ext cx="2592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NECA CEU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09374-F642-94FE-93EE-1FE620AA1380}"/>
              </a:ext>
            </a:extLst>
          </p:cNvPr>
          <p:cNvSpPr txBox="1"/>
          <p:nvPr/>
        </p:nvSpPr>
        <p:spPr>
          <a:xfrm>
            <a:off x="763396" y="1313091"/>
            <a:ext cx="1879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Football Team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ECC3B8-47FE-F4CB-E88F-ACAF2E699A61}"/>
              </a:ext>
            </a:extLst>
          </p:cNvPr>
          <p:cNvSpPr txBox="1"/>
          <p:nvPr/>
        </p:nvSpPr>
        <p:spPr>
          <a:xfrm>
            <a:off x="599113" y="2598260"/>
            <a:ext cx="1954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Basketball Team</a:t>
            </a:r>
          </a:p>
          <a:p>
            <a:pPr algn="ctr"/>
            <a:r>
              <a:rPr lang="en-US" dirty="0"/>
              <a:t>Men &amp; Women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BBBEDAA-4BA3-F96F-B570-941E83588B9F}"/>
              </a:ext>
            </a:extLst>
          </p:cNvPr>
          <p:cNvSpPr txBox="1"/>
          <p:nvPr/>
        </p:nvSpPr>
        <p:spPr>
          <a:xfrm>
            <a:off x="615927" y="4000624"/>
            <a:ext cx="1954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Soccer Team</a:t>
            </a:r>
          </a:p>
          <a:p>
            <a:pPr algn="ctr"/>
            <a:r>
              <a:rPr lang="en-US" dirty="0"/>
              <a:t>Men &amp; Women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8FCCB21-327F-B53C-9002-4D308F9B0C51}"/>
              </a:ext>
            </a:extLst>
          </p:cNvPr>
          <p:cNvSpPr txBox="1"/>
          <p:nvPr/>
        </p:nvSpPr>
        <p:spPr>
          <a:xfrm>
            <a:off x="494948" y="5546303"/>
            <a:ext cx="2147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Softball Team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F125031-8A0E-FB50-D042-449E4732EC5D}"/>
              </a:ext>
            </a:extLst>
          </p:cNvPr>
          <p:cNvSpPr txBox="1"/>
          <p:nvPr/>
        </p:nvSpPr>
        <p:spPr>
          <a:xfrm>
            <a:off x="4326307" y="4364657"/>
            <a:ext cx="3447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NECA Contractors College of Electrical Technology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103D5E9-69E6-E9D4-2025-AD0690CC4D40}"/>
              </a:ext>
            </a:extLst>
          </p:cNvPr>
          <p:cNvSpPr txBox="1"/>
          <p:nvPr/>
        </p:nvSpPr>
        <p:spPr>
          <a:xfrm>
            <a:off x="4697592" y="5790689"/>
            <a:ext cx="27968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Apprentice Graduate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BDDF1C5-10AF-ACB6-C18A-3AD40129E4A8}"/>
              </a:ext>
            </a:extLst>
          </p:cNvPr>
          <p:cNvSpPr txBox="1"/>
          <p:nvPr/>
        </p:nvSpPr>
        <p:spPr>
          <a:xfrm>
            <a:off x="9069761" y="2893681"/>
            <a:ext cx="26908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AS Degree</a:t>
            </a:r>
          </a:p>
          <a:p>
            <a:pPr marL="285750" indent="-285750">
              <a:buFontTx/>
              <a:buChar char="-"/>
            </a:pPr>
            <a:r>
              <a:rPr lang="en-US" dirty="0"/>
              <a:t>Specialized Electrical Contractor Focused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1F20B27-90DF-187E-21DC-889659B0BDF9}"/>
              </a:ext>
            </a:extLst>
          </p:cNvPr>
          <p:cNvSpPr txBox="1"/>
          <p:nvPr/>
        </p:nvSpPr>
        <p:spPr>
          <a:xfrm>
            <a:off x="9131076" y="5208522"/>
            <a:ext cx="26799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Year Appr. Hybrid</a:t>
            </a:r>
          </a:p>
          <a:p>
            <a:pPr marL="285750" indent="-285750">
              <a:buFontTx/>
              <a:buChar char="-"/>
            </a:pPr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Year Appr. Hybrid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D0ED727-5DC4-3848-F044-C4449E5923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2460" y="1067311"/>
            <a:ext cx="4114800" cy="3219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Arrow: Right 36">
            <a:extLst>
              <a:ext uri="{FF2B5EF4-FFF2-40B4-BE49-F238E27FC236}">
                <a16:creationId xmlns:a16="http://schemas.microsoft.com/office/drawing/2014/main" id="{6C410EA9-1022-D2BA-05EF-009A89121819}"/>
              </a:ext>
            </a:extLst>
          </p:cNvPr>
          <p:cNvSpPr/>
          <p:nvPr/>
        </p:nvSpPr>
        <p:spPr>
          <a:xfrm rot="16200000">
            <a:off x="5890201" y="5222496"/>
            <a:ext cx="411599" cy="26203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BA41735-7969-546A-1ECC-E3AB9677FEE0}"/>
              </a:ext>
            </a:extLst>
          </p:cNvPr>
          <p:cNvSpPr/>
          <p:nvPr/>
        </p:nvSpPr>
        <p:spPr>
          <a:xfrm>
            <a:off x="9072693" y="2315138"/>
            <a:ext cx="2690897" cy="48780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62362AE-DE5D-E048-7AA7-659C0D9385BC}"/>
              </a:ext>
            </a:extLst>
          </p:cNvPr>
          <p:cNvSpPr txBox="1"/>
          <p:nvPr/>
        </p:nvSpPr>
        <p:spPr>
          <a:xfrm>
            <a:off x="9069761" y="2374255"/>
            <a:ext cx="2690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2-Year Academics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71474A37-D1F1-514D-7C44-9968C0156961}"/>
              </a:ext>
            </a:extLst>
          </p:cNvPr>
          <p:cNvSpPr/>
          <p:nvPr/>
        </p:nvSpPr>
        <p:spPr>
          <a:xfrm>
            <a:off x="9120102" y="4587265"/>
            <a:ext cx="2690897" cy="48780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E63A9DE-32E8-8B57-0A59-3988ED28FB4E}"/>
              </a:ext>
            </a:extLst>
          </p:cNvPr>
          <p:cNvSpPr txBox="1"/>
          <p:nvPr/>
        </p:nvSpPr>
        <p:spPr>
          <a:xfrm>
            <a:off x="9497129" y="4665108"/>
            <a:ext cx="1954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Vocational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A4AFFF7C-BC31-7058-D04F-6C530A54CA1B}"/>
              </a:ext>
            </a:extLst>
          </p:cNvPr>
          <p:cNvCxnSpPr>
            <a:cxnSpLocks/>
            <a:stCxn id="35" idx="5"/>
            <a:endCxn id="17" idx="1"/>
          </p:cNvCxnSpPr>
          <p:nvPr/>
        </p:nvCxnSpPr>
        <p:spPr>
          <a:xfrm>
            <a:off x="2386352" y="1890988"/>
            <a:ext cx="1939955" cy="2796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F27F127-4666-106F-A77B-B84813DAA0DB}"/>
              </a:ext>
            </a:extLst>
          </p:cNvPr>
          <p:cNvCxnSpPr>
            <a:cxnSpLocks/>
            <a:stCxn id="30" idx="5"/>
            <a:endCxn id="17" idx="1"/>
          </p:cNvCxnSpPr>
          <p:nvPr/>
        </p:nvCxnSpPr>
        <p:spPr>
          <a:xfrm>
            <a:off x="2386351" y="3293352"/>
            <a:ext cx="1939956" cy="13944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B8BB3E0-EAE7-67B2-6F00-3F9F4D180DEF}"/>
              </a:ext>
            </a:extLst>
          </p:cNvPr>
          <p:cNvCxnSpPr>
            <a:stCxn id="36" idx="6"/>
            <a:endCxn id="17" idx="1"/>
          </p:cNvCxnSpPr>
          <p:nvPr/>
        </p:nvCxnSpPr>
        <p:spPr>
          <a:xfrm>
            <a:off x="2732714" y="4323791"/>
            <a:ext cx="1593593" cy="364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5D5C1842-F4BD-D72B-A3AD-666C1C8D522C}"/>
              </a:ext>
            </a:extLst>
          </p:cNvPr>
          <p:cNvCxnSpPr>
            <a:stCxn id="34" idx="6"/>
            <a:endCxn id="17" idx="1"/>
          </p:cNvCxnSpPr>
          <p:nvPr/>
        </p:nvCxnSpPr>
        <p:spPr>
          <a:xfrm flipV="1">
            <a:off x="2736359" y="4687823"/>
            <a:ext cx="1589948" cy="10431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56C9F25-FDCB-E957-2C22-512E1C2C1CDD}"/>
              </a:ext>
            </a:extLst>
          </p:cNvPr>
          <p:cNvCxnSpPr>
            <a:cxnSpLocks/>
            <a:stCxn id="20" idx="1"/>
            <a:endCxn id="27" idx="3"/>
          </p:cNvCxnSpPr>
          <p:nvPr/>
        </p:nvCxnSpPr>
        <p:spPr>
          <a:xfrm flipH="1">
            <a:off x="7819552" y="3355346"/>
            <a:ext cx="1250209" cy="1332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2CC293D6-FFE0-0AC1-8C06-CD33F004CA00}"/>
              </a:ext>
            </a:extLst>
          </p:cNvPr>
          <p:cNvCxnSpPr>
            <a:stCxn id="23" idx="1"/>
            <a:endCxn id="27" idx="3"/>
          </p:cNvCxnSpPr>
          <p:nvPr/>
        </p:nvCxnSpPr>
        <p:spPr>
          <a:xfrm flipH="1" flipV="1">
            <a:off x="7819552" y="4687823"/>
            <a:ext cx="1311524" cy="8438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" name="Rectangle: Rounded Corners 2047">
            <a:extLst>
              <a:ext uri="{FF2B5EF4-FFF2-40B4-BE49-F238E27FC236}">
                <a16:creationId xmlns:a16="http://schemas.microsoft.com/office/drawing/2014/main" id="{E0ED5B38-43FF-403F-5D42-91CE7736566F}"/>
              </a:ext>
            </a:extLst>
          </p:cNvPr>
          <p:cNvSpPr/>
          <p:nvPr/>
        </p:nvSpPr>
        <p:spPr>
          <a:xfrm rot="1216018">
            <a:off x="6151164" y="1167512"/>
            <a:ext cx="441018" cy="283956"/>
          </a:xfrm>
          <a:prstGeom prst="roundRect">
            <a:avLst/>
          </a:prstGeom>
          <a:solidFill>
            <a:srgbClr val="03BFD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9" name="Lightning Bolt 2048">
            <a:extLst>
              <a:ext uri="{FF2B5EF4-FFF2-40B4-BE49-F238E27FC236}">
                <a16:creationId xmlns:a16="http://schemas.microsoft.com/office/drawing/2014/main" id="{B02D2149-0136-28F0-F351-B1F70223165A}"/>
              </a:ext>
            </a:extLst>
          </p:cNvPr>
          <p:cNvSpPr/>
          <p:nvPr/>
        </p:nvSpPr>
        <p:spPr>
          <a:xfrm rot="346411">
            <a:off x="6238995" y="1184727"/>
            <a:ext cx="265359" cy="251475"/>
          </a:xfrm>
          <a:prstGeom prst="lightningBol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917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78654B-08C9-4C41-8BEC-DFB7202458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56250" y="4574039"/>
            <a:ext cx="3511550" cy="679450"/>
          </a:xfrm>
        </p:spPr>
        <p:txBody>
          <a:bodyPr/>
          <a:lstStyle/>
          <a:p>
            <a:r>
              <a:rPr lang="en-US" dirty="0"/>
              <a:t>Richard Branson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EA976-8646-0143-BA18-8675E6FA5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Drafting the Top-Ranked Talent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3A5E2-8F37-D546-BCD9-24A2037B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0E7BB28-8E0D-8055-77AB-AE825BAB6BF0}"/>
              </a:ext>
            </a:extLst>
          </p:cNvPr>
          <p:cNvSpPr/>
          <p:nvPr/>
        </p:nvSpPr>
        <p:spPr>
          <a:xfrm>
            <a:off x="3224425" y="1968516"/>
            <a:ext cx="3004457" cy="26498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3E980491-2853-5A1D-6601-718149C0D8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0" y="1422403"/>
            <a:ext cx="894422" cy="928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2354B527-5BFA-AC19-3F67-AED6C561EF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99" y="2601595"/>
            <a:ext cx="1122784" cy="1047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:a16="http://schemas.microsoft.com/office/drawing/2014/main" id="{D61116E6-DEED-5D6C-836D-C0CB1393F3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72" y="3900253"/>
            <a:ext cx="1674438" cy="1182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>
            <a:extLst>
              <a:ext uri="{FF2B5EF4-FFF2-40B4-BE49-F238E27FC236}">
                <a16:creationId xmlns:a16="http://schemas.microsoft.com/office/drawing/2014/main" id="{0AF393FE-781C-6306-281A-22CF317F0C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95" y="5333551"/>
            <a:ext cx="1954393" cy="1022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1B63DBA-442F-B77A-A8E0-E2B0A013ECE7}"/>
              </a:ext>
            </a:extLst>
          </p:cNvPr>
          <p:cNvSpPr/>
          <p:nvPr/>
        </p:nvSpPr>
        <p:spPr>
          <a:xfrm>
            <a:off x="358784" y="290632"/>
            <a:ext cx="2384416" cy="9063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2355903-EC25-67CA-0224-4581994BEDBC}"/>
              </a:ext>
            </a:extLst>
          </p:cNvPr>
          <p:cNvSpPr/>
          <p:nvPr/>
        </p:nvSpPr>
        <p:spPr>
          <a:xfrm>
            <a:off x="9461241" y="495639"/>
            <a:ext cx="2105646" cy="6097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3A8DDD88-6856-A566-DC12-F8454FE5F061}"/>
              </a:ext>
            </a:extLst>
          </p:cNvPr>
          <p:cNvSpPr/>
          <p:nvPr/>
        </p:nvSpPr>
        <p:spPr>
          <a:xfrm>
            <a:off x="6675090" y="290632"/>
            <a:ext cx="2003062" cy="175845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01874343-7FBA-9CC3-0B3E-4ABB8D83E8DA}"/>
              </a:ext>
            </a:extLst>
          </p:cNvPr>
          <p:cNvSpPr/>
          <p:nvPr/>
        </p:nvSpPr>
        <p:spPr>
          <a:xfrm>
            <a:off x="6675090" y="4597898"/>
            <a:ext cx="2003062" cy="175845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314FF06A-8EEF-D119-0DB1-49976AB22AD9}"/>
              </a:ext>
            </a:extLst>
          </p:cNvPr>
          <p:cNvSpPr/>
          <p:nvPr/>
        </p:nvSpPr>
        <p:spPr>
          <a:xfrm>
            <a:off x="6675090" y="2420501"/>
            <a:ext cx="2003062" cy="175845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72735C7-EE50-BB45-F0F3-DAFD42DD4804}"/>
              </a:ext>
            </a:extLst>
          </p:cNvPr>
          <p:cNvSpPr txBox="1"/>
          <p:nvPr/>
        </p:nvSpPr>
        <p:spPr>
          <a:xfrm>
            <a:off x="9461241" y="615860"/>
            <a:ext cx="2105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NECA Contractor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51BB0E0-C791-9B9C-1D8A-B81FBD69D7C8}"/>
              </a:ext>
            </a:extLst>
          </p:cNvPr>
          <p:cNvSpPr/>
          <p:nvPr/>
        </p:nvSpPr>
        <p:spPr>
          <a:xfrm>
            <a:off x="9461241" y="1258705"/>
            <a:ext cx="2105646" cy="6097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E258C61-8DCE-58C1-A651-17C7900C7B77}"/>
              </a:ext>
            </a:extLst>
          </p:cNvPr>
          <p:cNvSpPr/>
          <p:nvPr/>
        </p:nvSpPr>
        <p:spPr>
          <a:xfrm>
            <a:off x="9461241" y="2609708"/>
            <a:ext cx="2105646" cy="6097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43D41E3-6959-9341-44AF-83093C272938}"/>
              </a:ext>
            </a:extLst>
          </p:cNvPr>
          <p:cNvSpPr/>
          <p:nvPr/>
        </p:nvSpPr>
        <p:spPr>
          <a:xfrm>
            <a:off x="9512533" y="3425995"/>
            <a:ext cx="2105646" cy="6097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3E7CCC9-C01D-F4CF-7A3A-6E517F19DB5E}"/>
              </a:ext>
            </a:extLst>
          </p:cNvPr>
          <p:cNvSpPr/>
          <p:nvPr/>
        </p:nvSpPr>
        <p:spPr>
          <a:xfrm>
            <a:off x="9461241" y="4777938"/>
            <a:ext cx="2105646" cy="6097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C9EA80D1-C9D7-CEC4-9DD7-4D48B759AF44}"/>
              </a:ext>
            </a:extLst>
          </p:cNvPr>
          <p:cNvSpPr/>
          <p:nvPr/>
        </p:nvSpPr>
        <p:spPr>
          <a:xfrm>
            <a:off x="9512533" y="5540063"/>
            <a:ext cx="2105646" cy="60977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EEF2343-1FB6-064F-71EC-E3D2C62ED939}"/>
              </a:ext>
            </a:extLst>
          </p:cNvPr>
          <p:cNvSpPr txBox="1"/>
          <p:nvPr/>
        </p:nvSpPr>
        <p:spPr>
          <a:xfrm>
            <a:off x="9461241" y="2729929"/>
            <a:ext cx="2105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NECA Contractor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1EE2793-6748-9A1B-78DB-CD076824C927}"/>
              </a:ext>
            </a:extLst>
          </p:cNvPr>
          <p:cNvSpPr txBox="1"/>
          <p:nvPr/>
        </p:nvSpPr>
        <p:spPr>
          <a:xfrm>
            <a:off x="9461241" y="1378926"/>
            <a:ext cx="2105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NECA Contractor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8938CB4-104A-D4B3-9B4D-374B1FB83510}"/>
              </a:ext>
            </a:extLst>
          </p:cNvPr>
          <p:cNvSpPr txBox="1"/>
          <p:nvPr/>
        </p:nvSpPr>
        <p:spPr>
          <a:xfrm>
            <a:off x="9487697" y="3544628"/>
            <a:ext cx="2105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NECA Contractor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EACA15E-C8C3-CB15-EF91-1EA6AEF077CD}"/>
              </a:ext>
            </a:extLst>
          </p:cNvPr>
          <p:cNvSpPr txBox="1"/>
          <p:nvPr/>
        </p:nvSpPr>
        <p:spPr>
          <a:xfrm>
            <a:off x="9461241" y="4900703"/>
            <a:ext cx="2105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NECA Contractor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4C0F78B-233D-2A75-EF87-DB65084702CC}"/>
              </a:ext>
            </a:extLst>
          </p:cNvPr>
          <p:cNvSpPr txBox="1"/>
          <p:nvPr/>
        </p:nvSpPr>
        <p:spPr>
          <a:xfrm>
            <a:off x="9512533" y="5660284"/>
            <a:ext cx="2105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NECA Contractor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E8F4C35-B458-4084-F4F5-FE6DE9D1F936}"/>
              </a:ext>
            </a:extLst>
          </p:cNvPr>
          <p:cNvCxnSpPr>
            <a:stCxn id="3074" idx="3"/>
            <a:endCxn id="11" idx="1"/>
          </p:cNvCxnSpPr>
          <p:nvPr/>
        </p:nvCxnSpPr>
        <p:spPr>
          <a:xfrm>
            <a:off x="1998202" y="1886636"/>
            <a:ext cx="1226223" cy="1406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8BAD322-30A6-9165-2EFB-35CB20ABCA51}"/>
              </a:ext>
            </a:extLst>
          </p:cNvPr>
          <p:cNvCxnSpPr>
            <a:stCxn id="3076" idx="3"/>
            <a:endCxn id="11" idx="1"/>
          </p:cNvCxnSpPr>
          <p:nvPr/>
        </p:nvCxnSpPr>
        <p:spPr>
          <a:xfrm>
            <a:off x="2112383" y="3125561"/>
            <a:ext cx="1112042" cy="167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B4E34D9-3364-AF54-3C55-21EBB2818D09}"/>
              </a:ext>
            </a:extLst>
          </p:cNvPr>
          <p:cNvCxnSpPr>
            <a:stCxn id="3078" idx="3"/>
            <a:endCxn id="11" idx="1"/>
          </p:cNvCxnSpPr>
          <p:nvPr/>
        </p:nvCxnSpPr>
        <p:spPr>
          <a:xfrm flipV="1">
            <a:off x="2388210" y="3293463"/>
            <a:ext cx="836215" cy="11980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778F981-A8C2-3FD7-7D34-935C7A36F6AF}"/>
              </a:ext>
            </a:extLst>
          </p:cNvPr>
          <p:cNvCxnSpPr>
            <a:stCxn id="3082" idx="3"/>
            <a:endCxn id="11" idx="1"/>
          </p:cNvCxnSpPr>
          <p:nvPr/>
        </p:nvCxnSpPr>
        <p:spPr>
          <a:xfrm flipV="1">
            <a:off x="2528188" y="3293463"/>
            <a:ext cx="696237" cy="25514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2DE62C56-1383-3163-B27E-56D468A613FB}"/>
              </a:ext>
            </a:extLst>
          </p:cNvPr>
          <p:cNvCxnSpPr>
            <a:stCxn id="11" idx="3"/>
            <a:endCxn id="25" idx="1"/>
          </p:cNvCxnSpPr>
          <p:nvPr/>
        </p:nvCxnSpPr>
        <p:spPr>
          <a:xfrm flipV="1">
            <a:off x="6228882" y="1169858"/>
            <a:ext cx="446208" cy="2123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B2AB8E74-6607-4797-253D-1184F51F627B}"/>
              </a:ext>
            </a:extLst>
          </p:cNvPr>
          <p:cNvCxnSpPr>
            <a:stCxn id="11" idx="3"/>
            <a:endCxn id="27" idx="1"/>
          </p:cNvCxnSpPr>
          <p:nvPr/>
        </p:nvCxnSpPr>
        <p:spPr>
          <a:xfrm>
            <a:off x="6228882" y="3293463"/>
            <a:ext cx="446208" cy="6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28B223E0-1900-FBE2-12F0-93C4D712B189}"/>
              </a:ext>
            </a:extLst>
          </p:cNvPr>
          <p:cNvCxnSpPr>
            <a:stCxn id="11" idx="3"/>
            <a:endCxn id="26" idx="1"/>
          </p:cNvCxnSpPr>
          <p:nvPr/>
        </p:nvCxnSpPr>
        <p:spPr>
          <a:xfrm>
            <a:off x="6228882" y="3293463"/>
            <a:ext cx="446208" cy="2183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2EBCD33-3E89-8856-2BCE-69298822FD64}"/>
              </a:ext>
            </a:extLst>
          </p:cNvPr>
          <p:cNvCxnSpPr>
            <a:stCxn id="25" idx="3"/>
            <a:endCxn id="28" idx="1"/>
          </p:cNvCxnSpPr>
          <p:nvPr/>
        </p:nvCxnSpPr>
        <p:spPr>
          <a:xfrm flipV="1">
            <a:off x="8678152" y="800526"/>
            <a:ext cx="783089" cy="369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C01F3423-1103-EBE8-1179-19FE827D2321}"/>
              </a:ext>
            </a:extLst>
          </p:cNvPr>
          <p:cNvCxnSpPr>
            <a:stCxn id="25" idx="3"/>
            <a:endCxn id="37" idx="1"/>
          </p:cNvCxnSpPr>
          <p:nvPr/>
        </p:nvCxnSpPr>
        <p:spPr>
          <a:xfrm>
            <a:off x="8678152" y="1169858"/>
            <a:ext cx="783089" cy="393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9AC6FC23-5B1C-2DE2-80B4-F5F5358E7DF0}"/>
              </a:ext>
            </a:extLst>
          </p:cNvPr>
          <p:cNvCxnSpPr>
            <a:cxnSpLocks/>
            <a:stCxn id="27" idx="3"/>
            <a:endCxn id="36" idx="1"/>
          </p:cNvCxnSpPr>
          <p:nvPr/>
        </p:nvCxnSpPr>
        <p:spPr>
          <a:xfrm flipV="1">
            <a:off x="8678152" y="2914595"/>
            <a:ext cx="783089" cy="3851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F4C1C5D5-13EE-BB95-E9E4-31DE692F2D01}"/>
              </a:ext>
            </a:extLst>
          </p:cNvPr>
          <p:cNvCxnSpPr>
            <a:stCxn id="27" idx="3"/>
            <a:endCxn id="38" idx="1"/>
          </p:cNvCxnSpPr>
          <p:nvPr/>
        </p:nvCxnSpPr>
        <p:spPr>
          <a:xfrm>
            <a:off x="8678152" y="3299727"/>
            <a:ext cx="809545" cy="429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3" name="Straight Connector 3072">
            <a:extLst>
              <a:ext uri="{FF2B5EF4-FFF2-40B4-BE49-F238E27FC236}">
                <a16:creationId xmlns:a16="http://schemas.microsoft.com/office/drawing/2014/main" id="{798D6A57-C21D-73D9-12E1-8340ABFFD266}"/>
              </a:ext>
            </a:extLst>
          </p:cNvPr>
          <p:cNvCxnSpPr>
            <a:stCxn id="26" idx="3"/>
            <a:endCxn id="39" idx="1"/>
          </p:cNvCxnSpPr>
          <p:nvPr/>
        </p:nvCxnSpPr>
        <p:spPr>
          <a:xfrm flipV="1">
            <a:off x="8678152" y="5085369"/>
            <a:ext cx="783089" cy="391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7" name="Straight Connector 3076">
            <a:extLst>
              <a:ext uri="{FF2B5EF4-FFF2-40B4-BE49-F238E27FC236}">
                <a16:creationId xmlns:a16="http://schemas.microsoft.com/office/drawing/2014/main" id="{79C13498-383D-A454-115B-A1A1D7A77D5C}"/>
              </a:ext>
            </a:extLst>
          </p:cNvPr>
          <p:cNvCxnSpPr>
            <a:stCxn id="26" idx="3"/>
            <a:endCxn id="40" idx="1"/>
          </p:cNvCxnSpPr>
          <p:nvPr/>
        </p:nvCxnSpPr>
        <p:spPr>
          <a:xfrm>
            <a:off x="8678152" y="5477124"/>
            <a:ext cx="834381" cy="367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9" name="TextBox 3078">
            <a:extLst>
              <a:ext uri="{FF2B5EF4-FFF2-40B4-BE49-F238E27FC236}">
                <a16:creationId xmlns:a16="http://schemas.microsoft.com/office/drawing/2014/main" id="{4CB0DBC3-1CB1-DE3A-E372-7EB6C5CC3447}"/>
              </a:ext>
            </a:extLst>
          </p:cNvPr>
          <p:cNvSpPr txBox="1"/>
          <p:nvPr/>
        </p:nvSpPr>
        <p:spPr>
          <a:xfrm>
            <a:off x="3449955" y="2240226"/>
            <a:ext cx="255339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NECA</a:t>
            </a:r>
          </a:p>
          <a:p>
            <a:pPr algn="ctr"/>
            <a:r>
              <a:rPr lang="en-US" sz="3200" dirty="0"/>
              <a:t>Athletic</a:t>
            </a:r>
          </a:p>
          <a:p>
            <a:pPr algn="ctr"/>
            <a:r>
              <a:rPr lang="en-US" sz="3200" dirty="0"/>
              <a:t>Recruiting Team</a:t>
            </a:r>
          </a:p>
        </p:txBody>
      </p:sp>
      <p:sp>
        <p:nvSpPr>
          <p:cNvPr id="3081" name="TextBox 3080">
            <a:extLst>
              <a:ext uri="{FF2B5EF4-FFF2-40B4-BE49-F238E27FC236}">
                <a16:creationId xmlns:a16="http://schemas.microsoft.com/office/drawing/2014/main" id="{959D1591-0A0C-24A9-3D95-1DE5357575B9}"/>
              </a:ext>
            </a:extLst>
          </p:cNvPr>
          <p:cNvSpPr txBox="1"/>
          <p:nvPr/>
        </p:nvSpPr>
        <p:spPr>
          <a:xfrm>
            <a:off x="463975" y="429071"/>
            <a:ext cx="21740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dirty="0"/>
              <a:t>Existing College Athletic Department</a:t>
            </a:r>
          </a:p>
        </p:txBody>
      </p:sp>
      <p:sp>
        <p:nvSpPr>
          <p:cNvPr id="3083" name="TextBox 3082">
            <a:extLst>
              <a:ext uri="{FF2B5EF4-FFF2-40B4-BE49-F238E27FC236}">
                <a16:creationId xmlns:a16="http://schemas.microsoft.com/office/drawing/2014/main" id="{79F79C1F-90FC-6B68-813B-DE4DBD463ED4}"/>
              </a:ext>
            </a:extLst>
          </p:cNvPr>
          <p:cNvSpPr txBox="1"/>
          <p:nvPr/>
        </p:nvSpPr>
        <p:spPr>
          <a:xfrm>
            <a:off x="6675090" y="655762"/>
            <a:ext cx="2003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District</a:t>
            </a:r>
          </a:p>
          <a:p>
            <a:pPr algn="ctr"/>
            <a:r>
              <a:rPr lang="en-US" sz="2000" dirty="0"/>
              <a:t>NECA</a:t>
            </a:r>
          </a:p>
          <a:p>
            <a:pPr algn="ctr"/>
            <a:r>
              <a:rPr lang="en-US" sz="2000" dirty="0"/>
              <a:t>State Chapter</a:t>
            </a:r>
          </a:p>
        </p:txBody>
      </p:sp>
      <p:sp>
        <p:nvSpPr>
          <p:cNvPr id="3084" name="TextBox 3083">
            <a:extLst>
              <a:ext uri="{FF2B5EF4-FFF2-40B4-BE49-F238E27FC236}">
                <a16:creationId xmlns:a16="http://schemas.microsoft.com/office/drawing/2014/main" id="{735906D0-1E76-0716-40B8-C36670197DD6}"/>
              </a:ext>
            </a:extLst>
          </p:cNvPr>
          <p:cNvSpPr txBox="1"/>
          <p:nvPr/>
        </p:nvSpPr>
        <p:spPr>
          <a:xfrm>
            <a:off x="6675090" y="2757870"/>
            <a:ext cx="20030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District</a:t>
            </a:r>
          </a:p>
          <a:p>
            <a:pPr algn="ctr"/>
            <a:r>
              <a:rPr lang="en-US" sz="2000" dirty="0"/>
              <a:t>NECA</a:t>
            </a:r>
          </a:p>
          <a:p>
            <a:pPr algn="ctr"/>
            <a:r>
              <a:rPr lang="en-US" sz="2000" dirty="0"/>
              <a:t>State Chapter</a:t>
            </a:r>
          </a:p>
        </p:txBody>
      </p:sp>
      <p:sp>
        <p:nvSpPr>
          <p:cNvPr id="3085" name="TextBox 3084">
            <a:extLst>
              <a:ext uri="{FF2B5EF4-FFF2-40B4-BE49-F238E27FC236}">
                <a16:creationId xmlns:a16="http://schemas.microsoft.com/office/drawing/2014/main" id="{524ACD4F-495B-6041-CD58-A698D3D0BE62}"/>
              </a:ext>
            </a:extLst>
          </p:cNvPr>
          <p:cNvSpPr txBox="1"/>
          <p:nvPr/>
        </p:nvSpPr>
        <p:spPr>
          <a:xfrm>
            <a:off x="6675091" y="4959402"/>
            <a:ext cx="20030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District</a:t>
            </a:r>
          </a:p>
          <a:p>
            <a:pPr algn="ctr"/>
            <a:r>
              <a:rPr lang="en-US" sz="2000" dirty="0"/>
              <a:t>NECA</a:t>
            </a:r>
          </a:p>
          <a:p>
            <a:pPr algn="ctr"/>
            <a:r>
              <a:rPr lang="en-US" sz="2000" dirty="0"/>
              <a:t>State Chapter</a:t>
            </a:r>
          </a:p>
        </p:txBody>
      </p:sp>
    </p:spTree>
    <p:extLst>
      <p:ext uri="{BB962C8B-B14F-4D97-AF65-F5344CB8AC3E}">
        <p14:creationId xmlns:p14="http://schemas.microsoft.com/office/powerpoint/2010/main" val="2639983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EA976-8646-0143-BA18-8675E6FA5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Drafting the Top-Ranked Talent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3A5E2-8F37-D546-BCD9-24A2037B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CE2A579-8DF2-AE02-5CEC-F776C4A0CA02}"/>
              </a:ext>
            </a:extLst>
          </p:cNvPr>
          <p:cNvSpPr/>
          <p:nvPr/>
        </p:nvSpPr>
        <p:spPr>
          <a:xfrm>
            <a:off x="847531" y="459699"/>
            <a:ext cx="10496938" cy="14555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B3349F3-C301-1C04-FD40-3CBA32BA41D0}"/>
              </a:ext>
            </a:extLst>
          </p:cNvPr>
          <p:cNvSpPr/>
          <p:nvPr/>
        </p:nvSpPr>
        <p:spPr>
          <a:xfrm>
            <a:off x="1035696" y="4405423"/>
            <a:ext cx="2004528" cy="16961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27B36A3-B6E6-D631-AEFD-8E03C86743D9}"/>
              </a:ext>
            </a:extLst>
          </p:cNvPr>
          <p:cNvSpPr/>
          <p:nvPr/>
        </p:nvSpPr>
        <p:spPr>
          <a:xfrm>
            <a:off x="3721556" y="4422374"/>
            <a:ext cx="2004527" cy="166223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FA564B6-B942-E64F-3E77-4968F59283CC}"/>
              </a:ext>
            </a:extLst>
          </p:cNvPr>
          <p:cNvSpPr/>
          <p:nvPr/>
        </p:nvSpPr>
        <p:spPr>
          <a:xfrm>
            <a:off x="6455816" y="4405423"/>
            <a:ext cx="1962538" cy="167918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333F3FB-62DC-8F5D-15A5-1B15D63A0542}"/>
              </a:ext>
            </a:extLst>
          </p:cNvPr>
          <p:cNvSpPr/>
          <p:nvPr/>
        </p:nvSpPr>
        <p:spPr>
          <a:xfrm>
            <a:off x="9151775" y="4405423"/>
            <a:ext cx="2004528" cy="16961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10C966E-EE82-4E32-AD58-D2120246B2CD}"/>
              </a:ext>
            </a:extLst>
          </p:cNvPr>
          <p:cNvSpPr/>
          <p:nvPr/>
        </p:nvSpPr>
        <p:spPr>
          <a:xfrm>
            <a:off x="1035697" y="1915274"/>
            <a:ext cx="2004527" cy="57120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9B509C2D-4D1A-8589-FEF9-80E48618649E}"/>
              </a:ext>
            </a:extLst>
          </p:cNvPr>
          <p:cNvSpPr/>
          <p:nvPr/>
        </p:nvSpPr>
        <p:spPr>
          <a:xfrm>
            <a:off x="9151776" y="1915274"/>
            <a:ext cx="2004527" cy="57120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C95B05F3-7D9E-3198-4464-EEAD11554A2A}"/>
              </a:ext>
            </a:extLst>
          </p:cNvPr>
          <p:cNvSpPr/>
          <p:nvPr/>
        </p:nvSpPr>
        <p:spPr>
          <a:xfrm>
            <a:off x="3721556" y="1915274"/>
            <a:ext cx="2004527" cy="57120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AA0F502-9BA9-F4F7-04B2-2CC4B988BDA0}"/>
              </a:ext>
            </a:extLst>
          </p:cNvPr>
          <p:cNvSpPr/>
          <p:nvPr/>
        </p:nvSpPr>
        <p:spPr>
          <a:xfrm>
            <a:off x="6436666" y="1915274"/>
            <a:ext cx="2004527" cy="57120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21544B29-DD6F-302F-B43D-FDB64C139AEF}"/>
              </a:ext>
            </a:extLst>
          </p:cNvPr>
          <p:cNvSpPr/>
          <p:nvPr/>
        </p:nvSpPr>
        <p:spPr>
          <a:xfrm rot="16200000">
            <a:off x="1530429" y="3037804"/>
            <a:ext cx="1015065" cy="26203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8B301807-5753-126E-5AB3-3D59782A154F}"/>
              </a:ext>
            </a:extLst>
          </p:cNvPr>
          <p:cNvSpPr/>
          <p:nvPr/>
        </p:nvSpPr>
        <p:spPr>
          <a:xfrm rot="16200000">
            <a:off x="4216288" y="3037746"/>
            <a:ext cx="1015065" cy="26203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9C2F972C-FAA0-E76C-C720-0A1E33CF3DCB}"/>
              </a:ext>
            </a:extLst>
          </p:cNvPr>
          <p:cNvSpPr/>
          <p:nvPr/>
        </p:nvSpPr>
        <p:spPr>
          <a:xfrm rot="16200000">
            <a:off x="6889408" y="3037745"/>
            <a:ext cx="1015065" cy="26203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2E9A8B47-E891-DE24-E53B-92B624B309E5}"/>
              </a:ext>
            </a:extLst>
          </p:cNvPr>
          <p:cNvSpPr/>
          <p:nvPr/>
        </p:nvSpPr>
        <p:spPr>
          <a:xfrm rot="16200000">
            <a:off x="9646507" y="3043007"/>
            <a:ext cx="1015065" cy="26203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8FAB026-F1AE-6E23-E10E-884F80FFEF8C}"/>
              </a:ext>
            </a:extLst>
          </p:cNvPr>
          <p:cNvSpPr txBox="1"/>
          <p:nvPr/>
        </p:nvSpPr>
        <p:spPr>
          <a:xfrm>
            <a:off x="1035696" y="761509"/>
            <a:ext cx="101206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FFA Club and or Curriculum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77521E0-860E-8E5C-B4DB-BE5621A208F0}"/>
              </a:ext>
            </a:extLst>
          </p:cNvPr>
          <p:cNvSpPr txBox="1"/>
          <p:nvPr/>
        </p:nvSpPr>
        <p:spPr>
          <a:xfrm>
            <a:off x="1035697" y="2006159"/>
            <a:ext cx="200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 Week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2C8EF3C-1651-A710-E23C-96581B9C7013}"/>
              </a:ext>
            </a:extLst>
          </p:cNvPr>
          <p:cNvSpPr txBox="1"/>
          <p:nvPr/>
        </p:nvSpPr>
        <p:spPr>
          <a:xfrm>
            <a:off x="3715532" y="2006159"/>
            <a:ext cx="200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 Week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9053E2-A380-905B-7B05-FC66B7879F33}"/>
              </a:ext>
            </a:extLst>
          </p:cNvPr>
          <p:cNvSpPr txBox="1"/>
          <p:nvPr/>
        </p:nvSpPr>
        <p:spPr>
          <a:xfrm>
            <a:off x="6394677" y="2002038"/>
            <a:ext cx="200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 Week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46DF15B-154E-1690-5636-215A73CEF372}"/>
              </a:ext>
            </a:extLst>
          </p:cNvPr>
          <p:cNvSpPr txBox="1"/>
          <p:nvPr/>
        </p:nvSpPr>
        <p:spPr>
          <a:xfrm>
            <a:off x="9151776" y="2016211"/>
            <a:ext cx="200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 Week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A8E8AAF2-116D-E881-15E1-33EA4CA9752A}"/>
              </a:ext>
            </a:extLst>
          </p:cNvPr>
          <p:cNvSpPr/>
          <p:nvPr/>
        </p:nvSpPr>
        <p:spPr>
          <a:xfrm>
            <a:off x="1249522" y="4038446"/>
            <a:ext cx="1576875" cy="3839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0417059D-3934-4E71-E158-B0B1DED441F3}"/>
              </a:ext>
            </a:extLst>
          </p:cNvPr>
          <p:cNvSpPr/>
          <p:nvPr/>
        </p:nvSpPr>
        <p:spPr>
          <a:xfrm>
            <a:off x="3929357" y="4038446"/>
            <a:ext cx="1576875" cy="3839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C866D7E0-6BE0-7401-A7F3-8627210529CA}"/>
              </a:ext>
            </a:extLst>
          </p:cNvPr>
          <p:cNvSpPr/>
          <p:nvPr/>
        </p:nvSpPr>
        <p:spPr>
          <a:xfrm>
            <a:off x="6650492" y="4038446"/>
            <a:ext cx="1576875" cy="3839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4E864B04-4748-BECA-776A-EBF388D2AD01}"/>
              </a:ext>
            </a:extLst>
          </p:cNvPr>
          <p:cNvSpPr/>
          <p:nvPr/>
        </p:nvSpPr>
        <p:spPr>
          <a:xfrm>
            <a:off x="9365601" y="4024569"/>
            <a:ext cx="1576875" cy="3839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5D6C5DD-66A1-75DB-A215-4156108B830F}"/>
              </a:ext>
            </a:extLst>
          </p:cNvPr>
          <p:cNvSpPr txBox="1"/>
          <p:nvPr/>
        </p:nvSpPr>
        <p:spPr>
          <a:xfrm>
            <a:off x="1249521" y="4038446"/>
            <a:ext cx="1576875" cy="3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 Week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08699C-E68D-640D-E682-B5101775D6CB}"/>
              </a:ext>
            </a:extLst>
          </p:cNvPr>
          <p:cNvSpPr txBox="1"/>
          <p:nvPr/>
        </p:nvSpPr>
        <p:spPr>
          <a:xfrm>
            <a:off x="6644466" y="4041233"/>
            <a:ext cx="1576875" cy="3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 Week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A36B592-FCF1-648A-DA1A-AB0476533E30}"/>
              </a:ext>
            </a:extLst>
          </p:cNvPr>
          <p:cNvSpPr txBox="1"/>
          <p:nvPr/>
        </p:nvSpPr>
        <p:spPr>
          <a:xfrm>
            <a:off x="3929356" y="4041234"/>
            <a:ext cx="1576877" cy="3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 Week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5316348-C713-6203-3103-B78DF609AE0E}"/>
              </a:ext>
            </a:extLst>
          </p:cNvPr>
          <p:cNvSpPr txBox="1"/>
          <p:nvPr/>
        </p:nvSpPr>
        <p:spPr>
          <a:xfrm>
            <a:off x="9359574" y="4031508"/>
            <a:ext cx="1564823" cy="3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 Week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94D5322-F2EE-5BAB-C400-18A811F1762A}"/>
              </a:ext>
            </a:extLst>
          </p:cNvPr>
          <p:cNvSpPr txBox="1"/>
          <p:nvPr/>
        </p:nvSpPr>
        <p:spPr>
          <a:xfrm>
            <a:off x="1035696" y="4812823"/>
            <a:ext cx="2004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NECA IBEW Teacher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E6B5DCC-5DD7-6AEB-AA54-A3CE7357B1D0}"/>
              </a:ext>
            </a:extLst>
          </p:cNvPr>
          <p:cNvSpPr txBox="1"/>
          <p:nvPr/>
        </p:nvSpPr>
        <p:spPr>
          <a:xfrm>
            <a:off x="3741371" y="4810729"/>
            <a:ext cx="198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NECA Teacher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D1CEF3F-0C33-0B7A-6D68-BD1FA5F9F18E}"/>
              </a:ext>
            </a:extLst>
          </p:cNvPr>
          <p:cNvSpPr txBox="1"/>
          <p:nvPr/>
        </p:nvSpPr>
        <p:spPr>
          <a:xfrm>
            <a:off x="6452127" y="4810728"/>
            <a:ext cx="1962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IBEW Teacher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899837E-5C81-B098-C349-F86FEB6BCFA7}"/>
              </a:ext>
            </a:extLst>
          </p:cNvPr>
          <p:cNvSpPr txBox="1"/>
          <p:nvPr/>
        </p:nvSpPr>
        <p:spPr>
          <a:xfrm>
            <a:off x="9151775" y="4995393"/>
            <a:ext cx="2004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ETA Teacher</a:t>
            </a:r>
          </a:p>
        </p:txBody>
      </p:sp>
    </p:spTree>
    <p:extLst>
      <p:ext uri="{BB962C8B-B14F-4D97-AF65-F5344CB8AC3E}">
        <p14:creationId xmlns:p14="http://schemas.microsoft.com/office/powerpoint/2010/main" val="3735154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78654B-08C9-4C41-8BEC-DFB7202458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56250" y="4574039"/>
            <a:ext cx="3511550" cy="679450"/>
          </a:xfrm>
        </p:spPr>
        <p:txBody>
          <a:bodyPr/>
          <a:lstStyle/>
          <a:p>
            <a:r>
              <a:rPr lang="en-US" dirty="0"/>
              <a:t>Richard Branson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4EA976-8646-0143-BA18-8675E6FA5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Drafting the Top-Ranked Talent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03A5E2-8F37-D546-BCD9-24A2037BB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7CE2A579-8DF2-AE02-5CEC-F776C4A0CA02}"/>
              </a:ext>
            </a:extLst>
          </p:cNvPr>
          <p:cNvSpPr/>
          <p:nvPr/>
        </p:nvSpPr>
        <p:spPr>
          <a:xfrm>
            <a:off x="847531" y="459699"/>
            <a:ext cx="10496938" cy="1455575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5B3349F3-C301-1C04-FD40-3CBA32BA41D0}"/>
              </a:ext>
            </a:extLst>
          </p:cNvPr>
          <p:cNvSpPr/>
          <p:nvPr/>
        </p:nvSpPr>
        <p:spPr>
          <a:xfrm>
            <a:off x="1035696" y="4405423"/>
            <a:ext cx="2004528" cy="16961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127B36A3-B6E6-D631-AEFD-8E03C86743D9}"/>
              </a:ext>
            </a:extLst>
          </p:cNvPr>
          <p:cNvSpPr/>
          <p:nvPr/>
        </p:nvSpPr>
        <p:spPr>
          <a:xfrm>
            <a:off x="3721556" y="4422374"/>
            <a:ext cx="2004527" cy="166223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1FA564B6-B942-E64F-3E77-4968F59283CC}"/>
              </a:ext>
            </a:extLst>
          </p:cNvPr>
          <p:cNvSpPr/>
          <p:nvPr/>
        </p:nvSpPr>
        <p:spPr>
          <a:xfrm>
            <a:off x="6455816" y="4405423"/>
            <a:ext cx="1962538" cy="167918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333F3FB-62DC-8F5D-15A5-1B15D63A0542}"/>
              </a:ext>
            </a:extLst>
          </p:cNvPr>
          <p:cNvSpPr/>
          <p:nvPr/>
        </p:nvSpPr>
        <p:spPr>
          <a:xfrm>
            <a:off x="9151775" y="4405423"/>
            <a:ext cx="2004528" cy="16961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10C966E-EE82-4E32-AD58-D2120246B2CD}"/>
              </a:ext>
            </a:extLst>
          </p:cNvPr>
          <p:cNvSpPr/>
          <p:nvPr/>
        </p:nvSpPr>
        <p:spPr>
          <a:xfrm>
            <a:off x="1035697" y="1915274"/>
            <a:ext cx="2004527" cy="57120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9B509C2D-4D1A-8589-FEF9-80E48618649E}"/>
              </a:ext>
            </a:extLst>
          </p:cNvPr>
          <p:cNvSpPr/>
          <p:nvPr/>
        </p:nvSpPr>
        <p:spPr>
          <a:xfrm>
            <a:off x="9151776" y="1915274"/>
            <a:ext cx="2004527" cy="57120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C95B05F3-7D9E-3198-4464-EEAD11554A2A}"/>
              </a:ext>
            </a:extLst>
          </p:cNvPr>
          <p:cNvSpPr/>
          <p:nvPr/>
        </p:nvSpPr>
        <p:spPr>
          <a:xfrm>
            <a:off x="3721556" y="1915274"/>
            <a:ext cx="2004527" cy="57120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AA0F502-9BA9-F4F7-04B2-2CC4B988BDA0}"/>
              </a:ext>
            </a:extLst>
          </p:cNvPr>
          <p:cNvSpPr/>
          <p:nvPr/>
        </p:nvSpPr>
        <p:spPr>
          <a:xfrm>
            <a:off x="6436666" y="1915274"/>
            <a:ext cx="2004527" cy="57120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21544B29-DD6F-302F-B43D-FDB64C139AEF}"/>
              </a:ext>
            </a:extLst>
          </p:cNvPr>
          <p:cNvSpPr/>
          <p:nvPr/>
        </p:nvSpPr>
        <p:spPr>
          <a:xfrm rot="16200000">
            <a:off x="1530429" y="3037804"/>
            <a:ext cx="1015065" cy="26203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8B301807-5753-126E-5AB3-3D59782A154F}"/>
              </a:ext>
            </a:extLst>
          </p:cNvPr>
          <p:cNvSpPr/>
          <p:nvPr/>
        </p:nvSpPr>
        <p:spPr>
          <a:xfrm rot="16200000">
            <a:off x="4216288" y="3037746"/>
            <a:ext cx="1015065" cy="26203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9C2F972C-FAA0-E76C-C720-0A1E33CF3DCB}"/>
              </a:ext>
            </a:extLst>
          </p:cNvPr>
          <p:cNvSpPr/>
          <p:nvPr/>
        </p:nvSpPr>
        <p:spPr>
          <a:xfrm rot="16200000">
            <a:off x="6889408" y="3037745"/>
            <a:ext cx="1015065" cy="26203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2E9A8B47-E891-DE24-E53B-92B624B309E5}"/>
              </a:ext>
            </a:extLst>
          </p:cNvPr>
          <p:cNvSpPr/>
          <p:nvPr/>
        </p:nvSpPr>
        <p:spPr>
          <a:xfrm rot="16200000">
            <a:off x="9646507" y="3043007"/>
            <a:ext cx="1015065" cy="26203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8FAB026-F1AE-6E23-E10E-884F80FFEF8C}"/>
              </a:ext>
            </a:extLst>
          </p:cNvPr>
          <p:cNvSpPr txBox="1"/>
          <p:nvPr/>
        </p:nvSpPr>
        <p:spPr>
          <a:xfrm>
            <a:off x="1035696" y="761509"/>
            <a:ext cx="101206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Industrial Arts Curriculum and/or Club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77521E0-860E-8E5C-B4DB-BE5621A208F0}"/>
              </a:ext>
            </a:extLst>
          </p:cNvPr>
          <p:cNvSpPr txBox="1"/>
          <p:nvPr/>
        </p:nvSpPr>
        <p:spPr>
          <a:xfrm>
            <a:off x="1035697" y="2006159"/>
            <a:ext cx="200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 Week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2C8EF3C-1651-A710-E23C-96581B9C7013}"/>
              </a:ext>
            </a:extLst>
          </p:cNvPr>
          <p:cNvSpPr txBox="1"/>
          <p:nvPr/>
        </p:nvSpPr>
        <p:spPr>
          <a:xfrm>
            <a:off x="3715532" y="2006159"/>
            <a:ext cx="200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 Week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9053E2-A380-905B-7B05-FC66B7879F33}"/>
              </a:ext>
            </a:extLst>
          </p:cNvPr>
          <p:cNvSpPr txBox="1"/>
          <p:nvPr/>
        </p:nvSpPr>
        <p:spPr>
          <a:xfrm>
            <a:off x="6394677" y="2002038"/>
            <a:ext cx="200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 Week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46DF15B-154E-1690-5636-215A73CEF372}"/>
              </a:ext>
            </a:extLst>
          </p:cNvPr>
          <p:cNvSpPr txBox="1"/>
          <p:nvPr/>
        </p:nvSpPr>
        <p:spPr>
          <a:xfrm>
            <a:off x="9151776" y="2016211"/>
            <a:ext cx="2004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9 Week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A8E8AAF2-116D-E881-15E1-33EA4CA9752A}"/>
              </a:ext>
            </a:extLst>
          </p:cNvPr>
          <p:cNvSpPr/>
          <p:nvPr/>
        </p:nvSpPr>
        <p:spPr>
          <a:xfrm>
            <a:off x="1249522" y="4038446"/>
            <a:ext cx="1576875" cy="3839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0417059D-3934-4E71-E158-B0B1DED441F3}"/>
              </a:ext>
            </a:extLst>
          </p:cNvPr>
          <p:cNvSpPr/>
          <p:nvPr/>
        </p:nvSpPr>
        <p:spPr>
          <a:xfrm>
            <a:off x="3929357" y="4038446"/>
            <a:ext cx="1576875" cy="3839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C866D7E0-6BE0-7401-A7F3-8627210529CA}"/>
              </a:ext>
            </a:extLst>
          </p:cNvPr>
          <p:cNvSpPr/>
          <p:nvPr/>
        </p:nvSpPr>
        <p:spPr>
          <a:xfrm>
            <a:off x="6650492" y="4038446"/>
            <a:ext cx="1576875" cy="3839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4E864B04-4748-BECA-776A-EBF388D2AD01}"/>
              </a:ext>
            </a:extLst>
          </p:cNvPr>
          <p:cNvSpPr/>
          <p:nvPr/>
        </p:nvSpPr>
        <p:spPr>
          <a:xfrm>
            <a:off x="9365601" y="4024569"/>
            <a:ext cx="1576875" cy="38392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5D6C5DD-66A1-75DB-A215-4156108B830F}"/>
              </a:ext>
            </a:extLst>
          </p:cNvPr>
          <p:cNvSpPr txBox="1"/>
          <p:nvPr/>
        </p:nvSpPr>
        <p:spPr>
          <a:xfrm>
            <a:off x="1249521" y="4038446"/>
            <a:ext cx="1576875" cy="3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 Week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9908699C-E68D-640D-E682-B5101775D6CB}"/>
              </a:ext>
            </a:extLst>
          </p:cNvPr>
          <p:cNvSpPr txBox="1"/>
          <p:nvPr/>
        </p:nvSpPr>
        <p:spPr>
          <a:xfrm>
            <a:off x="6644466" y="4041233"/>
            <a:ext cx="1576875" cy="3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 Week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A36B592-FCF1-648A-DA1A-AB0476533E30}"/>
              </a:ext>
            </a:extLst>
          </p:cNvPr>
          <p:cNvSpPr txBox="1"/>
          <p:nvPr/>
        </p:nvSpPr>
        <p:spPr>
          <a:xfrm>
            <a:off x="3929356" y="4041234"/>
            <a:ext cx="1576877" cy="3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 Week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5316348-C713-6203-3103-B78DF609AE0E}"/>
              </a:ext>
            </a:extLst>
          </p:cNvPr>
          <p:cNvSpPr txBox="1"/>
          <p:nvPr/>
        </p:nvSpPr>
        <p:spPr>
          <a:xfrm>
            <a:off x="9359574" y="4031508"/>
            <a:ext cx="1564823" cy="36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1 Week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94D5322-F2EE-5BAB-C400-18A811F1762A}"/>
              </a:ext>
            </a:extLst>
          </p:cNvPr>
          <p:cNvSpPr txBox="1"/>
          <p:nvPr/>
        </p:nvSpPr>
        <p:spPr>
          <a:xfrm>
            <a:off x="1035696" y="4812823"/>
            <a:ext cx="20045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NECA IBEW Teacher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E6B5DCC-5DD7-6AEB-AA54-A3CE7357B1D0}"/>
              </a:ext>
            </a:extLst>
          </p:cNvPr>
          <p:cNvSpPr txBox="1"/>
          <p:nvPr/>
        </p:nvSpPr>
        <p:spPr>
          <a:xfrm>
            <a:off x="3741371" y="4810729"/>
            <a:ext cx="198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NECA Teacher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D1CEF3F-0C33-0B7A-6D68-BD1FA5F9F18E}"/>
              </a:ext>
            </a:extLst>
          </p:cNvPr>
          <p:cNvSpPr txBox="1"/>
          <p:nvPr/>
        </p:nvSpPr>
        <p:spPr>
          <a:xfrm>
            <a:off x="6452127" y="4810728"/>
            <a:ext cx="1962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IBEW Teacher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899837E-5C81-B098-C349-F86FEB6BCFA7}"/>
              </a:ext>
            </a:extLst>
          </p:cNvPr>
          <p:cNvSpPr txBox="1"/>
          <p:nvPr/>
        </p:nvSpPr>
        <p:spPr>
          <a:xfrm>
            <a:off x="9151775" y="4995393"/>
            <a:ext cx="2004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ETA Teacher</a:t>
            </a:r>
          </a:p>
        </p:txBody>
      </p:sp>
    </p:spTree>
    <p:extLst>
      <p:ext uri="{BB962C8B-B14F-4D97-AF65-F5344CB8AC3E}">
        <p14:creationId xmlns:p14="http://schemas.microsoft.com/office/powerpoint/2010/main" val="3919783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26C73-F226-914E-AC56-BF3172765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Drafting the Top-Ranked Talent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A86E01-62BB-5145-A6C3-515717DD32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FC948A6-FEFB-D808-08FE-0C4CA2A015FB}"/>
              </a:ext>
            </a:extLst>
          </p:cNvPr>
          <p:cNvSpPr/>
          <p:nvPr/>
        </p:nvSpPr>
        <p:spPr>
          <a:xfrm>
            <a:off x="2597022" y="510075"/>
            <a:ext cx="6941974" cy="127829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EFBE957-B5C2-CDFD-10AE-8D8DE3DA8B5A}"/>
              </a:ext>
            </a:extLst>
          </p:cNvPr>
          <p:cNvSpPr/>
          <p:nvPr/>
        </p:nvSpPr>
        <p:spPr>
          <a:xfrm>
            <a:off x="2597021" y="2651174"/>
            <a:ext cx="2659224" cy="12782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4EFFABE-C5DF-428E-8346-D906C6930558}"/>
              </a:ext>
            </a:extLst>
          </p:cNvPr>
          <p:cNvSpPr/>
          <p:nvPr/>
        </p:nvSpPr>
        <p:spPr>
          <a:xfrm>
            <a:off x="2597021" y="4789440"/>
            <a:ext cx="2659224" cy="12782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4392C76-AD45-9F82-4890-FD6BEE74711E}"/>
              </a:ext>
            </a:extLst>
          </p:cNvPr>
          <p:cNvSpPr/>
          <p:nvPr/>
        </p:nvSpPr>
        <p:spPr>
          <a:xfrm>
            <a:off x="6935756" y="2651174"/>
            <a:ext cx="2659224" cy="12782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F4E5067-469C-E81B-F3C0-C348E798BBC1}"/>
              </a:ext>
            </a:extLst>
          </p:cNvPr>
          <p:cNvSpPr/>
          <p:nvPr/>
        </p:nvSpPr>
        <p:spPr>
          <a:xfrm>
            <a:off x="6935756" y="4789440"/>
            <a:ext cx="2659224" cy="127829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E76F9B7-F192-EE8C-3D0E-2B451AE22D38}"/>
              </a:ext>
            </a:extLst>
          </p:cNvPr>
          <p:cNvSpPr/>
          <p:nvPr/>
        </p:nvSpPr>
        <p:spPr>
          <a:xfrm>
            <a:off x="4850363" y="1852280"/>
            <a:ext cx="2491273" cy="47757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E10E86F7-5F06-33BB-670E-A96AFB628596}"/>
              </a:ext>
            </a:extLst>
          </p:cNvPr>
          <p:cNvSpPr/>
          <p:nvPr/>
        </p:nvSpPr>
        <p:spPr>
          <a:xfrm>
            <a:off x="5671129" y="3065615"/>
            <a:ext cx="849742" cy="22470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Arrow: Right 16">
            <a:extLst>
              <a:ext uri="{FF2B5EF4-FFF2-40B4-BE49-F238E27FC236}">
                <a16:creationId xmlns:a16="http://schemas.microsoft.com/office/drawing/2014/main" id="{F249EC5B-3DA8-954C-557E-27CE507AA116}"/>
              </a:ext>
            </a:extLst>
          </p:cNvPr>
          <p:cNvSpPr/>
          <p:nvPr/>
        </p:nvSpPr>
        <p:spPr>
          <a:xfrm>
            <a:off x="5671129" y="3354231"/>
            <a:ext cx="849742" cy="22470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9A554E8B-9CF3-07BB-BCFE-55D8D2F458A7}"/>
              </a:ext>
            </a:extLst>
          </p:cNvPr>
          <p:cNvSpPr/>
          <p:nvPr/>
        </p:nvSpPr>
        <p:spPr>
          <a:xfrm rot="16200000">
            <a:off x="3783888" y="4085690"/>
            <a:ext cx="285490" cy="26203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08FEE8F8-0117-51D4-0CD1-646D66537BFB}"/>
              </a:ext>
            </a:extLst>
          </p:cNvPr>
          <p:cNvSpPr/>
          <p:nvPr/>
        </p:nvSpPr>
        <p:spPr>
          <a:xfrm rot="16200000">
            <a:off x="8253642" y="4085690"/>
            <a:ext cx="285490" cy="26203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C5C8A7C8-33BC-B86D-8325-565687CCFA90}"/>
              </a:ext>
            </a:extLst>
          </p:cNvPr>
          <p:cNvSpPr/>
          <p:nvPr/>
        </p:nvSpPr>
        <p:spPr>
          <a:xfrm rot="5400000">
            <a:off x="3783888" y="4369805"/>
            <a:ext cx="285490" cy="26203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DF37A765-2E95-BED0-B4CF-C6DCE361F729}"/>
              </a:ext>
            </a:extLst>
          </p:cNvPr>
          <p:cNvSpPr/>
          <p:nvPr/>
        </p:nvSpPr>
        <p:spPr>
          <a:xfrm rot="5400000">
            <a:off x="8253642" y="4369805"/>
            <a:ext cx="285490" cy="26203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4F74C2D-BCE2-0899-B4FE-DD751A504796}"/>
              </a:ext>
            </a:extLst>
          </p:cNvPr>
          <p:cNvSpPr txBox="1"/>
          <p:nvPr/>
        </p:nvSpPr>
        <p:spPr>
          <a:xfrm>
            <a:off x="2597021" y="733723"/>
            <a:ext cx="6941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Business Models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B503DAB-845B-D738-0898-9110BFCAF2E9}"/>
              </a:ext>
            </a:extLst>
          </p:cNvPr>
          <p:cNvSpPr txBox="1"/>
          <p:nvPr/>
        </p:nvSpPr>
        <p:spPr>
          <a:xfrm>
            <a:off x="4850363" y="1907580"/>
            <a:ext cx="249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Society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8FAF1AA-931D-E536-1A27-6AF5FFF21917}"/>
              </a:ext>
            </a:extLst>
          </p:cNvPr>
          <p:cNvSpPr txBox="1"/>
          <p:nvPr/>
        </p:nvSpPr>
        <p:spPr>
          <a:xfrm>
            <a:off x="3004457" y="3105654"/>
            <a:ext cx="1845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Hunter/gather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41A15B9-19D4-E05C-FB9B-94DFBD3725B3}"/>
              </a:ext>
            </a:extLst>
          </p:cNvPr>
          <p:cNvSpPr txBox="1"/>
          <p:nvPr/>
        </p:nvSpPr>
        <p:spPr>
          <a:xfrm>
            <a:off x="3004457" y="5105421"/>
            <a:ext cx="1845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ADD/ADHD</a:t>
            </a:r>
          </a:p>
          <a:p>
            <a:pPr algn="ctr"/>
            <a:r>
              <a:rPr lang="en-US" dirty="0"/>
              <a:t>Successful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A978F9E-97E2-9A85-8D66-223F38E35878}"/>
              </a:ext>
            </a:extLst>
          </p:cNvPr>
          <p:cNvSpPr txBox="1"/>
          <p:nvPr/>
        </p:nvSpPr>
        <p:spPr>
          <a:xfrm>
            <a:off x="7341636" y="5105420"/>
            <a:ext cx="1845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Patient/Focused</a:t>
            </a:r>
          </a:p>
          <a:p>
            <a:pPr algn="ctr"/>
            <a:r>
              <a:rPr lang="en-US" dirty="0"/>
              <a:t>Successful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BC710AB-3A8F-D853-587B-3214D2E3FDCD}"/>
              </a:ext>
            </a:extLst>
          </p:cNvPr>
          <p:cNvSpPr txBox="1"/>
          <p:nvPr/>
        </p:nvSpPr>
        <p:spPr>
          <a:xfrm>
            <a:off x="7341636" y="3105654"/>
            <a:ext cx="1845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Farmer</a:t>
            </a:r>
          </a:p>
        </p:txBody>
      </p:sp>
    </p:spTree>
    <p:extLst>
      <p:ext uri="{BB962C8B-B14F-4D97-AF65-F5344CB8AC3E}">
        <p14:creationId xmlns:p14="http://schemas.microsoft.com/office/powerpoint/2010/main" val="3615617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1602E534-D98D-FB05-010B-06D8D85AF417}"/>
              </a:ext>
            </a:extLst>
          </p:cNvPr>
          <p:cNvSpPr/>
          <p:nvPr/>
        </p:nvSpPr>
        <p:spPr>
          <a:xfrm>
            <a:off x="8518849" y="2425959"/>
            <a:ext cx="2803591" cy="207139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41F23D92-CB66-1CC5-CC00-95521FC62E3B}"/>
              </a:ext>
            </a:extLst>
          </p:cNvPr>
          <p:cNvSpPr/>
          <p:nvPr/>
        </p:nvSpPr>
        <p:spPr>
          <a:xfrm>
            <a:off x="1464906" y="3638939"/>
            <a:ext cx="1987421" cy="699796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0B6389-2374-4677-B8BB-59410CCC3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>
            <a:normAutofit/>
          </a:bodyPr>
          <a:lstStyle/>
          <a:p>
            <a:r>
              <a:rPr lang="en-US" dirty="0"/>
              <a:t>New Worker Recruitment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BF4ECF3-F211-3447-AF95-22487182EE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Drafting the Top-Ranked Talent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6308D1AB-33EC-174A-AFF4-6B9718A86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4098" name="Picture 2" descr="Law Offices at 7905 Forsyth">
            <a:extLst>
              <a:ext uri="{FF2B5EF4-FFF2-40B4-BE49-F238E27FC236}">
                <a16:creationId xmlns:a16="http://schemas.microsoft.com/office/drawing/2014/main" id="{804C0F65-CA46-3F17-F51B-0074D65901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475" y="891419"/>
            <a:ext cx="5861050" cy="590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8D6A64D-D5C9-D4FC-1B84-9DEC97AAE94D}"/>
              </a:ext>
            </a:extLst>
          </p:cNvPr>
          <p:cNvSpPr txBox="1"/>
          <p:nvPr/>
        </p:nvSpPr>
        <p:spPr>
          <a:xfrm>
            <a:off x="8623947" y="2690336"/>
            <a:ext cx="26219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Non-Union Electrical Contractors</a:t>
            </a:r>
          </a:p>
          <a:p>
            <a:pPr marL="285750" indent="-285750">
              <a:buFontTx/>
              <a:buChar char="-"/>
            </a:pPr>
            <a:r>
              <a:rPr lang="en-US" dirty="0"/>
              <a:t>General Contractors</a:t>
            </a:r>
          </a:p>
          <a:p>
            <a:pPr marL="285750" indent="-285750">
              <a:buFontTx/>
              <a:buChar char="-"/>
            </a:pPr>
            <a:r>
              <a:rPr lang="en-US" dirty="0"/>
              <a:t>Big Retail</a:t>
            </a:r>
          </a:p>
          <a:p>
            <a:pPr marL="285750" indent="-285750">
              <a:buFontTx/>
              <a:buChar char="-"/>
            </a:pPr>
            <a:r>
              <a:rPr lang="en-US" dirty="0"/>
              <a:t>Software Companies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3B558A-97E3-A283-B659-CCF8C79E9161}"/>
              </a:ext>
            </a:extLst>
          </p:cNvPr>
          <p:cNvSpPr txBox="1"/>
          <p:nvPr/>
        </p:nvSpPr>
        <p:spPr>
          <a:xfrm>
            <a:off x="1464905" y="3804171"/>
            <a:ext cx="1987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NECA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CEFFA5A-9734-2690-04C6-CD63B919EE0C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3452326" y="3638939"/>
            <a:ext cx="895739" cy="349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58FE6A9-41F6-BAFD-B604-DF589C514AB6}"/>
              </a:ext>
            </a:extLst>
          </p:cNvPr>
          <p:cNvCxnSpPr/>
          <p:nvPr/>
        </p:nvCxnSpPr>
        <p:spPr>
          <a:xfrm flipH="1">
            <a:off x="7865706" y="3429000"/>
            <a:ext cx="653143" cy="14229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0209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Color Block_Win32_AP_v2" id="{3EA4D81A-EBDE-431D-8B15-A5A6F500D5A4}" vid="{8EBF5489-0BE1-418D-A69C-2193D304C7E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71C89CE56F974990E63C265D7A1361" ma:contentTypeVersion="4" ma:contentTypeDescription="Create a new document." ma:contentTypeScope="" ma:versionID="8cc5aed24b0ee4292e8a88c02843ff5f">
  <xsd:schema xmlns:xsd="http://www.w3.org/2001/XMLSchema" xmlns:xs="http://www.w3.org/2001/XMLSchema" xmlns:p="http://schemas.microsoft.com/office/2006/metadata/properties" xmlns:ns3="47a90336-4131-4871-bd81-4376124c7e70" targetNamespace="http://schemas.microsoft.com/office/2006/metadata/properties" ma:root="true" ma:fieldsID="85554cad8aed984c3a79075017f7da87" ns3:_="">
    <xsd:import namespace="47a90336-4131-4871-bd81-4376124c7e7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90336-4131-4871-bd81-4376124c7e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5334180-0405-413B-834A-44FA9E05AD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5BAB77-79E1-4739-AA51-10C9079186D6}">
  <ds:schemaRefs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47a90336-4131-4871-bd81-4376124c7e70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202B312-E934-4708-AE95-3F6CD73FB6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7a90336-4131-4871-bd81-4376124c7e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{0A4A1039-AD98-42A9-95AA-9267A58C9D39}tf45331398_win32</Template>
  <TotalTime>229</TotalTime>
  <Words>259</Words>
  <Application>Microsoft Office PowerPoint</Application>
  <PresentationFormat>Widescreen</PresentationFormat>
  <Paragraphs>105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Tenorite</vt:lpstr>
      <vt:lpstr>Office Theme</vt:lpstr>
      <vt:lpstr>The Academy of Electrical Contracting</vt:lpstr>
      <vt:lpstr>New Worker Recruitment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New Worker Recruitment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Academy of Electrical Contracting Paper Presented By Fellow Bradley S. Giles (‘11)</dc:title>
  <dc:creator>Anthony Fox</dc:creator>
  <cp:lastModifiedBy>Anthony Fox</cp:lastModifiedBy>
  <cp:revision>3</cp:revision>
  <dcterms:created xsi:type="dcterms:W3CDTF">2023-06-14T16:45:38Z</dcterms:created>
  <dcterms:modified xsi:type="dcterms:W3CDTF">2023-06-14T20:39:12Z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0x0101009A71C89CE56F974990E63C265D7A1361</vt:lpwstr>
  </property>
</Properties>
</file>