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99" r:id="rId2"/>
    <p:sldId id="296" r:id="rId3"/>
    <p:sldId id="295" r:id="rId4"/>
    <p:sldId id="298" r:id="rId5"/>
    <p:sldId id="301" r:id="rId6"/>
    <p:sldId id="257" r:id="rId7"/>
    <p:sldId id="269" r:id="rId8"/>
    <p:sldId id="277" r:id="rId9"/>
    <p:sldId id="278" r:id="rId10"/>
    <p:sldId id="270" r:id="rId11"/>
    <p:sldId id="279" r:id="rId12"/>
    <p:sldId id="289" r:id="rId13"/>
    <p:sldId id="288" r:id="rId14"/>
    <p:sldId id="256" r:id="rId15"/>
    <p:sldId id="258" r:id="rId16"/>
    <p:sldId id="283" r:id="rId17"/>
    <p:sldId id="262" r:id="rId18"/>
    <p:sldId id="263" r:id="rId19"/>
    <p:sldId id="264" r:id="rId20"/>
    <p:sldId id="265" r:id="rId21"/>
    <p:sldId id="266" r:id="rId22"/>
    <p:sldId id="268" r:id="rId23"/>
    <p:sldId id="267" r:id="rId24"/>
    <p:sldId id="307" r:id="rId25"/>
    <p:sldId id="291" r:id="rId26"/>
    <p:sldId id="292" r:id="rId27"/>
    <p:sldId id="293" r:id="rId28"/>
    <p:sldId id="271" r:id="rId29"/>
    <p:sldId id="273" r:id="rId30"/>
    <p:sldId id="274" r:id="rId31"/>
    <p:sldId id="304" r:id="rId32"/>
    <p:sldId id="281" r:id="rId33"/>
    <p:sldId id="282" r:id="rId34"/>
    <p:sldId id="286" r:id="rId35"/>
    <p:sldId id="305" r:id="rId36"/>
    <p:sldId id="303" r:id="rId37"/>
    <p:sldId id="302" r:id="rId38"/>
    <p:sldId id="306" r:id="rId39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 showGuides="1">
      <p:cViewPr varScale="1">
        <p:scale>
          <a:sx n="138" d="100"/>
          <a:sy n="138" d="100"/>
        </p:scale>
        <p:origin x="64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-3096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D662A3-8F4E-47C1-8A62-FFDCF1FB3515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000DE3-7E4A-4DAB-A956-DEC0749E4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5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1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40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0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60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49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08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45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623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30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28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92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049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99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808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30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822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597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855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259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752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211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9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042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696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587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656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6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462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136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231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065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59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57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6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10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50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41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0DE3-7E4A-4DAB-A956-DEC0749E49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2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7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5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9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0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7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7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0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6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4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3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D593C-8C5B-4167-86F5-BE5D7EF2CC8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37424-B5B9-464A-94EC-5B8EB2D22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2100" y="440436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Academy of Electrical Contracting | Fred Sargent </a:t>
            </a:r>
          </a:p>
        </p:txBody>
      </p:sp>
    </p:spTree>
    <p:extLst>
      <p:ext uri="{BB962C8B-B14F-4D97-AF65-F5344CB8AC3E}">
        <p14:creationId xmlns:p14="http://schemas.microsoft.com/office/powerpoint/2010/main" val="2067183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509921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Balancing their revenue mix with a greater share of service work</a:t>
            </a:r>
            <a:r>
              <a:rPr lang="en-US" sz="1400" dirty="0">
                <a:solidFill>
                  <a:schemeClr val="bg1"/>
                </a:solidFill>
                <a:latin typeface="Myriad Pro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59908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48475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* Professionally-managed electrical service work</a:t>
            </a:r>
          </a:p>
        </p:txBody>
      </p:sp>
    </p:spTree>
    <p:extLst>
      <p:ext uri="{BB962C8B-B14F-4D97-AF65-F5344CB8AC3E}">
        <p14:creationId xmlns:p14="http://schemas.microsoft.com/office/powerpoint/2010/main" val="116571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7260" y="1509921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The routine requirements of service work match the skills of trained union electricians</a:t>
            </a: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049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580" y="181371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“Service” = problem-solving: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165" y="258315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solidFill>
                  <a:schemeClr val="bg1"/>
                </a:solidFill>
                <a:latin typeface="Myriad Pro" pitchFamily="34" charset="0"/>
              </a:rPr>
              <a:t>making things work</a:t>
            </a:r>
            <a:r>
              <a:rPr lang="en-US" sz="3200" i="1" dirty="0">
                <a:solidFill>
                  <a:schemeClr val="bg1"/>
                </a:solidFill>
                <a:latin typeface="Myriad Pro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957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438150"/>
            <a:ext cx="243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Myriad Pro" pitchFamily="34" charset="0"/>
              </a:rPr>
              <a:t>1968</a:t>
            </a:r>
          </a:p>
        </p:txBody>
      </p:sp>
    </p:spTree>
    <p:extLst>
      <p:ext uri="{BB962C8B-B14F-4D97-AF65-F5344CB8AC3E}">
        <p14:creationId xmlns:p14="http://schemas.microsoft.com/office/powerpoint/2010/main" val="267894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9400" y="971550"/>
            <a:ext cx="35814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          Rotation:</a:t>
            </a:r>
          </a:p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            1,000 mph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00" y="2876550"/>
            <a:ext cx="35814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        Orbiting:</a:t>
            </a:r>
          </a:p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      67,000 mph</a:t>
            </a:r>
          </a:p>
        </p:txBody>
      </p:sp>
    </p:spTree>
    <p:extLst>
      <p:ext uri="{BB962C8B-B14F-4D97-AF65-F5344CB8AC3E}">
        <p14:creationId xmlns:p14="http://schemas.microsoft.com/office/powerpoint/2010/main" val="11752060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75 0 " pathEditMode="relative" rAng="0" ptsTypes="AA">
                                      <p:cBhvr>
                                        <p:cTn id="6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dvAuto="0"/>
      <p:bldP spid="5" grpId="0" build="p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Commercial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Industrial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Residential</a:t>
            </a:r>
          </a:p>
        </p:txBody>
      </p:sp>
    </p:spTree>
    <p:extLst>
      <p:ext uri="{BB962C8B-B14F-4D97-AF65-F5344CB8AC3E}">
        <p14:creationId xmlns:p14="http://schemas.microsoft.com/office/powerpoint/2010/main" val="311282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Construction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Service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4731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Myriad Pro" pitchFamily="34" charset="0"/>
              </a:rPr>
              <a:t>Firm Price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Myriad Pro" pitchFamily="34" charset="0"/>
              </a:rPr>
              <a:t>Cost Reimbursable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Myriad Pro" pitchFamily="34" charset="0"/>
              </a:rPr>
              <a:t>Unit Price</a:t>
            </a:r>
          </a:p>
        </p:txBody>
      </p:sp>
    </p:spTree>
    <p:extLst>
      <p:ext uri="{BB962C8B-B14F-4D97-AF65-F5344CB8AC3E}">
        <p14:creationId xmlns:p14="http://schemas.microsoft.com/office/powerpoint/2010/main" val="349630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latin typeface="Myriad Pro" pitchFamily="34" charset="0"/>
              </a:rPr>
              <a:t>For Owner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latin typeface="Myriad Pro" pitchFamily="34" charset="0"/>
              </a:rPr>
              <a:t>For General Contractor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latin typeface="Myriad Pro" pitchFamily="34" charset="0"/>
              </a:rPr>
              <a:t>For Others</a:t>
            </a:r>
          </a:p>
        </p:txBody>
      </p:sp>
    </p:spTree>
    <p:extLst>
      <p:ext uri="{BB962C8B-B14F-4D97-AF65-F5344CB8AC3E}">
        <p14:creationId xmlns:p14="http://schemas.microsoft.com/office/powerpoint/2010/main" val="54793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57350"/>
            <a:ext cx="6858000" cy="1712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67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 thruBlk="1"/>
      </p:transition>
    </mc:Choice>
    <mc:Fallback xmlns=""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Myriad Pro" pitchFamily="34" charset="0"/>
              </a:rPr>
              <a:t>Plans &amp; Specs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Myriad Pro" pitchFamily="34" charset="0"/>
              </a:rPr>
              <a:t>Design-Build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Myriad Pro" pitchFamily="34" charset="0"/>
              </a:rPr>
              <a:t>As Directed</a:t>
            </a:r>
          </a:p>
        </p:txBody>
      </p:sp>
    </p:spTree>
    <p:extLst>
      <p:ext uri="{BB962C8B-B14F-4D97-AF65-F5344CB8AC3E}">
        <p14:creationId xmlns:p14="http://schemas.microsoft.com/office/powerpoint/2010/main" val="377767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Electrical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Low-Voltage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latin typeface="Myriad Pro" pitchFamily="34" charset="0"/>
              </a:rPr>
              <a:t>Specialty</a:t>
            </a:r>
          </a:p>
        </p:txBody>
      </p:sp>
    </p:spTree>
    <p:extLst>
      <p:ext uri="{BB962C8B-B14F-4D97-AF65-F5344CB8AC3E}">
        <p14:creationId xmlns:p14="http://schemas.microsoft.com/office/powerpoint/2010/main" val="153067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r>
              <a:rPr lang="en-US" sz="3600" dirty="0">
                <a:solidFill>
                  <a:srgbClr val="92D050"/>
                </a:solidFill>
                <a:latin typeface="Myriad Pro" pitchFamily="34" charset="0"/>
              </a:rPr>
              <a:t>Will limit our vision, or open our eyes to new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196943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How we classify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 we do: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r>
              <a:rPr lang="en-US" sz="3600" dirty="0">
                <a:solidFill>
                  <a:srgbClr val="FFFF00"/>
                </a:solidFill>
                <a:latin typeface="Myriad Pro" pitchFamily="34" charset="0"/>
              </a:rPr>
              <a:t>Will determine the future of most of</a:t>
            </a:r>
            <a:br>
              <a:rPr lang="en-US" sz="3600" dirty="0">
                <a:solidFill>
                  <a:srgbClr val="FFFF00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Myriad Pro" pitchFamily="34" charset="0"/>
              </a:rPr>
              <a:t>our companies.</a:t>
            </a:r>
          </a:p>
        </p:txBody>
      </p:sp>
    </p:spTree>
    <p:extLst>
      <p:ext uri="{BB962C8B-B14F-4D97-AF65-F5344CB8AC3E}">
        <p14:creationId xmlns:p14="http://schemas.microsoft.com/office/powerpoint/2010/main" val="283421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86200" y="1123950"/>
            <a:ext cx="4998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What’s important is not about </a:t>
            </a:r>
            <a:r>
              <a:rPr lang="en-US" sz="3600" dirty="0">
                <a:solidFill>
                  <a:srgbClr val="FFFF00"/>
                </a:solidFill>
                <a:latin typeface="Myriad Pro" pitchFamily="34" charset="0"/>
              </a:rPr>
              <a:t>construction.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6200" y="2800350"/>
            <a:ext cx="4998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What’s important is all about </a:t>
            </a:r>
            <a:r>
              <a:rPr lang="en-US" sz="3600" dirty="0">
                <a:solidFill>
                  <a:srgbClr val="92D050"/>
                </a:solidFill>
                <a:latin typeface="Myriad Pro" pitchFamily="34" charset="0"/>
              </a:rPr>
              <a:t>compensation.</a:t>
            </a:r>
          </a:p>
        </p:txBody>
      </p:sp>
    </p:spTree>
    <p:extLst>
      <p:ext uri="{BB962C8B-B14F-4D97-AF65-F5344CB8AC3E}">
        <p14:creationId xmlns:p14="http://schemas.microsoft.com/office/powerpoint/2010/main" val="178526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light switch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889" b="83556" l="59385" r="78462">
                        <a14:foregroundMark x1="64615" y1="75333" x2="64615" y2="75333"/>
                        <a14:foregroundMark x1="66000" y1="80000" x2="66000" y2="80000"/>
                        <a14:foregroundMark x1="65846" y1="83556" x2="65846" y2="83556"/>
                        <a14:foregroundMark x1="66462" y1="83556" x2="66462" y2="83556"/>
                        <a14:foregroundMark x1="71231" y1="64667" x2="71231" y2="64667"/>
                        <a14:foregroundMark x1="68769" y1="58000" x2="68769" y2="58000"/>
                        <a14:foregroundMark x1="67077" y1="41111" x2="67077" y2="41111"/>
                        <a14:foregroundMark x1="66769" y1="35111" x2="66769" y2="35111"/>
                        <a14:foregroundMark x1="67385" y1="30444" x2="67385" y2="30444"/>
                        <a14:foregroundMark x1="70769" y1="28667" x2="70769" y2="28667"/>
                        <a14:foregroundMark x1="60154" y1="17333" x2="60154" y2="17333"/>
                        <a14:foregroundMark x1="59538" y1="35778" x2="59538" y2="35778"/>
                        <a14:foregroundMark x1="59692" y1="55333" x2="59692" y2="55333"/>
                        <a14:foregroundMark x1="71077" y1="51778" x2="71077" y2="51778"/>
                        <a14:foregroundMark x1="72154" y1="39333" x2="72154" y2="39333"/>
                        <a14:foregroundMark x1="77846" y1="36444" x2="77846" y2="36444"/>
                        <a14:foregroundMark x1="78462" y1="58889" x2="78308" y2="58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436" t="15080" r="21048" b="11640"/>
          <a:stretch/>
        </p:blipFill>
        <p:spPr bwMode="auto">
          <a:xfrm>
            <a:off x="4202235" y="1657350"/>
            <a:ext cx="73953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860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result for light switch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9" t="6879" r="58785" b="16666"/>
          <a:stretch/>
        </p:blipFill>
        <p:spPr bwMode="auto">
          <a:xfrm>
            <a:off x="4201668" y="1616216"/>
            <a:ext cx="740664" cy="19110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41792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light switch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889" b="83556" l="59385" r="78462">
                        <a14:foregroundMark x1="64615" y1="75333" x2="64615" y2="75333"/>
                        <a14:foregroundMark x1="66000" y1="80000" x2="66000" y2="80000"/>
                        <a14:foregroundMark x1="65846" y1="83556" x2="65846" y2="83556"/>
                        <a14:foregroundMark x1="66462" y1="83556" x2="66462" y2="83556"/>
                        <a14:foregroundMark x1="71231" y1="64667" x2="71231" y2="64667"/>
                        <a14:foregroundMark x1="68769" y1="58000" x2="68769" y2="58000"/>
                        <a14:foregroundMark x1="67077" y1="41111" x2="67077" y2="41111"/>
                        <a14:foregroundMark x1="66769" y1="35111" x2="66769" y2="35111"/>
                        <a14:foregroundMark x1="67385" y1="30444" x2="67385" y2="30444"/>
                        <a14:foregroundMark x1="70769" y1="28667" x2="70769" y2="28667"/>
                        <a14:foregroundMark x1="60154" y1="17333" x2="60154" y2="17333"/>
                        <a14:foregroundMark x1="59538" y1="35778" x2="59538" y2="35778"/>
                        <a14:foregroundMark x1="59692" y1="55333" x2="59692" y2="55333"/>
                        <a14:foregroundMark x1="71077" y1="51778" x2="71077" y2="51778"/>
                        <a14:foregroundMark x1="72154" y1="39333" x2="72154" y2="39333"/>
                        <a14:foregroundMark x1="77846" y1="36444" x2="77846" y2="36444"/>
                        <a14:foregroundMark x1="78462" y1="58889" x2="78308" y2="58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436" t="15080" r="21048" b="11640"/>
          <a:stretch/>
        </p:blipFill>
        <p:spPr bwMode="auto">
          <a:xfrm>
            <a:off x="4202235" y="1657350"/>
            <a:ext cx="73953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88514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86200" y="1123950"/>
            <a:ext cx="4998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It’s not </a:t>
            </a:r>
            <a:r>
              <a:rPr lang="en-US" sz="3600" dirty="0">
                <a:solidFill>
                  <a:srgbClr val="FFFF00"/>
                </a:solidFill>
                <a:latin typeface="Myriad Pro" pitchFamily="34" charset="0"/>
              </a:rPr>
              <a:t>what we do </a:t>
            </a:r>
            <a:br>
              <a:rPr lang="en-US" sz="3600" dirty="0">
                <a:solidFill>
                  <a:srgbClr val="FFFF00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that means the most.</a:t>
            </a:r>
            <a:endParaRPr lang="en-US" sz="3600" dirty="0">
              <a:solidFill>
                <a:srgbClr val="FFFF00"/>
              </a:solidFill>
              <a:latin typeface="Myriad Pro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280035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It’s </a:t>
            </a:r>
            <a:r>
              <a:rPr lang="en-US" sz="3600" dirty="0">
                <a:solidFill>
                  <a:srgbClr val="92D050"/>
                </a:solidFill>
                <a:latin typeface="Myriad Pro" pitchFamily="34" charset="0"/>
              </a:rPr>
              <a:t>how we get paid </a:t>
            </a:r>
            <a:br>
              <a:rPr lang="en-US" sz="3600" dirty="0">
                <a:solidFill>
                  <a:srgbClr val="92D050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that really counts.</a:t>
            </a:r>
            <a:endParaRPr lang="en-US" sz="3600" dirty="0">
              <a:solidFill>
                <a:srgbClr val="92D05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5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rgbClr val="92D050"/>
                </a:solidFill>
                <a:latin typeface="Myriad Pro" pitchFamily="34" charset="0"/>
              </a:rPr>
              <a:t>How do you get paid for well-managed service work?</a:t>
            </a: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Profitably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Promptly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Myriad Pro" pitchFamily="34" charset="0"/>
              </a:rPr>
              <a:t>Recurringly</a:t>
            </a:r>
            <a:endParaRPr lang="en-US" sz="3200" dirty="0">
              <a:solidFill>
                <a:schemeClr val="bg1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4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5330">
            <a:off x="1115544" y="581662"/>
            <a:ext cx="2609850" cy="391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50337" y="1047750"/>
            <a:ext cx="5293663" cy="1796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00"/>
              </a:lnSpc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Service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600" b="1" spc="3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</a:t>
            </a:r>
          </a:p>
        </p:txBody>
      </p:sp>
      <p:pic>
        <p:nvPicPr>
          <p:cNvPr id="2053" name="Picture 5" descr="Image result for amaz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954780"/>
            <a:ext cx="2286000" cy="68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170233"/>
      </p:ext>
    </p:extLst>
  </p:cSld>
  <p:clrMapOvr>
    <a:masterClrMapping/>
  </p:clrMapOvr>
  <p:transition spd="slow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3170099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Properly-managed service work produces: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Predictable profits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Prompt payment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Recurring revenues</a:t>
            </a:r>
          </a:p>
        </p:txBody>
      </p:sp>
    </p:spTree>
    <p:extLst>
      <p:ext uri="{BB962C8B-B14F-4D97-AF65-F5344CB8AC3E}">
        <p14:creationId xmlns:p14="http://schemas.microsoft.com/office/powerpoint/2010/main" val="59340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4196020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Properly-managed service work produces:</a:t>
            </a:r>
          </a:p>
          <a:p>
            <a:pPr>
              <a:lnSpc>
                <a:spcPts val="4000"/>
              </a:lnSpc>
            </a:pPr>
            <a:endParaRPr lang="en-US" sz="1000" dirty="0">
              <a:solidFill>
                <a:schemeClr val="bg1"/>
              </a:solidFill>
              <a:latin typeface="Myriad Pro" pitchFamily="34" charset="0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Early leads to sales &amp; marketing opportunity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Valuation of your firm based on a multiple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12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1920" y="986698"/>
            <a:ext cx="4998720" cy="4708981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Properly-managed service work provides:</a:t>
            </a:r>
          </a:p>
          <a:p>
            <a:pPr>
              <a:lnSpc>
                <a:spcPts val="4000"/>
              </a:lnSpc>
            </a:pPr>
            <a:r>
              <a:rPr lang="en-US" sz="3600" dirty="0">
                <a:solidFill>
                  <a:srgbClr val="92D050"/>
                </a:solidFill>
                <a:latin typeface="Myriad Pro" pitchFamily="34" charset="0"/>
              </a:rPr>
              <a:t>a successful strategy</a:t>
            </a:r>
            <a:br>
              <a:rPr lang="en-US" sz="3600" dirty="0">
                <a:solidFill>
                  <a:srgbClr val="92D050"/>
                </a:solidFill>
                <a:latin typeface="Myriad Pro" pitchFamily="34" charset="0"/>
              </a:rPr>
            </a:br>
            <a:r>
              <a:rPr lang="en-US" sz="3600" dirty="0">
                <a:solidFill>
                  <a:srgbClr val="92D050"/>
                </a:solidFill>
                <a:latin typeface="Myriad Pro" pitchFamily="34" charset="0"/>
              </a:rPr>
              <a:t>for mid-size union electrical contractors. </a:t>
            </a:r>
            <a:br>
              <a:rPr lang="en-US" sz="3600" dirty="0">
                <a:solidFill>
                  <a:schemeClr val="bg1"/>
                </a:solidFill>
                <a:latin typeface="Myriad Pro" pitchFamily="34" charset="0"/>
              </a:rPr>
            </a:br>
            <a:endParaRPr lang="en-US" sz="36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endParaRPr lang="en-US" sz="36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  </a:t>
            </a:r>
          </a:p>
          <a:p>
            <a:pPr>
              <a:lnSpc>
                <a:spcPts val="4000"/>
              </a:lnSpc>
            </a:pPr>
            <a:endParaRPr lang="en-US" sz="3200" dirty="0">
              <a:solidFill>
                <a:srgbClr val="FFFF00"/>
              </a:solidFill>
              <a:latin typeface="Myriad Pro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58200" y="1657350"/>
            <a:ext cx="228600" cy="457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7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03345" y="845344"/>
            <a:ext cx="4998720" cy="6119624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Two-Part Strategy:</a:t>
            </a:r>
          </a:p>
          <a:p>
            <a:pPr>
              <a:lnSpc>
                <a:spcPts val="4000"/>
              </a:lnSpc>
            </a:pPr>
            <a:endParaRPr lang="en-US" dirty="0">
              <a:solidFill>
                <a:schemeClr val="bg1"/>
              </a:solidFill>
              <a:latin typeface="Myriad Pro" pitchFamily="34" charset="0"/>
            </a:endParaRP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Adopt  a professional service business model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endParaRPr lang="en-US" sz="3200" dirty="0">
              <a:solidFill>
                <a:srgbClr val="92D050"/>
              </a:solidFill>
              <a:latin typeface="Myriad Pro" pitchFamily="34" charset="0"/>
            </a:endParaRP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Balance your annual revenue mix: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92D050"/>
              </a:solidFill>
              <a:latin typeface="Myriad Pro" pitchFamily="34" charset="0"/>
            </a:endParaRPr>
          </a:p>
          <a:p>
            <a:pPr lvl="1">
              <a:lnSpc>
                <a:spcPts val="3000"/>
              </a:lnSpc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 Service work  &gt; 40%</a:t>
            </a:r>
            <a:endParaRPr lang="en-US" sz="3200" u="sng" dirty="0">
              <a:solidFill>
                <a:srgbClr val="92D050"/>
              </a:solidFill>
              <a:latin typeface="Myriad Pro" pitchFamily="34" charset="0"/>
            </a:endParaRP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92D050"/>
              </a:solidFill>
              <a:latin typeface="Myriad Pro" pitchFamily="34" charset="0"/>
            </a:endParaRPr>
          </a:p>
          <a:p>
            <a:pPr lvl="1">
              <a:lnSpc>
                <a:spcPts val="3000"/>
              </a:lnSpc>
            </a:pPr>
            <a:endParaRPr lang="en-US" sz="36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endParaRPr lang="en-US" sz="36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  </a:t>
            </a:r>
          </a:p>
          <a:p>
            <a:pPr>
              <a:lnSpc>
                <a:spcPts val="4000"/>
              </a:lnSpc>
            </a:pPr>
            <a:endParaRPr lang="en-US" sz="3200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8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41997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03345" y="845344"/>
            <a:ext cx="4998720" cy="5350183"/>
          </a:xfrm>
          <a:prstGeom prst="rect">
            <a:avLst/>
          </a:prstGeom>
          <a:noFill/>
        </p:spPr>
        <p:txBody>
          <a:bodyPr wrap="square" lIns="9144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3600" dirty="0">
                <a:solidFill>
                  <a:schemeClr val="bg1"/>
                </a:solidFill>
                <a:latin typeface="Myriad Pro" pitchFamily="34" charset="0"/>
              </a:rPr>
              <a:t>Consolidated Success:</a:t>
            </a:r>
          </a:p>
          <a:p>
            <a:pPr>
              <a:lnSpc>
                <a:spcPts val="4000"/>
              </a:lnSpc>
            </a:pPr>
            <a:endParaRPr lang="en-US" dirty="0">
              <a:solidFill>
                <a:schemeClr val="bg1"/>
              </a:solidFill>
              <a:latin typeface="Myriad Pro" pitchFamily="34" charset="0"/>
            </a:endParaRP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Individually, union contractors gain &amp; hold a loyal customer base</a:t>
            </a:r>
          </a:p>
          <a:p>
            <a:pPr>
              <a:lnSpc>
                <a:spcPts val="3000"/>
              </a:lnSpc>
            </a:pPr>
            <a:endParaRPr lang="en-US" sz="3200" dirty="0">
              <a:solidFill>
                <a:srgbClr val="92D050"/>
              </a:solidFill>
              <a:latin typeface="Myriad Pro" pitchFamily="34" charset="0"/>
            </a:endParaRP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Industry-wide, union</a:t>
            </a:r>
            <a:br>
              <a:rPr lang="en-US" sz="3200" dirty="0">
                <a:solidFill>
                  <a:srgbClr val="92D050"/>
                </a:solidFill>
                <a:latin typeface="Myriad Pro" pitchFamily="34" charset="0"/>
              </a:rPr>
            </a:b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contractors gain &amp; hold </a:t>
            </a:r>
            <a:br>
              <a:rPr lang="en-US" sz="3200" dirty="0">
                <a:solidFill>
                  <a:srgbClr val="92D050"/>
                </a:solidFill>
                <a:latin typeface="Myriad Pro" pitchFamily="34" charset="0"/>
              </a:rPr>
            </a:br>
            <a:r>
              <a:rPr lang="en-US" sz="3200" dirty="0">
                <a:solidFill>
                  <a:srgbClr val="92D050"/>
                </a:solidFill>
                <a:latin typeface="Myriad Pro" pitchFamily="34" charset="0"/>
              </a:rPr>
              <a:t>greater market share</a:t>
            </a:r>
            <a:endParaRPr lang="en-US" sz="36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endParaRPr lang="en-US" sz="3600" dirty="0">
              <a:solidFill>
                <a:schemeClr val="bg1"/>
              </a:solidFill>
              <a:latin typeface="Myriad Pro" pitchFamily="34" charset="0"/>
            </a:endParaRPr>
          </a:p>
          <a:p>
            <a:pPr>
              <a:lnSpc>
                <a:spcPts val="4000"/>
              </a:lnSpc>
            </a:pPr>
            <a:r>
              <a:rPr lang="en-US" sz="3200" dirty="0">
                <a:solidFill>
                  <a:srgbClr val="FFFF00"/>
                </a:solidFill>
                <a:latin typeface="Myriad Pro" pitchFamily="34" charset="0"/>
              </a:rPr>
              <a:t>  </a:t>
            </a:r>
          </a:p>
          <a:p>
            <a:pPr>
              <a:lnSpc>
                <a:spcPts val="4000"/>
              </a:lnSpc>
            </a:pPr>
            <a:endParaRPr lang="en-US" sz="3200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44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23928"/>
            <a:ext cx="3657600" cy="36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lated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728504"/>
            <a:ext cx="3657600" cy="365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Image result for neca 102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62000" y="191688"/>
            <a:ext cx="20633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Myriad Pro" pitchFamily="34" charset="0"/>
              </a:rPr>
              <a:t>2018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405427" y="174506"/>
            <a:ext cx="20633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Myriad Pro" pitchFamily="34" charset="0"/>
              </a:rPr>
              <a:t>2025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2266950"/>
            <a:ext cx="2209800" cy="2667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4000"/>
              </a:lnSpc>
            </a:pP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Time</a:t>
            </a:r>
            <a:br>
              <a:rPr lang="en-US" sz="48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to</a:t>
            </a:r>
            <a:br>
              <a:rPr lang="en-US" sz="48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get going</a:t>
            </a: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.</a:t>
            </a:r>
          </a:p>
          <a:p>
            <a:endParaRPr lang="en-US" sz="4800" dirty="0">
              <a:latin typeface="Myriad Pro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74252" y="2282190"/>
            <a:ext cx="2209800" cy="2667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>
              <a:lnSpc>
                <a:spcPts val="4000"/>
              </a:lnSpc>
            </a:pP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Time</a:t>
            </a:r>
            <a:r>
              <a:rPr lang="en-US" sz="3200" dirty="0">
                <a:latin typeface="Myriad Pro" pitchFamily="34" charset="0"/>
              </a:rPr>
              <a:t>.</a:t>
            </a: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   </a:t>
            </a:r>
            <a:br>
              <a:rPr lang="en-US" sz="4800" dirty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to</a:t>
            </a:r>
            <a:r>
              <a:rPr lang="en-US" sz="3200" dirty="0">
                <a:latin typeface="Myriad Pro" pitchFamily="34" charset="0"/>
              </a:rPr>
              <a:t>.</a:t>
            </a:r>
            <a:br>
              <a:rPr lang="en-US" sz="4800" dirty="0">
                <a:latin typeface="Myriad Pro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read</a:t>
            </a:r>
            <a:r>
              <a:rPr lang="en-US" sz="3200" dirty="0">
                <a:latin typeface="Myriad Pro" pitchFamily="34" charset="0"/>
              </a:rPr>
              <a:t>.</a:t>
            </a:r>
            <a:r>
              <a:rPr lang="en-US" sz="4800" dirty="0">
                <a:solidFill>
                  <a:schemeClr val="bg1"/>
                </a:solidFill>
                <a:latin typeface="Myriad Pro" pitchFamily="34" charset="0"/>
              </a:rPr>
              <a:t> results</a:t>
            </a: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.</a:t>
            </a:r>
          </a:p>
          <a:p>
            <a:endParaRPr lang="en-US" sz="4800" dirty="0">
              <a:latin typeface="Myriad Pro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133407" y="0"/>
            <a:ext cx="3017520" cy="3017520"/>
            <a:chOff x="6133407" y="0"/>
            <a:chExt cx="3017520" cy="3017520"/>
          </a:xfrm>
          <a:effectLst>
            <a:outerShdw blurRad="50800" dist="50800" dir="5400000" sx="27000" sy="27000" algn="ctr" rotWithShape="0">
              <a:srgbClr val="000000">
                <a:alpha val="43137"/>
              </a:srgbClr>
            </a:outerShdw>
          </a:effectLst>
        </p:grpSpPr>
        <p:grpSp>
          <p:nvGrpSpPr>
            <p:cNvPr id="14" name="Group 13"/>
            <p:cNvGrpSpPr/>
            <p:nvPr/>
          </p:nvGrpSpPr>
          <p:grpSpPr>
            <a:xfrm>
              <a:off x="6133407" y="0"/>
              <a:ext cx="3017520" cy="3017520"/>
              <a:chOff x="6133407" y="0"/>
              <a:chExt cx="3017520" cy="3017520"/>
            </a:xfrm>
          </p:grpSpPr>
          <p:sp>
            <p:nvSpPr>
              <p:cNvPr id="9" name="Rectangle 8"/>
              <p:cNvSpPr>
                <a:spLocks noChangeAspect="1"/>
              </p:cNvSpPr>
              <p:nvPr/>
            </p:nvSpPr>
            <p:spPr>
              <a:xfrm>
                <a:off x="6133407" y="0"/>
                <a:ext cx="3017520" cy="30175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ight Triangle 12"/>
              <p:cNvSpPr/>
              <p:nvPr/>
            </p:nvSpPr>
            <p:spPr>
              <a:xfrm>
                <a:off x="6133407" y="0"/>
                <a:ext cx="3010593" cy="3017520"/>
              </a:xfrm>
              <a:prstGeom prst="rtTriangle">
                <a:avLst/>
              </a:prstGeom>
              <a:gradFill>
                <a:gsLst>
                  <a:gs pos="58000">
                    <a:schemeClr val="tx1">
                      <a:lumMod val="50000"/>
                      <a:lumOff val="50000"/>
                    </a:schemeClr>
                  </a:gs>
                  <a:gs pos="40000">
                    <a:schemeClr val="bg1">
                      <a:lumMod val="8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24000">
                    <a:schemeClr val="bg1">
                      <a:lumMod val="0"/>
                      <a:lumOff val="100000"/>
                    </a:schemeClr>
                  </a:gs>
                  <a:gs pos="98000">
                    <a:schemeClr val="tx1"/>
                  </a:gs>
                </a:gsLst>
                <a:lin ang="19800000" scaled="0"/>
              </a:gradFill>
              <a:ln>
                <a:noFill/>
              </a:ln>
              <a:effectLst>
                <a:outerShdw blurRad="50800" dist="546100" dir="12600000" sx="112000" sy="112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5" name="Picture 4" descr="Image result for neca 102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00" y="223200"/>
              <a:ext cx="1668191" cy="10593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6388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71605E-6 L 0.26997 0.0006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9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" grpId="0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8943">
            <a:off x="851720" y="751727"/>
            <a:ext cx="2560320" cy="38373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00400" y="918092"/>
            <a:ext cx="5293663" cy="3307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lose touch with a customer who somehow </a:t>
            </a:r>
            <a:b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managed </a:t>
            </a:r>
            <a:b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you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200" b="1" spc="3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6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1280" y="196215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16584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719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1" t="20097" r="18086" b="14980"/>
          <a:stretch/>
        </p:blipFill>
        <p:spPr bwMode="auto">
          <a:xfrm>
            <a:off x="685800" y="521970"/>
            <a:ext cx="4030980" cy="422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819150"/>
            <a:ext cx="4693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 Light" panose="020F0302020204030204" pitchFamily="34" charset="0"/>
              </a:rPr>
              <a:t>Recurring Revenues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9080" y="1863864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 Light" panose="020F0302020204030204" pitchFamily="34" charset="0"/>
              </a:rPr>
              <a:t>Care &amp; Effort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2872740"/>
            <a:ext cx="3733800" cy="1567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sz="4000" dirty="0">
                <a:latin typeface="Calibri Light" panose="020F0302020204030204" pitchFamily="34" charset="0"/>
              </a:rPr>
              <a:t>Preparation</a:t>
            </a:r>
          </a:p>
          <a:p>
            <a:pPr>
              <a:lnSpc>
                <a:spcPts val="3800"/>
              </a:lnSpc>
            </a:pPr>
            <a:r>
              <a:rPr lang="en-US" sz="4000" dirty="0">
                <a:latin typeface="Calibri Light" panose="020F0302020204030204" pitchFamily="34" charset="0"/>
              </a:rPr>
              <a:t>   Performance</a:t>
            </a:r>
          </a:p>
          <a:p>
            <a:pPr>
              <a:lnSpc>
                <a:spcPts val="3800"/>
              </a:lnSpc>
            </a:pPr>
            <a:r>
              <a:rPr lang="en-US" sz="4000" dirty="0">
                <a:latin typeface="Calibri Light" panose="020F0302020204030204" pitchFamily="34" charset="0"/>
              </a:rPr>
              <a:t>       Perpetuation</a:t>
            </a:r>
          </a:p>
        </p:txBody>
      </p:sp>
    </p:spTree>
    <p:extLst>
      <p:ext uri="{BB962C8B-B14F-4D97-AF65-F5344CB8AC3E}">
        <p14:creationId xmlns:p14="http://schemas.microsoft.com/office/powerpoint/2010/main" val="195356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5330">
            <a:off x="1115544" y="581662"/>
            <a:ext cx="2609850" cy="391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50337" y="1047750"/>
            <a:ext cx="5293663" cy="1796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00"/>
              </a:lnSpc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Service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600" b="1" spc="3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</a:t>
            </a:r>
          </a:p>
        </p:txBody>
      </p:sp>
      <p:pic>
        <p:nvPicPr>
          <p:cNvPr id="2053" name="Picture 5" descr="Image result for amaz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954780"/>
            <a:ext cx="2286000" cy="68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2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895350"/>
            <a:ext cx="8077200" cy="1828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5500"/>
              </a:lnSpc>
            </a:pPr>
            <a:r>
              <a:rPr lang="en-US" sz="5400" dirty="0">
                <a:solidFill>
                  <a:schemeClr val="bg1"/>
                </a:solidFill>
                <a:latin typeface="Myriad Pro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Professionally-Managed</a:t>
            </a:r>
            <a:br>
              <a:rPr lang="en-US" sz="4000" dirty="0">
                <a:solidFill>
                  <a:schemeClr val="bg1"/>
                </a:solidFill>
                <a:latin typeface="Myriad Pro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5400" spc="180" dirty="0">
                <a:solidFill>
                  <a:schemeClr val="bg1"/>
                </a:solidFill>
                <a:latin typeface="Myriad Pro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 &amp; Maintenance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9594" y="3181350"/>
            <a:ext cx="8077200" cy="1219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b="1" spc="600" dirty="0">
                <a:solidFill>
                  <a:schemeClr val="bg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AND THE FUTURE OF</a:t>
            </a:r>
            <a:br>
              <a:rPr lang="en-US" sz="2800" spc="600" dirty="0">
                <a:solidFill>
                  <a:schemeClr val="bg1"/>
                </a:solidFill>
                <a:latin typeface="Myriad Pro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spc="180" dirty="0">
                <a:solidFill>
                  <a:schemeClr val="bg1"/>
                </a:solidFill>
                <a:latin typeface="Myriad Pro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MID</a:t>
            </a:r>
            <a:r>
              <a:rPr lang="en-US" sz="2400" spc="180" baseline="30000" dirty="0">
                <a:solidFill>
                  <a:schemeClr val="bg1"/>
                </a:solidFill>
                <a:latin typeface="Calibri Light"/>
                <a:ea typeface="Segoe UI" panose="020B0502040204020203" pitchFamily="34" charset="0"/>
                <a:cs typeface="Segoe UI" panose="020B0502040204020203" pitchFamily="34" charset="0"/>
              </a:rPr>
              <a:t>●</a:t>
            </a:r>
            <a:r>
              <a:rPr lang="en-US" sz="3200" spc="180" dirty="0">
                <a:solidFill>
                  <a:schemeClr val="bg1"/>
                </a:solidFill>
                <a:latin typeface="Myriad Pro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SIZE ELECTRICAL CONTRACTORS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2824162"/>
            <a:ext cx="7315200" cy="0"/>
          </a:xfrm>
          <a:prstGeom prst="line">
            <a:avLst/>
          </a:prstGeom>
          <a:ln w="63500">
            <a:gradFill flip="none" rotWithShape="1">
              <a:gsLst>
                <a:gs pos="75000">
                  <a:schemeClr val="bg1">
                    <a:lumMod val="93000"/>
                    <a:lumOff val="7000"/>
                  </a:schemeClr>
                </a:gs>
                <a:gs pos="50000">
                  <a:srgbClr val="FFFF00">
                    <a:alpha val="81000"/>
                  </a:srgbClr>
                </a:gs>
                <a:gs pos="0">
                  <a:srgbClr val="00B050"/>
                </a:gs>
                <a:gs pos="25000">
                  <a:schemeClr val="bg1">
                    <a:lumMod val="0"/>
                    <a:lumOff val="100000"/>
                  </a:schemeClr>
                </a:gs>
                <a:gs pos="100000">
                  <a:srgbClr val="00B05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glow>
              <a:schemeClr val="accent3">
                <a:satMod val="175000"/>
              </a:schemeClr>
            </a:glow>
            <a:reflection endPos="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90600" y="971550"/>
            <a:ext cx="533400" cy="1295400"/>
          </a:xfrm>
          <a:prstGeom prst="line">
            <a:avLst/>
          </a:prstGeom>
          <a:ln>
            <a:solidFill>
              <a:srgbClr val="FFFF00"/>
            </a:solidFill>
          </a:ln>
          <a:effectLst>
            <a:glow rad="127000">
              <a:schemeClr val="accent1">
                <a:alpha val="55000"/>
              </a:schemeClr>
            </a:glow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8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7731" y="1509921"/>
            <a:ext cx="7315200" cy="2123658"/>
          </a:xfrm>
          <a:prstGeom prst="rect">
            <a:avLst/>
          </a:prstGeom>
          <a:noFill/>
          <a:effectLst>
            <a:reflection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spc="90" dirty="0">
                <a:solidFill>
                  <a:schemeClr val="bg1"/>
                </a:solidFill>
                <a:latin typeface="Myriad Pro" pitchFamily="34" charset="0"/>
              </a:rPr>
              <a:t>The “mid-size” category of </a:t>
            </a:r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union electrical contractors has been shrinking steadily</a:t>
            </a: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.</a:t>
            </a:r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352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7731" y="1509921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That’s a nationwide concern for the union electrical contracting industry</a:t>
            </a: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.</a:t>
            </a:r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224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187029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yriad Pro" pitchFamily="34" charset="0"/>
              </a:rPr>
              <a:t>We see a remedy</a:t>
            </a:r>
            <a:r>
              <a:rPr lang="en-US" sz="3200" dirty="0">
                <a:solidFill>
                  <a:schemeClr val="bg1"/>
                </a:solidFill>
                <a:latin typeface="Myriad Pro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399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2299</TotalTime>
  <Words>302</Words>
  <Application>Microsoft Office PowerPoint</Application>
  <PresentationFormat>On-screen Show (16:9)</PresentationFormat>
  <Paragraphs>142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Myriad Pro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fsargent</dc:creator>
  <cp:lastModifiedBy>Jacobson, Diane S.</cp:lastModifiedBy>
  <cp:revision>124</cp:revision>
  <cp:lastPrinted>2018-06-07T08:14:56Z</cp:lastPrinted>
  <dcterms:created xsi:type="dcterms:W3CDTF">2018-06-02T18:25:02Z</dcterms:created>
  <dcterms:modified xsi:type="dcterms:W3CDTF">2018-06-20T13:29:53Z</dcterms:modified>
</cp:coreProperties>
</file>