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53" autoAdjust="0"/>
  </p:normalViewPr>
  <p:slideViewPr>
    <p:cSldViewPr>
      <p:cViewPr varScale="1">
        <p:scale>
          <a:sx n="92" d="100"/>
          <a:sy n="92" d="100"/>
        </p:scale>
        <p:origin x="-747" y="-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899EAF-FAE0-47D1-B883-0C7038D715E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E8424-2B78-4C51-B3D3-370FDD10EA0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40 YEARS AN ESOP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BRAD WEIR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OWNERSHIP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SHAREHOLDER (FAMILY OWNED)</a:t>
            </a:r>
          </a:p>
          <a:p>
            <a:r>
              <a:rPr lang="en-US" dirty="0" smtClean="0"/>
              <a:t>PARTNERSHIP (50/50)</a:t>
            </a:r>
          </a:p>
          <a:p>
            <a:r>
              <a:rPr lang="en-US" dirty="0" smtClean="0"/>
              <a:t>EQUITY OWNERSHIP (OUTSIDE INVESTORS)</a:t>
            </a:r>
          </a:p>
          <a:p>
            <a:r>
              <a:rPr lang="en-US" dirty="0" smtClean="0"/>
              <a:t>ESOP (EMPLOYEE OWNED)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ESOP BASICS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ERISA (Employee Retirement Income Security Act)</a:t>
            </a:r>
          </a:p>
          <a:p>
            <a:r>
              <a:rPr lang="en-US" dirty="0" smtClean="0"/>
              <a:t>DEPARTMENT OF LABOR (Protects Shareholders)</a:t>
            </a:r>
          </a:p>
          <a:p>
            <a:r>
              <a:rPr lang="en-US" dirty="0" smtClean="0"/>
              <a:t>USED AS AN EXIT STRATEGY BY OWNERS</a:t>
            </a:r>
          </a:p>
          <a:p>
            <a:r>
              <a:rPr lang="en-US" dirty="0" smtClean="0"/>
              <a:t>EMPLOYEES SHARE IN THE COMPANY’S SUCCESS</a:t>
            </a:r>
          </a:p>
          <a:p>
            <a:r>
              <a:rPr lang="en-US" dirty="0" smtClean="0"/>
              <a:t>ESOP CAN BE </a:t>
            </a:r>
            <a:r>
              <a:rPr lang="en-US" sz="2800" dirty="0" smtClean="0"/>
              <a:t>100%</a:t>
            </a:r>
            <a:r>
              <a:rPr lang="en-US" dirty="0" smtClean="0"/>
              <a:t> OR LESS OF OWNERSHIP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ESOP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Trustees vote the ESOP shares (BOD)</a:t>
            </a:r>
          </a:p>
          <a:p>
            <a:r>
              <a:rPr lang="en-US" dirty="0" smtClean="0"/>
              <a:t>The BOD appoint the Trustees</a:t>
            </a:r>
          </a:p>
          <a:p>
            <a:r>
              <a:rPr lang="en-US" dirty="0" smtClean="0"/>
              <a:t>The BOD hire the President (CEO)</a:t>
            </a:r>
          </a:p>
          <a:p>
            <a:r>
              <a:rPr lang="en-US" dirty="0" smtClean="0"/>
              <a:t>The BOD has oversight of the Company Performance</a:t>
            </a:r>
          </a:p>
          <a:p>
            <a:r>
              <a:rPr lang="en-US" dirty="0" smtClean="0"/>
              <a:t>Trustees protect the interests of the ESOP beneficiaries.</a:t>
            </a:r>
          </a:p>
          <a:p>
            <a:r>
              <a:rPr lang="en-US" dirty="0" smtClean="0"/>
              <a:t>DOL is the ESOP watchdog.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ESOP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Employee Participants….Field &amp; Office.</a:t>
            </a:r>
          </a:p>
          <a:p>
            <a:r>
              <a:rPr lang="en-US" dirty="0" smtClean="0"/>
              <a:t>Ownership attitude.  Field &amp; Office</a:t>
            </a:r>
          </a:p>
          <a:p>
            <a:r>
              <a:rPr lang="en-US" dirty="0" smtClean="0"/>
              <a:t>Beginning of career vs. final stretch of career.  </a:t>
            </a:r>
          </a:p>
          <a:p>
            <a:r>
              <a:rPr lang="en-US" dirty="0" smtClean="0"/>
              <a:t>Engagement of employees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NECA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514350" indent="-514350"/>
            <a:r>
              <a:rPr lang="en-US" dirty="0" smtClean="0"/>
              <a:t>Who is running the show?</a:t>
            </a:r>
          </a:p>
          <a:p>
            <a:pPr marL="514350" indent="-514350"/>
            <a:r>
              <a:rPr lang="en-US" dirty="0" smtClean="0"/>
              <a:t>Traditional NECA relationships</a:t>
            </a:r>
          </a:p>
          <a:p>
            <a:pPr marL="514350" indent="-514350"/>
            <a:r>
              <a:rPr lang="en-US" dirty="0" smtClean="0"/>
              <a:t>Meeting Needs: Long Term vs. Short Term</a:t>
            </a:r>
          </a:p>
          <a:p>
            <a:pPr marL="514350" indent="-514350"/>
            <a:r>
              <a:rPr lang="en-US" dirty="0" smtClean="0"/>
              <a:t>Engagement:  Early vs. Late</a:t>
            </a:r>
          </a:p>
          <a:p>
            <a:pPr marL="514350" indent="-514350"/>
            <a:r>
              <a:rPr lang="en-US" dirty="0" smtClean="0"/>
              <a:t>The Challenge Ahead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SORRY, NOT ENOUGH TIME!!!!!!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Thank You!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8015</TotalTime>
  <Words>181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   40 YEARS AN ESOP </vt:lpstr>
      <vt:lpstr>OWNERSHIP</vt:lpstr>
      <vt:lpstr>ESOP BASICS</vt:lpstr>
      <vt:lpstr>ESOP STRUCTURE</vt:lpstr>
      <vt:lpstr>ESOP CULTURE</vt:lpstr>
      <vt:lpstr>THE NECA FACTOR</vt:lpstr>
      <vt:lpstr>QUESTIONS???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 YEARS AN ESOP</dc:title>
  <dc:creator>bweir</dc:creator>
  <cp:lastModifiedBy>bweir</cp:lastModifiedBy>
  <cp:revision>783</cp:revision>
  <dcterms:created xsi:type="dcterms:W3CDTF">2022-06-01T02:15:45Z</dcterms:created>
  <dcterms:modified xsi:type="dcterms:W3CDTF">2022-06-06T15:50:55Z</dcterms:modified>
</cp:coreProperties>
</file>